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svg" ContentType="image/svg+xml"/>
  <Default Extension="wmf" ContentType="image/x-wm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31.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32.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33.xml" ContentType="application/vnd.openxmlformats-officedocument.presentationml.notesSlide+xml"/>
  <Override PartName="/ppt/diagrams/data11.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34.xml" ContentType="application/vnd.openxmlformats-officedocument.presentationml.notesSlide+xml"/>
  <Override PartName="/ppt/diagrams/data12.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3.xml" ContentType="application/vnd.openxmlformats-officedocument.drawingml.diagramData+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diagrams/data14.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5.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6.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7.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9.xml" ContentType="application/vnd.openxmlformats-officedocument.drawingml.diagramData+xml"/>
  <Override PartName="/ppt/diagrams/data20.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21.xml" ContentType="application/vnd.openxmlformats-officedocument.drawingml.diagramData+xml"/>
  <Override PartName="/ppt/notesSlides/notesSlide38.xml" ContentType="application/vnd.openxmlformats-officedocument.presentationml.notesSlide+xml"/>
  <Override PartName="/ppt/diagrams/data23.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24.xml" ContentType="application/vnd.openxmlformats-officedocument.drawingml.diagramData+xml"/>
  <Override PartName="/ppt/diagrams/data25.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26.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8.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0.xml" ContentType="application/vnd.ms-office.drawingml.diagramDrawing+xml"/>
  <Override PartName="/ppt/diagrams/data29.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1.xml" ContentType="application/vnd.ms-office.drawingml.diagramDrawing+xml"/>
  <Override PartName="/ppt/diagrams/data30.xml" ContentType="application/vnd.openxmlformats-officedocument.drawingml.diagramData+xml"/>
  <Override PartName="/docProps/core.xml" ContentType="application/vnd.openxmlformats-package.core-properties+xml"/>
  <Override PartName="/docProps/app.xml" ContentType="application/vnd.openxmlformats-officedocument.extended-properties+xml"/>
  <Override PartName="/ppt/diagrams/data200.xml" ContentType="application/vnd.openxmlformats-officedocument.drawingml.diagramData+xml"/>
  <Override PartName="/ppt/diagrams/data22.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ata27.xml" ContentType="application/vnd.openxmlformats-officedocument.drawingml.diagramData+xml"/>
  <Override PartName="/ppt/diagrams/data10.xml" ContentType="application/vnd.openxmlformats-officedocument.drawingml.diagramData+xml"/>
  <Override PartName="/ppt/diagrams/layout70.xml" ContentType="application/vnd.openxmlformats-officedocument.drawingml.diagramLayout+xml"/>
  <Override PartName="/ppt/diagrams/quickStyle70.xml" ContentType="application/vnd.openxmlformats-officedocument.drawingml.diagramStyle+xml"/>
  <Override PartName="/ppt/diagrams/colors70.xml" ContentType="application/vnd.openxmlformats-officedocument.drawingml.diagramColors+xml"/>
  <Override PartName="/ppt/diagrams/data100.xml" ContentType="application/vnd.openxmlformats-officedocument.drawingml.diagramData+xml"/>
  <Override PartName="/ppt/diagrams/layout80.xml" ContentType="application/vnd.openxmlformats-officedocument.drawingml.diagramLayout+xml"/>
  <Override PartName="/ppt/diagrams/quickStyle80.xml" ContentType="application/vnd.openxmlformats-officedocument.drawingml.diagramStyle+xml"/>
  <Override PartName="/ppt/diagrams/colors80.xml" ContentType="application/vnd.openxmlformats-officedocument.drawingml.diagramColors+xml"/>
  <Override PartName="/ppt/diagrams/data18.xml" ContentType="application/vnd.openxmlformats-officedocument.drawingml.diagramData+xml"/>
  <Override PartName="/ppt/diagrams/layout140.xml" ContentType="application/vnd.openxmlformats-officedocument.drawingml.diagramLayout+xml"/>
  <Override PartName="/ppt/diagrams/quickStyle140.xml" ContentType="application/vnd.openxmlformats-officedocument.drawingml.diagramStyle+xml"/>
  <Override PartName="/ppt/diagrams/colors140.xml" ContentType="application/vnd.openxmlformats-officedocument.drawingml.diagramColor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73" r:id="rId2"/>
  </p:sldMasterIdLst>
  <p:notesMasterIdLst>
    <p:notesMasterId r:id="rId106"/>
  </p:notesMasterIdLst>
  <p:handoutMasterIdLst>
    <p:handoutMasterId r:id="rId107"/>
  </p:handoutMasterIdLst>
  <p:sldIdLst>
    <p:sldId id="435" r:id="rId3"/>
    <p:sldId id="1970" r:id="rId4"/>
    <p:sldId id="612" r:id="rId5"/>
    <p:sldId id="603" r:id="rId6"/>
    <p:sldId id="602" r:id="rId7"/>
    <p:sldId id="561" r:id="rId8"/>
    <p:sldId id="424" r:id="rId9"/>
    <p:sldId id="457" r:id="rId10"/>
    <p:sldId id="426" r:id="rId11"/>
    <p:sldId id="427" r:id="rId12"/>
    <p:sldId id="464" r:id="rId13"/>
    <p:sldId id="531" r:id="rId14"/>
    <p:sldId id="591" r:id="rId15"/>
    <p:sldId id="604" r:id="rId16"/>
    <p:sldId id="605" r:id="rId17"/>
    <p:sldId id="429" r:id="rId18"/>
    <p:sldId id="532" r:id="rId19"/>
    <p:sldId id="526" r:id="rId20"/>
    <p:sldId id="465" r:id="rId21"/>
    <p:sldId id="614" r:id="rId22"/>
    <p:sldId id="467" r:id="rId23"/>
    <p:sldId id="569" r:id="rId24"/>
    <p:sldId id="469" r:id="rId25"/>
    <p:sldId id="468" r:id="rId26"/>
    <p:sldId id="597" r:id="rId27"/>
    <p:sldId id="607" r:id="rId28"/>
    <p:sldId id="608" r:id="rId29"/>
    <p:sldId id="474" r:id="rId30"/>
    <p:sldId id="471" r:id="rId31"/>
    <p:sldId id="599" r:id="rId32"/>
    <p:sldId id="598" r:id="rId33"/>
    <p:sldId id="609" r:id="rId34"/>
    <p:sldId id="610" r:id="rId35"/>
    <p:sldId id="533" r:id="rId36"/>
    <p:sldId id="476" r:id="rId37"/>
    <p:sldId id="434" r:id="rId38"/>
    <p:sldId id="1952" r:id="rId39"/>
    <p:sldId id="447" r:id="rId40"/>
    <p:sldId id="535" r:id="rId41"/>
    <p:sldId id="536" r:id="rId42"/>
    <p:sldId id="616" r:id="rId43"/>
    <p:sldId id="593" r:id="rId44"/>
    <p:sldId id="594" r:id="rId45"/>
    <p:sldId id="600" r:id="rId46"/>
    <p:sldId id="601" r:id="rId47"/>
    <p:sldId id="462" r:id="rId48"/>
    <p:sldId id="463" r:id="rId49"/>
    <p:sldId id="592" r:id="rId50"/>
    <p:sldId id="595" r:id="rId51"/>
    <p:sldId id="596" r:id="rId52"/>
    <p:sldId id="508" r:id="rId53"/>
    <p:sldId id="538" r:id="rId54"/>
    <p:sldId id="1955" r:id="rId55"/>
    <p:sldId id="1956" r:id="rId56"/>
    <p:sldId id="539" r:id="rId57"/>
    <p:sldId id="540" r:id="rId58"/>
    <p:sldId id="452" r:id="rId59"/>
    <p:sldId id="537" r:id="rId60"/>
    <p:sldId id="541" r:id="rId61"/>
    <p:sldId id="542" r:id="rId62"/>
    <p:sldId id="543" r:id="rId63"/>
    <p:sldId id="477" r:id="rId64"/>
    <p:sldId id="478" r:id="rId65"/>
    <p:sldId id="479" r:id="rId66"/>
    <p:sldId id="544" r:id="rId67"/>
    <p:sldId id="525" r:id="rId68"/>
    <p:sldId id="546" r:id="rId69"/>
    <p:sldId id="550" r:id="rId70"/>
    <p:sldId id="547" r:id="rId71"/>
    <p:sldId id="548" r:id="rId72"/>
    <p:sldId id="549" r:id="rId73"/>
    <p:sldId id="482" r:id="rId74"/>
    <p:sldId id="527" r:id="rId75"/>
    <p:sldId id="551" r:id="rId76"/>
    <p:sldId id="484" r:id="rId77"/>
    <p:sldId id="545" r:id="rId78"/>
    <p:sldId id="485" r:id="rId79"/>
    <p:sldId id="486" r:id="rId80"/>
    <p:sldId id="487" r:id="rId81"/>
    <p:sldId id="528" r:id="rId82"/>
    <p:sldId id="643" r:id="rId83"/>
    <p:sldId id="642" r:id="rId84"/>
    <p:sldId id="1951" r:id="rId85"/>
    <p:sldId id="553" r:id="rId86"/>
    <p:sldId id="432" r:id="rId87"/>
    <p:sldId id="488" r:id="rId88"/>
    <p:sldId id="489" r:id="rId89"/>
    <p:sldId id="1957" r:id="rId90"/>
    <p:sldId id="490" r:id="rId91"/>
    <p:sldId id="557" r:id="rId92"/>
    <p:sldId id="558" r:id="rId93"/>
    <p:sldId id="1960" r:id="rId94"/>
    <p:sldId id="1953" r:id="rId95"/>
    <p:sldId id="1964" r:id="rId96"/>
    <p:sldId id="1963" r:id="rId97"/>
    <p:sldId id="1965" r:id="rId98"/>
    <p:sldId id="1966" r:id="rId99"/>
    <p:sldId id="530" r:id="rId100"/>
    <p:sldId id="1969" r:id="rId101"/>
    <p:sldId id="1961" r:id="rId102"/>
    <p:sldId id="1967" r:id="rId103"/>
    <p:sldId id="1968" r:id="rId104"/>
    <p:sldId id="559" r:id="rId10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5B62"/>
    <a:srgbClr val="EF3E42"/>
    <a:srgbClr val="F6EDD3"/>
    <a:srgbClr val="414141"/>
    <a:srgbClr val="324A5E"/>
    <a:srgbClr val="5B709A"/>
    <a:srgbClr val="D5E5D3"/>
    <a:srgbClr val="CCD9CE"/>
    <a:srgbClr val="FAD24D"/>
    <a:srgbClr val="85193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271" autoAdjust="0"/>
    <p:restoredTop sz="94318" autoAdjust="0"/>
  </p:normalViewPr>
  <p:slideViewPr>
    <p:cSldViewPr snapToGrid="0">
      <p:cViewPr varScale="1">
        <p:scale>
          <a:sx n="89" d="100"/>
          <a:sy n="89" d="100"/>
        </p:scale>
        <p:origin x="108" y="174"/>
      </p:cViewPr>
      <p:guideLst/>
    </p:cSldViewPr>
  </p:slideViewPr>
  <p:notesTextViewPr>
    <p:cViewPr>
      <p:scale>
        <a:sx n="1" d="1"/>
        <a:sy n="1" d="1"/>
      </p:scale>
      <p:origin x="0" y="0"/>
    </p:cViewPr>
  </p:notesTextViewPr>
  <p:notesViewPr>
    <p:cSldViewPr snapToGrid="0">
      <p:cViewPr varScale="1">
        <p:scale>
          <a:sx n="54" d="100"/>
          <a:sy n="54" d="100"/>
        </p:scale>
        <p:origin x="2462" y="82"/>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6" Type="http://schemas.openxmlformats.org/officeDocument/2006/relationships/slide" Target="slides/slide14.xml"/><Relationship Id="rId107" Type="http://schemas.openxmlformats.org/officeDocument/2006/relationships/handoutMaster" Target="handoutMasters/handoutMaster1.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presProps" Target="presProps.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6" Type="http://schemas.openxmlformats.org/officeDocument/2006/relationships/notesMaster" Target="notesMasters/notesMaster1.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viewProps" Target="viewProps.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theme" Target="theme/theme1.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7222365266491469E-2"/>
          <c:y val="6.6069977208396302E-2"/>
          <c:w val="0.89037460121539758"/>
          <c:h val="0.80139131939192165"/>
        </c:manualLayout>
      </c:layout>
      <c:scatterChart>
        <c:scatterStyle val="lineMarker"/>
        <c:varyColors val="0"/>
        <c:ser>
          <c:idx val="0"/>
          <c:order val="0"/>
          <c:tx>
            <c:strRef>
              <c:f>Sheet1!$C$8</c:f>
              <c:strCache>
                <c:ptCount val="1"/>
                <c:pt idx="0">
                  <c:v>Cost</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Sheet1!$B$9:$B$33</c:f>
              <c:numCache>
                <c:formatCode>General</c:formatCode>
                <c:ptCount val="25"/>
                <c:pt idx="0">
                  <c:v>-5</c:v>
                </c:pt>
                <c:pt idx="1">
                  <c:v>-4.5</c:v>
                </c:pt>
                <c:pt idx="2">
                  <c:v>-4</c:v>
                </c:pt>
                <c:pt idx="3">
                  <c:v>-3.5</c:v>
                </c:pt>
                <c:pt idx="4">
                  <c:v>-3</c:v>
                </c:pt>
                <c:pt idx="5">
                  <c:v>-2.5</c:v>
                </c:pt>
                <c:pt idx="6">
                  <c:v>-2</c:v>
                </c:pt>
                <c:pt idx="7">
                  <c:v>-1.5</c:v>
                </c:pt>
                <c:pt idx="8">
                  <c:v>-1</c:v>
                </c:pt>
                <c:pt idx="9">
                  <c:v>-0.5</c:v>
                </c:pt>
                <c:pt idx="10">
                  <c:v>0</c:v>
                </c:pt>
                <c:pt idx="11">
                  <c:v>0.5</c:v>
                </c:pt>
                <c:pt idx="12">
                  <c:v>1</c:v>
                </c:pt>
                <c:pt idx="13">
                  <c:v>1.5</c:v>
                </c:pt>
                <c:pt idx="14">
                  <c:v>2</c:v>
                </c:pt>
                <c:pt idx="15">
                  <c:v>2.5</c:v>
                </c:pt>
                <c:pt idx="16">
                  <c:v>3</c:v>
                </c:pt>
                <c:pt idx="17">
                  <c:v>3.5</c:v>
                </c:pt>
                <c:pt idx="18">
                  <c:v>4</c:v>
                </c:pt>
                <c:pt idx="19">
                  <c:v>4.5</c:v>
                </c:pt>
                <c:pt idx="20">
                  <c:v>5</c:v>
                </c:pt>
                <c:pt idx="21">
                  <c:v>5.5</c:v>
                </c:pt>
                <c:pt idx="22">
                  <c:v>6</c:v>
                </c:pt>
                <c:pt idx="23">
                  <c:v>6.5</c:v>
                </c:pt>
                <c:pt idx="24">
                  <c:v>7</c:v>
                </c:pt>
              </c:numCache>
            </c:numRef>
          </c:xVal>
          <c:yVal>
            <c:numRef>
              <c:f>Sheet1!$C$9:$C$33</c:f>
              <c:numCache>
                <c:formatCode>General</c:formatCode>
                <c:ptCount val="25"/>
                <c:pt idx="0">
                  <c:v>84</c:v>
                </c:pt>
                <c:pt idx="1">
                  <c:v>70.583333333333329</c:v>
                </c:pt>
                <c:pt idx="2">
                  <c:v>58.333333333333336</c:v>
                </c:pt>
                <c:pt idx="3">
                  <c:v>47.25</c:v>
                </c:pt>
                <c:pt idx="4">
                  <c:v>37.333333333333336</c:v>
                </c:pt>
                <c:pt idx="5">
                  <c:v>28.583333333333332</c:v>
                </c:pt>
                <c:pt idx="6">
                  <c:v>21</c:v>
                </c:pt>
                <c:pt idx="7">
                  <c:v>14.583333333333334</c:v>
                </c:pt>
                <c:pt idx="8">
                  <c:v>9.3333333333333339</c:v>
                </c:pt>
                <c:pt idx="9">
                  <c:v>5.25</c:v>
                </c:pt>
                <c:pt idx="10">
                  <c:v>2.3333333333333335</c:v>
                </c:pt>
                <c:pt idx="11">
                  <c:v>0.58333333333333337</c:v>
                </c:pt>
                <c:pt idx="12">
                  <c:v>0</c:v>
                </c:pt>
                <c:pt idx="13">
                  <c:v>0.58333333333333337</c:v>
                </c:pt>
                <c:pt idx="14">
                  <c:v>2.3333333333333335</c:v>
                </c:pt>
                <c:pt idx="15">
                  <c:v>5.25</c:v>
                </c:pt>
                <c:pt idx="16">
                  <c:v>9.3333333333333339</c:v>
                </c:pt>
                <c:pt idx="17">
                  <c:v>14.583333333333334</c:v>
                </c:pt>
                <c:pt idx="18">
                  <c:v>21</c:v>
                </c:pt>
                <c:pt idx="19">
                  <c:v>28.583333333333332</c:v>
                </c:pt>
                <c:pt idx="20">
                  <c:v>37.333333333333336</c:v>
                </c:pt>
                <c:pt idx="21">
                  <c:v>47.25</c:v>
                </c:pt>
                <c:pt idx="22">
                  <c:v>58.333333333333336</c:v>
                </c:pt>
                <c:pt idx="23">
                  <c:v>70.583333333333329</c:v>
                </c:pt>
                <c:pt idx="24">
                  <c:v>84</c:v>
                </c:pt>
              </c:numCache>
            </c:numRef>
          </c:yVal>
          <c:smooth val="0"/>
          <c:extLst>
            <c:ext xmlns:c16="http://schemas.microsoft.com/office/drawing/2014/chart" uri="{C3380CC4-5D6E-409C-BE32-E72D297353CC}">
              <c16:uniqueId val="{00000000-6E50-4D22-8674-0D96AEE1AE0B}"/>
            </c:ext>
          </c:extLst>
        </c:ser>
        <c:dLbls>
          <c:showLegendKey val="0"/>
          <c:showVal val="0"/>
          <c:showCatName val="0"/>
          <c:showSerName val="0"/>
          <c:showPercent val="0"/>
          <c:showBubbleSize val="0"/>
        </c:dLbls>
        <c:axId val="533720392"/>
        <c:axId val="533725968"/>
      </c:scatterChart>
      <c:valAx>
        <c:axId val="533720392"/>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r>
                  <a:rPr lang="en-US" sz="2000" baseline="-25000" dirty="0"/>
                  <a:t>Theta </a:t>
                </a:r>
              </a:p>
            </c:rich>
          </c:tx>
          <c:overlay val="0"/>
          <c:spPr>
            <a:noFill/>
            <a:ln>
              <a:noFill/>
            </a:ln>
            <a:effectLst/>
          </c:spPr>
          <c:txPr>
            <a:bodyPr rot="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33725968"/>
        <c:crosses val="autoZero"/>
        <c:crossBetween val="midCat"/>
      </c:valAx>
      <c:valAx>
        <c:axId val="53372596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r>
                  <a:rPr lang="en-US" sz="2000" dirty="0"/>
                  <a:t>Loss</a:t>
                </a:r>
              </a:p>
            </c:rich>
          </c:tx>
          <c:overlay val="0"/>
          <c:spPr>
            <a:noFill/>
            <a:ln>
              <a:noFill/>
            </a:ln>
            <a:effectLst/>
          </c:spPr>
          <c:txPr>
            <a:bodyPr rot="-54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33720392"/>
        <c:crosses val="autoZero"/>
        <c:crossBetween val="midCat"/>
      </c:valAx>
      <c:spPr>
        <a:noFill/>
        <a:ln>
          <a:noFill/>
        </a:ln>
        <a:effectLst/>
      </c:spPr>
    </c:plotArea>
    <c:plotVisOnly val="1"/>
    <c:dispBlanksAs val="gap"/>
    <c:showDLblsOverMax val="0"/>
  </c:chart>
  <c:spPr>
    <a:solidFill>
      <a:schemeClr val="bg1"/>
    </a:solid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diagrams/_rels/data10.xml.rels><?xml version="1.0" encoding="UTF-8" standalone="yes"?>
<Relationships xmlns="http://schemas.openxmlformats.org/package/2006/relationships"><Relationship Id="rId3" Type="http://schemas.openxmlformats.org/officeDocument/2006/relationships/image" Target="../media/image2200.png"/><Relationship Id="rId2" Type="http://schemas.openxmlformats.org/officeDocument/2006/relationships/image" Target="../media/image210.png"/><Relationship Id="rId1" Type="http://schemas.openxmlformats.org/officeDocument/2006/relationships/image" Target="../media/image2000.png"/></Relationships>
</file>

<file path=ppt/diagrams/_rels/data100.xml.rels><?xml version="1.0" encoding="UTF-8" standalone="yes"?>
<Relationships xmlns="http://schemas.openxmlformats.org/package/2006/relationships"><Relationship Id="rId3" Type="http://schemas.openxmlformats.org/officeDocument/2006/relationships/image" Target="../media/image2600.png"/><Relationship Id="rId2" Type="http://schemas.openxmlformats.org/officeDocument/2006/relationships/image" Target="../media/image2500.png"/><Relationship Id="rId1" Type="http://schemas.openxmlformats.org/officeDocument/2006/relationships/image" Target="../media/image241.png"/><Relationship Id="rId4" Type="http://schemas.openxmlformats.org/officeDocument/2006/relationships/image" Target="../media/image270.png"/></Relationships>
</file>

<file path=ppt/diagrams/_rels/data13.xml.rels><?xml version="1.0" encoding="UTF-8" standalone="yes"?>
<Relationships xmlns="http://schemas.openxmlformats.org/package/2006/relationships"><Relationship Id="rId1" Type="http://schemas.openxmlformats.org/officeDocument/2006/relationships/image" Target="../media/image107.png"/></Relationships>
</file>

<file path=ppt/diagrams/_rels/data18.xml.rels><?xml version="1.0" encoding="UTF-8" standalone="yes"?>
<Relationships xmlns="http://schemas.openxmlformats.org/package/2006/relationships"><Relationship Id="rId3" Type="http://schemas.openxmlformats.org/officeDocument/2006/relationships/image" Target="../media/image4200.png"/><Relationship Id="rId2" Type="http://schemas.openxmlformats.org/officeDocument/2006/relationships/image" Target="../media/image4100.png"/><Relationship Id="rId1" Type="http://schemas.openxmlformats.org/officeDocument/2006/relationships/image" Target="../media/image400.png"/></Relationships>
</file>

<file path=ppt/diagrams/_rels/data19.xml.rels><?xml version="1.0" encoding="UTF-8" standalone="yes"?>
<Relationships xmlns="http://schemas.openxmlformats.org/package/2006/relationships"><Relationship Id="rId1" Type="http://schemas.openxmlformats.org/officeDocument/2006/relationships/image" Target="../media/image117.png"/></Relationships>
</file>

<file path=ppt/diagrams/_rels/data200.xml.rels><?xml version="1.0" encoding="UTF-8" standalone="yes"?>
<Relationships xmlns="http://schemas.openxmlformats.org/package/2006/relationships"><Relationship Id="rId2" Type="http://schemas.openxmlformats.org/officeDocument/2006/relationships/image" Target="../media/image1450.png"/><Relationship Id="rId1" Type="http://schemas.openxmlformats.org/officeDocument/2006/relationships/image" Target="../media/image1440.png"/></Relationships>
</file>

<file path=ppt/diagrams/_rels/data21.xml.rels><?xml version="1.0" encoding="UTF-8" standalone="yes"?>
<Relationships xmlns="http://schemas.openxmlformats.org/package/2006/relationships"><Relationship Id="rId1" Type="http://schemas.openxmlformats.org/officeDocument/2006/relationships/image" Target="../media/image120.png"/></Relationships>
</file>

<file path=ppt/diagrams/_rels/data22.xml.rels><?xml version="1.0" encoding="UTF-8" standalone="yes"?>
<Relationships xmlns="http://schemas.openxmlformats.org/package/2006/relationships"><Relationship Id="rId3" Type="http://schemas.openxmlformats.org/officeDocument/2006/relationships/image" Target="../media/image1480.png"/><Relationship Id="rId2" Type="http://schemas.openxmlformats.org/officeDocument/2006/relationships/image" Target="../media/image1470.png"/><Relationship Id="rId1" Type="http://schemas.openxmlformats.org/officeDocument/2006/relationships/image" Target="../media/image146.png"/><Relationship Id="rId5" Type="http://schemas.openxmlformats.org/officeDocument/2006/relationships/image" Target="../media/image1500.png"/><Relationship Id="rId4" Type="http://schemas.openxmlformats.org/officeDocument/2006/relationships/image" Target="../media/image1490.png"/></Relationships>
</file>

<file path=ppt/diagrams/_rels/data24.xml.rels><?xml version="1.0" encoding="UTF-8" standalone="yes"?>
<Relationships xmlns="http://schemas.openxmlformats.org/package/2006/relationships"><Relationship Id="rId1" Type="http://schemas.openxmlformats.org/officeDocument/2006/relationships/image" Target="../media/image120.png"/></Relationships>
</file>

<file path=ppt/diagrams/_rels/data27.xml.rels><?xml version="1.0" encoding="UTF-8" standalone="yes"?>
<Relationships xmlns="http://schemas.openxmlformats.org/package/2006/relationships"><Relationship Id="rId3" Type="http://schemas.openxmlformats.org/officeDocument/2006/relationships/image" Target="../media/image1550.png"/><Relationship Id="rId2" Type="http://schemas.openxmlformats.org/officeDocument/2006/relationships/image" Target="../media/image1540.png"/><Relationship Id="rId1" Type="http://schemas.openxmlformats.org/officeDocument/2006/relationships/image" Target="../media/image1530.png"/></Relationships>
</file>

<file path=ppt/diagrams/_rels/data30.xml.rels><?xml version="1.0" encoding="UTF-8" standalone="yes"?>
<Relationships xmlns="http://schemas.openxmlformats.org/package/2006/relationships"><Relationship Id="rId1" Type="http://schemas.openxmlformats.org/officeDocument/2006/relationships/image" Target="../media/image126.png"/></Relationships>
</file>

<file path=ppt/diagrams/_rels/data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svg"/><Relationship Id="rId1" Type="http://schemas.openxmlformats.org/officeDocument/2006/relationships/image" Target="../media/image56.png"/><Relationship Id="rId6" Type="http://schemas.openxmlformats.org/officeDocument/2006/relationships/image" Target="../media/image61.svg"/><Relationship Id="rId5" Type="http://schemas.openxmlformats.org/officeDocument/2006/relationships/image" Target="../media/image60.png"/><Relationship Id="rId4" Type="http://schemas.openxmlformats.org/officeDocument/2006/relationships/image" Target="../media/image59.svg"/></Relationships>
</file>

<file path=ppt/diagrams/_rels/drawing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svg"/><Relationship Id="rId1" Type="http://schemas.openxmlformats.org/officeDocument/2006/relationships/image" Target="../media/image56.png"/><Relationship Id="rId6" Type="http://schemas.openxmlformats.org/officeDocument/2006/relationships/image" Target="../media/image61.svg"/><Relationship Id="rId5" Type="http://schemas.openxmlformats.org/officeDocument/2006/relationships/image" Target="../media/image60.png"/><Relationship Id="rId4" Type="http://schemas.openxmlformats.org/officeDocument/2006/relationships/image" Target="../media/image59.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8F781C3-1C86-4D20-8F69-BD113C4E1FB9}"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9D424DA8-0270-4632-BE30-4E069365CEF6}">
      <dgm:prSet/>
      <dgm:spPr/>
      <dgm:t>
        <a:bodyPr/>
        <a:lstStyle/>
        <a:p>
          <a:r>
            <a:rPr lang="en-US" b="0" i="0" baseline="0"/>
            <a:t>Predicts a quantitative response Y as a function of predictor variable X</a:t>
          </a:r>
          <a:endParaRPr lang="en-US"/>
        </a:p>
      </dgm:t>
    </dgm:pt>
    <dgm:pt modelId="{379D67BA-2FD4-4DC5-BB59-5F96CAA21132}" type="parTrans" cxnId="{C6F23C02-98DA-46D3-8A59-7D019A6D5CEA}">
      <dgm:prSet/>
      <dgm:spPr/>
      <dgm:t>
        <a:bodyPr/>
        <a:lstStyle/>
        <a:p>
          <a:endParaRPr lang="en-US"/>
        </a:p>
      </dgm:t>
    </dgm:pt>
    <dgm:pt modelId="{A6B96D4C-2F6A-460D-9C25-2AC836F53891}" type="sibTrans" cxnId="{C6F23C02-98DA-46D3-8A59-7D019A6D5CEA}">
      <dgm:prSet/>
      <dgm:spPr/>
      <dgm:t>
        <a:bodyPr/>
        <a:lstStyle/>
        <a:p>
          <a:endParaRPr lang="en-US"/>
        </a:p>
      </dgm:t>
    </dgm:pt>
    <dgm:pt modelId="{14D8F170-0576-476E-A7EE-13EB3A613BD5}">
      <dgm:prSet/>
      <dgm:spPr/>
      <dgm:t>
        <a:bodyPr/>
        <a:lstStyle/>
        <a:p>
          <a:r>
            <a:rPr lang="en-US" b="0" i="0" baseline="0" dirty="0"/>
            <a:t>Assumes there is approximately a linear relationship between X and Y</a:t>
          </a:r>
          <a:endParaRPr lang="en-US" dirty="0"/>
        </a:p>
      </dgm:t>
    </dgm:pt>
    <dgm:pt modelId="{EAA484F3-3CB7-43B1-84DA-253045EBBB87}" type="parTrans" cxnId="{EBFA022C-3CF6-4924-A119-E8583D55434B}">
      <dgm:prSet/>
      <dgm:spPr/>
      <dgm:t>
        <a:bodyPr/>
        <a:lstStyle/>
        <a:p>
          <a:endParaRPr lang="en-US"/>
        </a:p>
      </dgm:t>
    </dgm:pt>
    <dgm:pt modelId="{1B7C0C3D-730F-4051-8039-B9EF5C0AA82C}" type="sibTrans" cxnId="{EBFA022C-3CF6-4924-A119-E8583D55434B}">
      <dgm:prSet/>
      <dgm:spPr/>
      <dgm:t>
        <a:bodyPr/>
        <a:lstStyle/>
        <a:p>
          <a:endParaRPr lang="en-US"/>
        </a:p>
      </dgm:t>
    </dgm:pt>
    <mc:AlternateContent xmlns:mc="http://schemas.openxmlformats.org/markup-compatibility/2006" xmlns:a14="http://schemas.microsoft.com/office/drawing/2010/main">
      <mc:Choice Requires="a14">
        <dgm:pt modelId="{E68287AB-6C55-46B5-A966-302934EA1F53}">
          <dgm:prSet/>
          <dgm:spPr/>
          <dgm:t>
            <a:bodyPr/>
            <a:lstStyle/>
            <a:p>
              <a:r>
                <a:rPr lang="en-US" b="0" i="0" baseline="0" dirty="0"/>
                <a:t>Mathematically: </a:t>
              </a:r>
              <a14:m>
                <m:oMath xmlns:m="http://schemas.openxmlformats.org/officeDocument/2006/math">
                  <m:sSub>
                    <m:sSubPr>
                      <m:ctrlPr>
                        <a:rPr lang="en-US" b="0" i="1" smtClean="0">
                          <a:latin typeface="Cambria Math" panose="02040503050406030204" pitchFamily="18" charset="0"/>
                        </a:rPr>
                      </m:ctrlPr>
                    </m:sSubPr>
                    <m:e>
                      <m:sSub>
                        <m:sSubPr>
                          <m:ctrlPr>
                            <a:rPr lang="en-US" b="0" i="1">
                              <a:latin typeface="Cambria Math" panose="02040503050406030204" pitchFamily="18" charset="0"/>
                            </a:rPr>
                          </m:ctrlPr>
                        </m:sSubPr>
                        <m:e>
                          <m:r>
                            <a:rPr lang="en-US" b="0" i="1">
                              <a:latin typeface="Cambria Math" panose="02040503050406030204" pitchFamily="18" charset="0"/>
                            </a:rPr>
                            <m:t>𝑌</m:t>
                          </m:r>
                          <m:r>
                            <a:rPr lang="en-US" b="0" i="1">
                              <a:latin typeface="Cambria Math" panose="02040503050406030204" pitchFamily="18" charset="0"/>
                            </a:rPr>
                            <m:t> ≈</m:t>
                          </m:r>
                          <m:r>
                            <a:rPr lang="en-US" b="0" i="1">
                              <a:latin typeface="Cambria Math" panose="02040503050406030204" pitchFamily="18" charset="0"/>
                            </a:rPr>
                            <m:t>𝜃</m:t>
                          </m:r>
                        </m:e>
                        <m:sub>
                          <m:r>
                            <a:rPr lang="en-US" b="0" i="1">
                              <a:latin typeface="Cambria Math" panose="02040503050406030204" pitchFamily="18" charset="0"/>
                            </a:rPr>
                            <m:t>0</m:t>
                          </m:r>
                        </m:sub>
                      </m:sSub>
                      <m:r>
                        <a:rPr lang="en-US" b="0" i="1">
                          <a:latin typeface="Cambria Math" panose="02040503050406030204" pitchFamily="18" charset="0"/>
                        </a:rPr>
                        <m:t>+ </m:t>
                      </m:r>
                      <m:r>
                        <a:rPr lang="en-US" b="0" i="1">
                          <a:latin typeface="Cambria Math" panose="02040503050406030204" pitchFamily="18" charset="0"/>
                        </a:rPr>
                        <m:t>𝜃</m:t>
                      </m:r>
                    </m:e>
                    <m:sub>
                      <m:r>
                        <a:rPr lang="en-US" b="0" i="1">
                          <a:latin typeface="Cambria Math" panose="02040503050406030204" pitchFamily="18" charset="0"/>
                        </a:rPr>
                        <m:t>1</m:t>
                      </m:r>
                    </m:sub>
                  </m:sSub>
                  <m:r>
                    <a:rPr lang="en-US" b="0" i="1">
                      <a:latin typeface="Cambria Math" panose="02040503050406030204" pitchFamily="18" charset="0"/>
                    </a:rPr>
                    <m:t>𝑋</m:t>
                  </m:r>
                  <m:r>
                    <a:rPr lang="en-US" i="1">
                      <a:latin typeface="Cambria Math" panose="02040503050406030204" pitchFamily="18" charset="0"/>
                    </a:rPr>
                    <m:t> </m:t>
                  </m:r>
                </m:oMath>
              </a14:m>
              <a:endParaRPr lang="en-US" dirty="0"/>
            </a:p>
          </dgm:t>
        </dgm:pt>
      </mc:Choice>
      <mc:Fallback xmlns="">
        <dgm:pt modelId="{E68287AB-6C55-46B5-A966-302934EA1F53}">
          <dgm:prSet/>
          <dgm:spPr/>
          <dgm:t>
            <a:bodyPr/>
            <a:lstStyle/>
            <a:p>
              <a:r>
                <a:rPr lang="en-US" b="0" i="0" baseline="0" dirty="0"/>
                <a:t>Mathematically: </a:t>
              </a:r>
              <a:r>
                <a:rPr lang="en-US" b="0" i="0"/>
                <a:t>〖〖𝑌 ≈𝜃〗_0+ 𝜃〗_1 𝑋</a:t>
              </a:r>
              <a:r>
                <a:rPr lang="en-US" i="0"/>
                <a:t> </a:t>
              </a:r>
              <a:endParaRPr lang="en-US" dirty="0"/>
            </a:p>
          </dgm:t>
        </dgm:pt>
      </mc:Fallback>
    </mc:AlternateContent>
    <dgm:pt modelId="{AF397DC4-AF92-4A9E-899F-8DDC26EFA416}" type="parTrans" cxnId="{CA887D81-F5A2-4D4E-B2DF-BF155FEEF50D}">
      <dgm:prSet/>
      <dgm:spPr/>
      <dgm:t>
        <a:bodyPr/>
        <a:lstStyle/>
        <a:p>
          <a:endParaRPr lang="en-US"/>
        </a:p>
      </dgm:t>
    </dgm:pt>
    <dgm:pt modelId="{1DBF0C41-9968-4CFA-9E01-2AF83C5A8085}" type="sibTrans" cxnId="{CA887D81-F5A2-4D4E-B2DF-BF155FEEF50D}">
      <dgm:prSet/>
      <dgm:spPr/>
      <dgm:t>
        <a:bodyPr/>
        <a:lstStyle/>
        <a:p>
          <a:endParaRPr lang="en-US"/>
        </a:p>
      </dgm:t>
    </dgm:pt>
    <mc:AlternateContent xmlns:mc="http://schemas.openxmlformats.org/markup-compatibility/2006" xmlns:a14="http://schemas.microsoft.com/office/drawing/2010/main">
      <mc:Choice Requires="a14">
        <dgm:pt modelId="{2AC692C5-691F-4EBF-9D67-5EF2902E6A19}">
          <dgm:prSet/>
          <dgm:spPr/>
          <dgm:t>
            <a:bodyPr/>
            <a:lstStyle/>
            <a:p>
              <a:r>
                <a:rPr lang="en-US" b="0" i="0" baseline="0" dirty="0"/>
                <a:t>Parametric model: model coefficients or parameters </a:t>
              </a:r>
              <a:br>
                <a:rPr lang="en-US" b="0" i="0" baseline="0" dirty="0"/>
              </a:br>
              <a:r>
                <a:rPr lang="en-US" b="0" i="0" baseline="0" dirty="0"/>
                <a:t>• </a:t>
              </a:r>
              <a14:m>
                <m:oMath xmlns:m="http://schemas.openxmlformats.org/officeDocument/2006/math">
                  <m:sSub>
                    <m:sSubPr>
                      <m:ctrlPr>
                        <a:rPr lang="en-US" b="0" i="1">
                          <a:latin typeface="Cambria Math" panose="02040503050406030204" pitchFamily="18" charset="0"/>
                        </a:rPr>
                      </m:ctrlPr>
                    </m:sSubPr>
                    <m:e>
                      <m:r>
                        <a:rPr lang="en-US" b="0" i="1">
                          <a:latin typeface="Cambria Math" panose="02040503050406030204" pitchFamily="18" charset="0"/>
                        </a:rPr>
                        <m:t>𝜃</m:t>
                      </m:r>
                    </m:e>
                    <m:sub>
                      <m:r>
                        <a:rPr lang="en-US" b="0" i="1">
                          <a:latin typeface="Cambria Math" panose="02040503050406030204" pitchFamily="18" charset="0"/>
                        </a:rPr>
                        <m:t>0</m:t>
                      </m:r>
                    </m:sub>
                  </m:sSub>
                  <m:r>
                    <a:rPr lang="en-US" b="0" i="1">
                      <a:latin typeface="Cambria Math" panose="02040503050406030204" pitchFamily="18" charset="0"/>
                    </a:rPr>
                    <m:t> </m:t>
                  </m:r>
                </m:oMath>
              </a14:m>
              <a:r>
                <a:rPr lang="en-US" b="0" i="0" baseline="0" dirty="0"/>
                <a:t>intercept</a:t>
              </a:r>
              <a:br>
                <a:rPr lang="en-US" b="0" i="0" baseline="0" dirty="0"/>
              </a:br>
              <a:r>
                <a:rPr lang="en-US" b="0" i="0" baseline="0" dirty="0"/>
                <a:t>• </a:t>
              </a:r>
              <a14:m>
                <m:oMath xmlns:m="http://schemas.openxmlformats.org/officeDocument/2006/math">
                  <m:sSub>
                    <m:sSubPr>
                      <m:ctrlPr>
                        <a:rPr lang="en-US" b="0" i="1">
                          <a:latin typeface="Cambria Math" panose="02040503050406030204" pitchFamily="18" charset="0"/>
                        </a:rPr>
                      </m:ctrlPr>
                    </m:sSubPr>
                    <m:e>
                      <m:r>
                        <a:rPr lang="en-US" b="0" i="1">
                          <a:latin typeface="Cambria Math" panose="02040503050406030204" pitchFamily="18" charset="0"/>
                        </a:rPr>
                        <m:t>𝜃</m:t>
                      </m:r>
                    </m:e>
                    <m:sub>
                      <m:r>
                        <a:rPr lang="en-US" b="0" i="1">
                          <a:latin typeface="Cambria Math" panose="02040503050406030204" pitchFamily="18" charset="0"/>
                        </a:rPr>
                        <m:t>1</m:t>
                      </m:r>
                    </m:sub>
                  </m:sSub>
                  <m:r>
                    <a:rPr lang="en-US" b="0" i="1">
                      <a:latin typeface="Cambria Math" panose="02040503050406030204" pitchFamily="18" charset="0"/>
                    </a:rPr>
                    <m:t> </m:t>
                  </m:r>
                </m:oMath>
              </a14:m>
              <a:r>
                <a:rPr lang="en-US" b="0" i="0" baseline="0" dirty="0"/>
                <a:t>slope</a:t>
              </a:r>
              <a:endParaRPr lang="en-US" dirty="0"/>
            </a:p>
          </dgm:t>
        </dgm:pt>
      </mc:Choice>
      <mc:Fallback xmlns="">
        <dgm:pt modelId="{2AC692C5-691F-4EBF-9D67-5EF2902E6A19}">
          <dgm:prSet/>
          <dgm:spPr/>
          <dgm:t>
            <a:bodyPr/>
            <a:lstStyle/>
            <a:p>
              <a:r>
                <a:rPr lang="en-US" b="0" i="0" baseline="0" dirty="0"/>
                <a:t>Parametric model: model coefficients or parameters </a:t>
              </a:r>
              <a:br>
                <a:rPr lang="en-US" b="0" i="0" baseline="0" dirty="0"/>
              </a:br>
              <a:r>
                <a:rPr lang="en-US" b="0" i="0" baseline="0" dirty="0"/>
                <a:t>• </a:t>
              </a:r>
              <a:r>
                <a:rPr lang="en-US" b="0" i="0"/>
                <a:t>𝜃_0  </a:t>
              </a:r>
              <a:r>
                <a:rPr lang="en-US" b="0" i="0" baseline="0" dirty="0"/>
                <a:t>intercept</a:t>
              </a:r>
              <a:br>
                <a:rPr lang="en-US" b="0" i="0" baseline="0" dirty="0"/>
              </a:br>
              <a:r>
                <a:rPr lang="en-US" b="0" i="0" baseline="0" dirty="0"/>
                <a:t>• </a:t>
              </a:r>
              <a:r>
                <a:rPr lang="en-US" b="0" i="0"/>
                <a:t>𝜃_1  </a:t>
              </a:r>
              <a:r>
                <a:rPr lang="en-US" b="0" i="0" baseline="0" dirty="0"/>
                <a:t>slope</a:t>
              </a:r>
              <a:endParaRPr lang="en-US" dirty="0"/>
            </a:p>
          </dgm:t>
        </dgm:pt>
      </mc:Fallback>
    </mc:AlternateContent>
    <dgm:pt modelId="{8B52EF84-612D-4A03-AD0B-D335B1AF1242}" type="parTrans" cxnId="{08FCF1E7-6279-4B8B-8EFA-C18DDA07B09A}">
      <dgm:prSet/>
      <dgm:spPr/>
      <dgm:t>
        <a:bodyPr/>
        <a:lstStyle/>
        <a:p>
          <a:endParaRPr lang="en-US"/>
        </a:p>
      </dgm:t>
    </dgm:pt>
    <dgm:pt modelId="{7B52C3F3-3E57-495D-869E-334814ACF35D}" type="sibTrans" cxnId="{08FCF1E7-6279-4B8B-8EFA-C18DDA07B09A}">
      <dgm:prSet/>
      <dgm:spPr/>
      <dgm:t>
        <a:bodyPr/>
        <a:lstStyle/>
        <a:p>
          <a:endParaRPr lang="en-US"/>
        </a:p>
      </dgm:t>
    </dgm:pt>
    <dgm:pt modelId="{EE1803CD-606D-4778-A4F1-03F93777D0AF}" type="pres">
      <dgm:prSet presAssocID="{68F781C3-1C86-4D20-8F69-BD113C4E1FB9}" presName="vert0" presStyleCnt="0">
        <dgm:presLayoutVars>
          <dgm:dir/>
          <dgm:animOne val="branch"/>
          <dgm:animLvl val="lvl"/>
        </dgm:presLayoutVars>
      </dgm:prSet>
      <dgm:spPr/>
    </dgm:pt>
    <dgm:pt modelId="{3A5493A4-473D-4B58-A78C-A04587E27F1F}" type="pres">
      <dgm:prSet presAssocID="{9D424DA8-0270-4632-BE30-4E069365CEF6}" presName="thickLine" presStyleLbl="alignNode1" presStyleIdx="0" presStyleCnt="4"/>
      <dgm:spPr/>
    </dgm:pt>
    <dgm:pt modelId="{66DAB9E2-A996-438D-BCBF-B64AD882295D}" type="pres">
      <dgm:prSet presAssocID="{9D424DA8-0270-4632-BE30-4E069365CEF6}" presName="horz1" presStyleCnt="0"/>
      <dgm:spPr/>
    </dgm:pt>
    <dgm:pt modelId="{4CF0F796-7F56-4236-8A4B-A7A28C72DA3B}" type="pres">
      <dgm:prSet presAssocID="{9D424DA8-0270-4632-BE30-4E069365CEF6}" presName="tx1" presStyleLbl="revTx" presStyleIdx="0" presStyleCnt="4"/>
      <dgm:spPr/>
    </dgm:pt>
    <dgm:pt modelId="{60D23022-5A5C-4FEA-8EBE-83D42B382495}" type="pres">
      <dgm:prSet presAssocID="{9D424DA8-0270-4632-BE30-4E069365CEF6}" presName="vert1" presStyleCnt="0"/>
      <dgm:spPr/>
    </dgm:pt>
    <dgm:pt modelId="{D620843D-4C4D-46CE-A6E3-529B35589BFC}" type="pres">
      <dgm:prSet presAssocID="{14D8F170-0576-476E-A7EE-13EB3A613BD5}" presName="thickLine" presStyleLbl="alignNode1" presStyleIdx="1" presStyleCnt="4"/>
      <dgm:spPr/>
    </dgm:pt>
    <dgm:pt modelId="{1801A2C8-4304-43F1-B1CD-E9EE98CF8764}" type="pres">
      <dgm:prSet presAssocID="{14D8F170-0576-476E-A7EE-13EB3A613BD5}" presName="horz1" presStyleCnt="0"/>
      <dgm:spPr/>
    </dgm:pt>
    <dgm:pt modelId="{E70109AA-F7EC-494F-B3D9-9DF53018FAD6}" type="pres">
      <dgm:prSet presAssocID="{14D8F170-0576-476E-A7EE-13EB3A613BD5}" presName="tx1" presStyleLbl="revTx" presStyleIdx="1" presStyleCnt="4"/>
      <dgm:spPr/>
    </dgm:pt>
    <dgm:pt modelId="{F2504745-4FB1-443E-AA48-FCD34F6CE9D7}" type="pres">
      <dgm:prSet presAssocID="{14D8F170-0576-476E-A7EE-13EB3A613BD5}" presName="vert1" presStyleCnt="0"/>
      <dgm:spPr/>
    </dgm:pt>
    <dgm:pt modelId="{7EC4B625-32F6-4DFC-B3A6-73FA84C3F539}" type="pres">
      <dgm:prSet presAssocID="{E68287AB-6C55-46B5-A966-302934EA1F53}" presName="thickLine" presStyleLbl="alignNode1" presStyleIdx="2" presStyleCnt="4"/>
      <dgm:spPr/>
    </dgm:pt>
    <dgm:pt modelId="{E90A782A-3569-4CF0-AE38-C96E0378FC53}" type="pres">
      <dgm:prSet presAssocID="{E68287AB-6C55-46B5-A966-302934EA1F53}" presName="horz1" presStyleCnt="0"/>
      <dgm:spPr/>
    </dgm:pt>
    <dgm:pt modelId="{D55D10BA-587E-41C8-9CB2-966FBFC9297A}" type="pres">
      <dgm:prSet presAssocID="{E68287AB-6C55-46B5-A966-302934EA1F53}" presName="tx1" presStyleLbl="revTx" presStyleIdx="2" presStyleCnt="4"/>
      <dgm:spPr/>
    </dgm:pt>
    <dgm:pt modelId="{845D548A-E5A6-4F1A-8EFC-62695380C906}" type="pres">
      <dgm:prSet presAssocID="{E68287AB-6C55-46B5-A966-302934EA1F53}" presName="vert1" presStyleCnt="0"/>
      <dgm:spPr/>
    </dgm:pt>
    <dgm:pt modelId="{F8873991-2CDD-4D84-9523-1EF0063B1F9B}" type="pres">
      <dgm:prSet presAssocID="{2AC692C5-691F-4EBF-9D67-5EF2902E6A19}" presName="thickLine" presStyleLbl="alignNode1" presStyleIdx="3" presStyleCnt="4"/>
      <dgm:spPr/>
    </dgm:pt>
    <dgm:pt modelId="{38903CA8-B9DA-4559-A24A-36F866A8C266}" type="pres">
      <dgm:prSet presAssocID="{2AC692C5-691F-4EBF-9D67-5EF2902E6A19}" presName="horz1" presStyleCnt="0"/>
      <dgm:spPr/>
    </dgm:pt>
    <dgm:pt modelId="{4863C0F6-9F7E-4A6C-8F85-9176C379D293}" type="pres">
      <dgm:prSet presAssocID="{2AC692C5-691F-4EBF-9D67-5EF2902E6A19}" presName="tx1" presStyleLbl="revTx" presStyleIdx="3" presStyleCnt="4"/>
      <dgm:spPr/>
    </dgm:pt>
    <dgm:pt modelId="{1468E742-BB42-48C8-A025-FDD8C0580019}" type="pres">
      <dgm:prSet presAssocID="{2AC692C5-691F-4EBF-9D67-5EF2902E6A19}" presName="vert1" presStyleCnt="0"/>
      <dgm:spPr/>
    </dgm:pt>
  </dgm:ptLst>
  <dgm:cxnLst>
    <dgm:cxn modelId="{C6F23C02-98DA-46D3-8A59-7D019A6D5CEA}" srcId="{68F781C3-1C86-4D20-8F69-BD113C4E1FB9}" destId="{9D424DA8-0270-4632-BE30-4E069365CEF6}" srcOrd="0" destOrd="0" parTransId="{379D67BA-2FD4-4DC5-BB59-5F96CAA21132}" sibTransId="{A6B96D4C-2F6A-460D-9C25-2AC836F53891}"/>
    <dgm:cxn modelId="{17409C08-4E37-40BC-8A04-39012DBE078E}" type="presOf" srcId="{14D8F170-0576-476E-A7EE-13EB3A613BD5}" destId="{E70109AA-F7EC-494F-B3D9-9DF53018FAD6}" srcOrd="0" destOrd="0" presId="urn:microsoft.com/office/officeart/2008/layout/LinedList"/>
    <dgm:cxn modelId="{DB5AA411-FBAF-4676-8E92-4A5CF5D57209}" type="presOf" srcId="{2AC692C5-691F-4EBF-9D67-5EF2902E6A19}" destId="{4863C0F6-9F7E-4A6C-8F85-9176C379D293}" srcOrd="0" destOrd="0" presId="urn:microsoft.com/office/officeart/2008/layout/LinedList"/>
    <dgm:cxn modelId="{EBFA022C-3CF6-4924-A119-E8583D55434B}" srcId="{68F781C3-1C86-4D20-8F69-BD113C4E1FB9}" destId="{14D8F170-0576-476E-A7EE-13EB3A613BD5}" srcOrd="1" destOrd="0" parTransId="{EAA484F3-3CB7-43B1-84DA-253045EBBB87}" sibTransId="{1B7C0C3D-730F-4051-8039-B9EF5C0AA82C}"/>
    <dgm:cxn modelId="{5271A56C-57E6-48F1-AF5E-A64D08A0CFA8}" type="presOf" srcId="{68F781C3-1C86-4D20-8F69-BD113C4E1FB9}" destId="{EE1803CD-606D-4778-A4F1-03F93777D0AF}" srcOrd="0" destOrd="0" presId="urn:microsoft.com/office/officeart/2008/layout/LinedList"/>
    <dgm:cxn modelId="{A8EA854F-8477-4996-A104-7EACD904B49A}" type="presOf" srcId="{E68287AB-6C55-46B5-A966-302934EA1F53}" destId="{D55D10BA-587E-41C8-9CB2-966FBFC9297A}" srcOrd="0" destOrd="0" presId="urn:microsoft.com/office/officeart/2008/layout/LinedList"/>
    <dgm:cxn modelId="{CA887D81-F5A2-4D4E-B2DF-BF155FEEF50D}" srcId="{68F781C3-1C86-4D20-8F69-BD113C4E1FB9}" destId="{E68287AB-6C55-46B5-A966-302934EA1F53}" srcOrd="2" destOrd="0" parTransId="{AF397DC4-AF92-4A9E-899F-8DDC26EFA416}" sibTransId="{1DBF0C41-9968-4CFA-9E01-2AF83C5A8085}"/>
    <dgm:cxn modelId="{1AA3E184-0E84-429B-8DC6-BFEFB5A7074D}" type="presOf" srcId="{9D424DA8-0270-4632-BE30-4E069365CEF6}" destId="{4CF0F796-7F56-4236-8A4B-A7A28C72DA3B}" srcOrd="0" destOrd="0" presId="urn:microsoft.com/office/officeart/2008/layout/LinedList"/>
    <dgm:cxn modelId="{08FCF1E7-6279-4B8B-8EFA-C18DDA07B09A}" srcId="{68F781C3-1C86-4D20-8F69-BD113C4E1FB9}" destId="{2AC692C5-691F-4EBF-9D67-5EF2902E6A19}" srcOrd="3" destOrd="0" parTransId="{8B52EF84-612D-4A03-AD0B-D335B1AF1242}" sibTransId="{7B52C3F3-3E57-495D-869E-334814ACF35D}"/>
    <dgm:cxn modelId="{1634AFA4-C8C5-43B1-ABDB-572E3DBA481A}" type="presParOf" srcId="{EE1803CD-606D-4778-A4F1-03F93777D0AF}" destId="{3A5493A4-473D-4B58-A78C-A04587E27F1F}" srcOrd="0" destOrd="0" presId="urn:microsoft.com/office/officeart/2008/layout/LinedList"/>
    <dgm:cxn modelId="{D50487CD-A6D1-4164-B3E8-E9078ADB0519}" type="presParOf" srcId="{EE1803CD-606D-4778-A4F1-03F93777D0AF}" destId="{66DAB9E2-A996-438D-BCBF-B64AD882295D}" srcOrd="1" destOrd="0" presId="urn:microsoft.com/office/officeart/2008/layout/LinedList"/>
    <dgm:cxn modelId="{083C3A7E-3171-4149-80E8-35D3171017DF}" type="presParOf" srcId="{66DAB9E2-A996-438D-BCBF-B64AD882295D}" destId="{4CF0F796-7F56-4236-8A4B-A7A28C72DA3B}" srcOrd="0" destOrd="0" presId="urn:microsoft.com/office/officeart/2008/layout/LinedList"/>
    <dgm:cxn modelId="{1657D252-88B6-4C6B-938F-9315EB6F91BA}" type="presParOf" srcId="{66DAB9E2-A996-438D-BCBF-B64AD882295D}" destId="{60D23022-5A5C-4FEA-8EBE-83D42B382495}" srcOrd="1" destOrd="0" presId="urn:microsoft.com/office/officeart/2008/layout/LinedList"/>
    <dgm:cxn modelId="{2E943B6B-D405-4C7A-AAFC-9B62C910CE01}" type="presParOf" srcId="{EE1803CD-606D-4778-A4F1-03F93777D0AF}" destId="{D620843D-4C4D-46CE-A6E3-529B35589BFC}" srcOrd="2" destOrd="0" presId="urn:microsoft.com/office/officeart/2008/layout/LinedList"/>
    <dgm:cxn modelId="{A27BD0D0-61A3-40CC-B267-5ACFA4E52F68}" type="presParOf" srcId="{EE1803CD-606D-4778-A4F1-03F93777D0AF}" destId="{1801A2C8-4304-43F1-B1CD-E9EE98CF8764}" srcOrd="3" destOrd="0" presId="urn:microsoft.com/office/officeart/2008/layout/LinedList"/>
    <dgm:cxn modelId="{5E16BB94-CE4E-4DDF-896E-793506E6DA08}" type="presParOf" srcId="{1801A2C8-4304-43F1-B1CD-E9EE98CF8764}" destId="{E70109AA-F7EC-494F-B3D9-9DF53018FAD6}" srcOrd="0" destOrd="0" presId="urn:microsoft.com/office/officeart/2008/layout/LinedList"/>
    <dgm:cxn modelId="{0EB8FB26-0093-4395-9595-64CFE819CC33}" type="presParOf" srcId="{1801A2C8-4304-43F1-B1CD-E9EE98CF8764}" destId="{F2504745-4FB1-443E-AA48-FCD34F6CE9D7}" srcOrd="1" destOrd="0" presId="urn:microsoft.com/office/officeart/2008/layout/LinedList"/>
    <dgm:cxn modelId="{6874C07F-5386-4047-81C2-8EC69BA15E84}" type="presParOf" srcId="{EE1803CD-606D-4778-A4F1-03F93777D0AF}" destId="{7EC4B625-32F6-4DFC-B3A6-73FA84C3F539}" srcOrd="4" destOrd="0" presId="urn:microsoft.com/office/officeart/2008/layout/LinedList"/>
    <dgm:cxn modelId="{DC600728-7952-48E7-87FE-E79064EAAE78}" type="presParOf" srcId="{EE1803CD-606D-4778-A4F1-03F93777D0AF}" destId="{E90A782A-3569-4CF0-AE38-C96E0378FC53}" srcOrd="5" destOrd="0" presId="urn:microsoft.com/office/officeart/2008/layout/LinedList"/>
    <dgm:cxn modelId="{21119744-5C82-4C9C-A3E1-6E318309627C}" type="presParOf" srcId="{E90A782A-3569-4CF0-AE38-C96E0378FC53}" destId="{D55D10BA-587E-41C8-9CB2-966FBFC9297A}" srcOrd="0" destOrd="0" presId="urn:microsoft.com/office/officeart/2008/layout/LinedList"/>
    <dgm:cxn modelId="{D06778DE-9265-40EB-87AE-3432B6E92A8D}" type="presParOf" srcId="{E90A782A-3569-4CF0-AE38-C96E0378FC53}" destId="{845D548A-E5A6-4F1A-8EFC-62695380C906}" srcOrd="1" destOrd="0" presId="urn:microsoft.com/office/officeart/2008/layout/LinedList"/>
    <dgm:cxn modelId="{9E3FD1B1-A2FB-4927-B636-40554E7A97A2}" type="presParOf" srcId="{EE1803CD-606D-4778-A4F1-03F93777D0AF}" destId="{F8873991-2CDD-4D84-9523-1EF0063B1F9B}" srcOrd="6" destOrd="0" presId="urn:microsoft.com/office/officeart/2008/layout/LinedList"/>
    <dgm:cxn modelId="{05E8E716-D9E5-4EE8-876B-C890657C8BE3}" type="presParOf" srcId="{EE1803CD-606D-4778-A4F1-03F93777D0AF}" destId="{38903CA8-B9DA-4559-A24A-36F866A8C266}" srcOrd="7" destOrd="0" presId="urn:microsoft.com/office/officeart/2008/layout/LinedList"/>
    <dgm:cxn modelId="{FD1C8F95-ED4B-49D4-B1EC-AF889F49627B}" type="presParOf" srcId="{38903CA8-B9DA-4559-A24A-36F866A8C266}" destId="{4863C0F6-9F7E-4A6C-8F85-9176C379D293}" srcOrd="0" destOrd="0" presId="urn:microsoft.com/office/officeart/2008/layout/LinedList"/>
    <dgm:cxn modelId="{23829EAF-E1E5-4FC2-94DA-7276DF835B79}" type="presParOf" srcId="{38903CA8-B9DA-4559-A24A-36F866A8C266}" destId="{1468E742-BB42-48C8-A025-FDD8C0580019}"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41ACB11C-EF9F-48A5-8177-08CA55680A88}"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53874E27-C6B3-46AB-A776-F869478BA975}">
      <dgm:prSet/>
      <dgm:spPr>
        <a:blipFill>
          <a:blip xmlns:r="http://schemas.openxmlformats.org/officeDocument/2006/relationships" r:embed="rId1"/>
          <a:stretch>
            <a:fillRect t="-2381" b="-10714"/>
          </a:stretch>
        </a:blipFill>
      </dgm:spPr>
      <dgm:t>
        <a:bodyPr/>
        <a:lstStyle/>
        <a:p>
          <a:r>
            <a:rPr lang="en-US">
              <a:noFill/>
            </a:rPr>
            <a:t> </a:t>
          </a:r>
        </a:p>
      </dgm:t>
    </dgm:pt>
    <dgm:pt modelId="{9830C227-6257-4689-9388-DF65AE11B51D}" type="parTrans" cxnId="{3CE5205F-983C-494A-8791-93B7C8116AD5}">
      <dgm:prSet/>
      <dgm:spPr/>
      <dgm:t>
        <a:bodyPr/>
        <a:lstStyle/>
        <a:p>
          <a:endParaRPr lang="en-US"/>
        </a:p>
      </dgm:t>
    </dgm:pt>
    <dgm:pt modelId="{B9E3E3C4-EADD-4EC3-A816-F9DD5F510192}" type="sibTrans" cxnId="{3CE5205F-983C-494A-8791-93B7C8116AD5}">
      <dgm:prSet/>
      <dgm:spPr/>
      <dgm:t>
        <a:bodyPr/>
        <a:lstStyle/>
        <a:p>
          <a:endParaRPr lang="en-US"/>
        </a:p>
      </dgm:t>
    </dgm:pt>
    <dgm:pt modelId="{E90E2788-90B8-4029-811C-D7C1A53C6DC7}">
      <dgm:prSet/>
      <dgm:spPr>
        <a:blipFill>
          <a:blip xmlns:r="http://schemas.openxmlformats.org/officeDocument/2006/relationships" r:embed="rId2"/>
          <a:stretch>
            <a:fillRect l="-666" t="-1176" b="-10588"/>
          </a:stretch>
        </a:blipFill>
      </dgm:spPr>
      <dgm:t>
        <a:bodyPr/>
        <a:lstStyle/>
        <a:p>
          <a:r>
            <a:rPr lang="en-US">
              <a:noFill/>
            </a:rPr>
            <a:t> </a:t>
          </a:r>
        </a:p>
      </dgm:t>
    </dgm:pt>
    <dgm:pt modelId="{9B186911-2D20-44E2-B4E5-5441BCB08F0C}" type="parTrans" cxnId="{8C798EEB-C2F7-4197-8096-E8506626FFAC}">
      <dgm:prSet/>
      <dgm:spPr/>
      <dgm:t>
        <a:bodyPr/>
        <a:lstStyle/>
        <a:p>
          <a:endParaRPr lang="en-US"/>
        </a:p>
      </dgm:t>
    </dgm:pt>
    <dgm:pt modelId="{F603B413-49D3-44E5-A1FB-F9F1C529D2F9}" type="sibTrans" cxnId="{8C798EEB-C2F7-4197-8096-E8506626FFAC}">
      <dgm:prSet/>
      <dgm:spPr/>
      <dgm:t>
        <a:bodyPr/>
        <a:lstStyle/>
        <a:p>
          <a:endParaRPr lang="en-US"/>
        </a:p>
      </dgm:t>
    </dgm:pt>
    <dgm:pt modelId="{012C1997-B733-495B-B44A-ADB0E0EFF6CA}">
      <dgm:prSet/>
      <dgm:spPr/>
      <dgm:t>
        <a:bodyPr/>
        <a:lstStyle/>
        <a:p>
          <a:r>
            <a:rPr lang="en-US" dirty="0"/>
            <a:t>The standard linear function does not</a:t>
          </a:r>
        </a:p>
      </dgm:t>
    </dgm:pt>
    <dgm:pt modelId="{31C9B8EB-DE69-4171-956A-F45ABF22B7BF}" type="parTrans" cxnId="{3194FEA4-BFB4-4D5F-BA8D-FC382FF38EBC}">
      <dgm:prSet/>
      <dgm:spPr/>
      <dgm:t>
        <a:bodyPr/>
        <a:lstStyle/>
        <a:p>
          <a:endParaRPr lang="en-US"/>
        </a:p>
      </dgm:t>
    </dgm:pt>
    <dgm:pt modelId="{EF1BB818-075F-495E-893D-651EFAD251B2}" type="sibTrans" cxnId="{3194FEA4-BFB4-4D5F-BA8D-FC382FF38EBC}">
      <dgm:prSet/>
      <dgm:spPr/>
      <dgm:t>
        <a:bodyPr/>
        <a:lstStyle/>
        <a:p>
          <a:endParaRPr lang="en-US"/>
        </a:p>
      </dgm:t>
    </dgm:pt>
    <dgm:pt modelId="{9EBCF5B9-B13D-45D2-BE6B-4E8EE29A6E60}">
      <dgm:prSet/>
      <dgm:spPr/>
      <dgm:t>
        <a:bodyPr/>
        <a:lstStyle/>
        <a:p>
          <a:r>
            <a:rPr lang="en-US" dirty="0"/>
            <a:t>Fix: logistic response function (logit/sigmoid)</a:t>
          </a:r>
        </a:p>
      </dgm:t>
    </dgm:pt>
    <dgm:pt modelId="{04BFE879-D88F-440C-9CDF-575CDB8D8170}" type="parTrans" cxnId="{73869F9A-1C31-4E0C-9C94-2745F06D5B33}">
      <dgm:prSet/>
      <dgm:spPr/>
      <dgm:t>
        <a:bodyPr/>
        <a:lstStyle/>
        <a:p>
          <a:endParaRPr lang="en-US"/>
        </a:p>
      </dgm:t>
    </dgm:pt>
    <dgm:pt modelId="{16287B1A-D342-486D-8F62-CB7DD3B83BEC}" type="sibTrans" cxnId="{73869F9A-1C31-4E0C-9C94-2745F06D5B33}">
      <dgm:prSet/>
      <dgm:spPr/>
      <dgm:t>
        <a:bodyPr/>
        <a:lstStyle/>
        <a:p>
          <a:endParaRPr lang="en-US"/>
        </a:p>
      </dgm:t>
    </dgm:pt>
    <dgm:pt modelId="{CF0463ED-FCA5-467F-B5F4-2BD660F763C6}">
      <dgm:prSet custT="1"/>
      <dgm:spPr/>
      <dgm:t>
        <a:bodyPr/>
        <a:lstStyle/>
        <a:p>
          <a:r>
            <a:rPr lang="en-US">
              <a:noFill/>
            </a:rPr>
            <a:t> </a:t>
          </a:r>
        </a:p>
      </dgm:t>
    </dgm:pt>
    <dgm:pt modelId="{50290E94-03FC-46F0-AA33-CAC9D4CEAD44}" type="parTrans" cxnId="{2868502D-F01C-4797-B1EC-8EF4244AB371}">
      <dgm:prSet/>
      <dgm:spPr/>
      <dgm:t>
        <a:bodyPr/>
        <a:lstStyle/>
        <a:p>
          <a:endParaRPr lang="en-US"/>
        </a:p>
      </dgm:t>
    </dgm:pt>
    <dgm:pt modelId="{4FC2BCBF-A1B5-43A7-ACFD-4B602E10BE72}" type="sibTrans" cxnId="{2868502D-F01C-4797-B1EC-8EF4244AB371}">
      <dgm:prSet/>
      <dgm:spPr/>
      <dgm:t>
        <a:bodyPr/>
        <a:lstStyle/>
        <a:p>
          <a:endParaRPr lang="en-US"/>
        </a:p>
      </dgm:t>
    </dgm:pt>
    <dgm:pt modelId="{FBAF53B1-6E0C-4A83-9E48-CB6B44AD67A7}">
      <dgm:prSet custT="1"/>
      <dgm:spPr/>
      <dgm:t>
        <a:bodyPr/>
        <a:lstStyle/>
        <a:p>
          <a:r>
            <a:rPr lang="en-US">
              <a:noFill/>
            </a:rPr>
            <a:t> </a:t>
          </a:r>
        </a:p>
      </dgm:t>
    </dgm:pt>
    <dgm:pt modelId="{12ED5351-EAEA-4B93-A40B-22F98F1B0758}" type="sibTrans" cxnId="{38BB818E-3CA5-4206-9C96-F74146174902}">
      <dgm:prSet/>
      <dgm:spPr/>
      <dgm:t>
        <a:bodyPr/>
        <a:lstStyle/>
        <a:p>
          <a:endParaRPr lang="en-US"/>
        </a:p>
      </dgm:t>
    </dgm:pt>
    <dgm:pt modelId="{8A46BE87-0656-4021-B6D0-7BE58969AB62}" type="parTrans" cxnId="{38BB818E-3CA5-4206-9C96-F74146174902}">
      <dgm:prSet/>
      <dgm:spPr/>
      <dgm:t>
        <a:bodyPr/>
        <a:lstStyle/>
        <a:p>
          <a:endParaRPr lang="en-US"/>
        </a:p>
      </dgm:t>
    </dgm:pt>
    <dgm:pt modelId="{7C3F2164-317C-4930-B319-9E28855D5847}">
      <dgm:prSet/>
      <dgm:spPr>
        <a:blipFill>
          <a:blip xmlns:r="http://schemas.openxmlformats.org/officeDocument/2006/relationships" r:embed="rId3"/>
          <a:stretch>
            <a:fillRect/>
          </a:stretch>
        </a:blipFill>
      </dgm:spPr>
      <dgm:t>
        <a:bodyPr/>
        <a:lstStyle/>
        <a:p>
          <a:r>
            <a:rPr lang="en-US">
              <a:noFill/>
            </a:rPr>
            <a:t> </a:t>
          </a:r>
        </a:p>
      </dgm:t>
    </dgm:pt>
    <dgm:pt modelId="{B9BA4A2A-E518-4DCC-9CA7-C0E973F1A1F0}" type="parTrans" cxnId="{02760AC4-1DDF-4698-BFED-4A3C210D9B07}">
      <dgm:prSet/>
      <dgm:spPr/>
      <dgm:t>
        <a:bodyPr/>
        <a:lstStyle/>
        <a:p>
          <a:endParaRPr lang="en-US"/>
        </a:p>
      </dgm:t>
    </dgm:pt>
    <dgm:pt modelId="{E2680E6E-C8E1-4CB0-BAC8-F527B0AF50E9}" type="sibTrans" cxnId="{02760AC4-1DDF-4698-BFED-4A3C210D9B07}">
      <dgm:prSet/>
      <dgm:spPr/>
      <dgm:t>
        <a:bodyPr/>
        <a:lstStyle/>
        <a:p>
          <a:endParaRPr lang="en-US"/>
        </a:p>
      </dgm:t>
    </dgm:pt>
    <dgm:pt modelId="{B937DB27-A4DC-4DEB-BC7B-73214FC8B35B}">
      <dgm:prSet custT="1"/>
      <dgm:spPr/>
      <dgm:t>
        <a:bodyPr/>
        <a:lstStyle/>
        <a:p>
          <a:r>
            <a:rPr lang="en-US">
              <a:noFill/>
            </a:rPr>
            <a:t> </a:t>
          </a:r>
        </a:p>
      </dgm:t>
    </dgm:pt>
    <dgm:pt modelId="{1BFE744D-A86B-458B-B515-B6C63FBEB87E}" type="parTrans" cxnId="{93B236FE-069B-403E-BA19-0380FEE34437}">
      <dgm:prSet/>
      <dgm:spPr/>
      <dgm:t>
        <a:bodyPr/>
        <a:lstStyle/>
        <a:p>
          <a:endParaRPr lang="en-US"/>
        </a:p>
      </dgm:t>
    </dgm:pt>
    <dgm:pt modelId="{C2E53198-E56C-4BAF-8F8D-5453FFF42EBE}" type="sibTrans" cxnId="{93B236FE-069B-403E-BA19-0380FEE34437}">
      <dgm:prSet/>
      <dgm:spPr/>
      <dgm:t>
        <a:bodyPr/>
        <a:lstStyle/>
        <a:p>
          <a:endParaRPr lang="en-US"/>
        </a:p>
      </dgm:t>
    </dgm:pt>
    <dgm:pt modelId="{FE3A6118-C2A1-4BAF-A8D7-EC28EA02821B}" type="pres">
      <dgm:prSet presAssocID="{41ACB11C-EF9F-48A5-8177-08CA55680A88}" presName="linear" presStyleCnt="0">
        <dgm:presLayoutVars>
          <dgm:animLvl val="lvl"/>
          <dgm:resizeHandles val="exact"/>
        </dgm:presLayoutVars>
      </dgm:prSet>
      <dgm:spPr/>
    </dgm:pt>
    <dgm:pt modelId="{7EE655CA-0875-4236-A23C-13E5A7C6A734}" type="pres">
      <dgm:prSet presAssocID="{53874E27-C6B3-46AB-A776-F869478BA975}" presName="parentText" presStyleLbl="node1" presStyleIdx="0" presStyleCnt="4" custLinFactY="-100000" custLinFactNeighborX="0" custLinFactNeighborY="-192346">
        <dgm:presLayoutVars>
          <dgm:chMax val="0"/>
          <dgm:bulletEnabled val="1"/>
        </dgm:presLayoutVars>
      </dgm:prSet>
      <dgm:spPr/>
    </dgm:pt>
    <dgm:pt modelId="{90D05A64-DA9E-4025-9F41-14E25ED100D1}" type="pres">
      <dgm:prSet presAssocID="{B9E3E3C4-EADD-4EC3-A816-F9DD5F510192}" presName="spacer" presStyleCnt="0"/>
      <dgm:spPr/>
    </dgm:pt>
    <dgm:pt modelId="{350C6FCC-4C0F-4BBD-B3B2-E91EA4865860}" type="pres">
      <dgm:prSet presAssocID="{E90E2788-90B8-4029-811C-D7C1A53C6DC7}" presName="parentText" presStyleLbl="node1" presStyleIdx="1" presStyleCnt="4" custLinFactY="-73206" custLinFactNeighborX="0" custLinFactNeighborY="-100000">
        <dgm:presLayoutVars>
          <dgm:chMax val="0"/>
          <dgm:bulletEnabled val="1"/>
        </dgm:presLayoutVars>
      </dgm:prSet>
      <dgm:spPr/>
    </dgm:pt>
    <dgm:pt modelId="{351D32A7-6561-4982-AE34-45DA954F36E1}" type="pres">
      <dgm:prSet presAssocID="{F603B413-49D3-44E5-A1FB-F9F1C529D2F9}" presName="spacer" presStyleCnt="0"/>
      <dgm:spPr/>
    </dgm:pt>
    <dgm:pt modelId="{A9FB4744-852B-45FC-86CB-A35869AF1A41}" type="pres">
      <dgm:prSet presAssocID="{012C1997-B733-495B-B44A-ADB0E0EFF6CA}" presName="parentText" presStyleLbl="node1" presStyleIdx="2" presStyleCnt="4" custLinFactY="-25058" custLinFactNeighborX="0" custLinFactNeighborY="-100000">
        <dgm:presLayoutVars>
          <dgm:chMax val="0"/>
          <dgm:bulletEnabled val="1"/>
        </dgm:presLayoutVars>
      </dgm:prSet>
      <dgm:spPr/>
    </dgm:pt>
    <dgm:pt modelId="{6A00ACBD-8253-4456-B577-87B0EAAF9F2B}" type="pres">
      <dgm:prSet presAssocID="{EF1BB818-075F-495E-893D-651EFAD251B2}" presName="spacer" presStyleCnt="0"/>
      <dgm:spPr/>
    </dgm:pt>
    <dgm:pt modelId="{853512AC-7891-468E-BDC7-B5A59CC81EEB}" type="pres">
      <dgm:prSet presAssocID="{9EBCF5B9-B13D-45D2-BE6B-4E8EE29A6E60}" presName="parentText" presStyleLbl="node1" presStyleIdx="3" presStyleCnt="4">
        <dgm:presLayoutVars>
          <dgm:chMax val="0"/>
          <dgm:bulletEnabled val="1"/>
        </dgm:presLayoutVars>
      </dgm:prSet>
      <dgm:spPr/>
    </dgm:pt>
    <dgm:pt modelId="{7461A538-7998-4432-AEFF-A0971BC2ADC9}" type="pres">
      <dgm:prSet presAssocID="{9EBCF5B9-B13D-45D2-BE6B-4E8EE29A6E60}" presName="childText" presStyleLbl="revTx" presStyleIdx="0" presStyleCnt="1" custLinFactNeighborX="0" custLinFactNeighborY="66477">
        <dgm:presLayoutVars>
          <dgm:bulletEnabled val="1"/>
        </dgm:presLayoutVars>
      </dgm:prSet>
      <dgm:spPr/>
    </dgm:pt>
  </dgm:ptLst>
  <dgm:cxnLst>
    <dgm:cxn modelId="{35965602-91A9-42F1-A6BE-DA254517B7BC}" type="presOf" srcId="{41ACB11C-EF9F-48A5-8177-08CA55680A88}" destId="{FE3A6118-C2A1-4BAF-A8D7-EC28EA02821B}" srcOrd="0" destOrd="0" presId="urn:microsoft.com/office/officeart/2005/8/layout/vList2"/>
    <dgm:cxn modelId="{2868502D-F01C-4797-B1EC-8EF4244AB371}" srcId="{9EBCF5B9-B13D-45D2-BE6B-4E8EE29A6E60}" destId="{CF0463ED-FCA5-467F-B5F4-2BD660F763C6}" srcOrd="1" destOrd="0" parTransId="{50290E94-03FC-46F0-AA33-CAC9D4CEAD44}" sibTransId="{4FC2BCBF-A1B5-43A7-ACFD-4B602E10BE72}"/>
    <dgm:cxn modelId="{81891433-588C-4655-8C73-2C587A4B8233}" type="presOf" srcId="{B937DB27-A4DC-4DEB-BC7B-73214FC8B35B}" destId="{7461A538-7998-4432-AEFF-A0971BC2ADC9}" srcOrd="0" destOrd="2" presId="urn:microsoft.com/office/officeart/2005/8/layout/vList2"/>
    <dgm:cxn modelId="{3866BA5C-9252-4769-8052-C273D3D0DAFA}" type="presOf" srcId="{FBAF53B1-6E0C-4A83-9E48-CB6B44AD67A7}" destId="{7461A538-7998-4432-AEFF-A0971BC2ADC9}" srcOrd="0" destOrd="3" presId="urn:microsoft.com/office/officeart/2005/8/layout/vList2"/>
    <dgm:cxn modelId="{3CE5205F-983C-494A-8791-93B7C8116AD5}" srcId="{41ACB11C-EF9F-48A5-8177-08CA55680A88}" destId="{53874E27-C6B3-46AB-A776-F869478BA975}" srcOrd="0" destOrd="0" parTransId="{9830C227-6257-4689-9388-DF65AE11B51D}" sibTransId="{B9E3E3C4-EADD-4EC3-A816-F9DD5F510192}"/>
    <dgm:cxn modelId="{5AA5BB55-26C3-4643-AEF0-344ECA9C481E}" type="presOf" srcId="{012C1997-B733-495B-B44A-ADB0E0EFF6CA}" destId="{A9FB4744-852B-45FC-86CB-A35869AF1A41}" srcOrd="0" destOrd="0" presId="urn:microsoft.com/office/officeart/2005/8/layout/vList2"/>
    <dgm:cxn modelId="{F5B60B8A-2EEC-42E5-B342-F5516DB52592}" type="presOf" srcId="{7C3F2164-317C-4930-B319-9E28855D5847}" destId="{7461A538-7998-4432-AEFF-A0971BC2ADC9}" srcOrd="0" destOrd="0" presId="urn:microsoft.com/office/officeart/2005/8/layout/vList2"/>
    <dgm:cxn modelId="{38BB818E-3CA5-4206-9C96-F74146174902}" srcId="{9EBCF5B9-B13D-45D2-BE6B-4E8EE29A6E60}" destId="{FBAF53B1-6E0C-4A83-9E48-CB6B44AD67A7}" srcOrd="3" destOrd="0" parTransId="{8A46BE87-0656-4021-B6D0-7BE58969AB62}" sibTransId="{12ED5351-EAEA-4B93-A40B-22F98F1B0758}"/>
    <dgm:cxn modelId="{F89BBD92-8F9B-4A6C-992D-AEEEED7ABB18}" type="presOf" srcId="{E90E2788-90B8-4029-811C-D7C1A53C6DC7}" destId="{350C6FCC-4C0F-4BBD-B3B2-E91EA4865860}" srcOrd="0" destOrd="0" presId="urn:microsoft.com/office/officeart/2005/8/layout/vList2"/>
    <dgm:cxn modelId="{73869F9A-1C31-4E0C-9C94-2745F06D5B33}" srcId="{41ACB11C-EF9F-48A5-8177-08CA55680A88}" destId="{9EBCF5B9-B13D-45D2-BE6B-4E8EE29A6E60}" srcOrd="3" destOrd="0" parTransId="{04BFE879-D88F-440C-9CDF-575CDB8D8170}" sibTransId="{16287B1A-D342-486D-8F62-CB7DD3B83BEC}"/>
    <dgm:cxn modelId="{A1D5F89D-2341-47D0-8654-7EE56C6F349F}" type="presOf" srcId="{CF0463ED-FCA5-467F-B5F4-2BD660F763C6}" destId="{7461A538-7998-4432-AEFF-A0971BC2ADC9}" srcOrd="0" destOrd="1" presId="urn:microsoft.com/office/officeart/2005/8/layout/vList2"/>
    <dgm:cxn modelId="{3194FEA4-BFB4-4D5F-BA8D-FC382FF38EBC}" srcId="{41ACB11C-EF9F-48A5-8177-08CA55680A88}" destId="{012C1997-B733-495B-B44A-ADB0E0EFF6CA}" srcOrd="2" destOrd="0" parTransId="{31C9B8EB-DE69-4171-956A-F45ABF22B7BF}" sibTransId="{EF1BB818-075F-495E-893D-651EFAD251B2}"/>
    <dgm:cxn modelId="{02760AC4-1DDF-4698-BFED-4A3C210D9B07}" srcId="{9EBCF5B9-B13D-45D2-BE6B-4E8EE29A6E60}" destId="{7C3F2164-317C-4930-B319-9E28855D5847}" srcOrd="0" destOrd="0" parTransId="{B9BA4A2A-E518-4DCC-9CA7-C0E973F1A1F0}" sibTransId="{E2680E6E-C8E1-4CB0-BAC8-F527B0AF50E9}"/>
    <dgm:cxn modelId="{D1CAA7D7-CA54-4D62-8E73-5E22E0CC0F39}" type="presOf" srcId="{53874E27-C6B3-46AB-A776-F869478BA975}" destId="{7EE655CA-0875-4236-A23C-13E5A7C6A734}" srcOrd="0" destOrd="0" presId="urn:microsoft.com/office/officeart/2005/8/layout/vList2"/>
    <dgm:cxn modelId="{970C49E2-0DAB-410B-9FC1-E0964F1951B1}" type="presOf" srcId="{9EBCF5B9-B13D-45D2-BE6B-4E8EE29A6E60}" destId="{853512AC-7891-468E-BDC7-B5A59CC81EEB}" srcOrd="0" destOrd="0" presId="urn:microsoft.com/office/officeart/2005/8/layout/vList2"/>
    <dgm:cxn modelId="{8C798EEB-C2F7-4197-8096-E8506626FFAC}" srcId="{41ACB11C-EF9F-48A5-8177-08CA55680A88}" destId="{E90E2788-90B8-4029-811C-D7C1A53C6DC7}" srcOrd="1" destOrd="0" parTransId="{9B186911-2D20-44E2-B4E5-5441BCB08F0C}" sibTransId="{F603B413-49D3-44E5-A1FB-F9F1C529D2F9}"/>
    <dgm:cxn modelId="{93B236FE-069B-403E-BA19-0380FEE34437}" srcId="{9EBCF5B9-B13D-45D2-BE6B-4E8EE29A6E60}" destId="{B937DB27-A4DC-4DEB-BC7B-73214FC8B35B}" srcOrd="2" destOrd="0" parTransId="{1BFE744D-A86B-458B-B515-B6C63FBEB87E}" sibTransId="{C2E53198-E56C-4BAF-8F8D-5453FFF42EBE}"/>
    <dgm:cxn modelId="{417E9572-9DB1-487D-90EA-2976F3722815}" type="presParOf" srcId="{FE3A6118-C2A1-4BAF-A8D7-EC28EA02821B}" destId="{7EE655CA-0875-4236-A23C-13E5A7C6A734}" srcOrd="0" destOrd="0" presId="urn:microsoft.com/office/officeart/2005/8/layout/vList2"/>
    <dgm:cxn modelId="{FF3295C4-9F90-435E-A745-26DEF4D79083}" type="presParOf" srcId="{FE3A6118-C2A1-4BAF-A8D7-EC28EA02821B}" destId="{90D05A64-DA9E-4025-9F41-14E25ED100D1}" srcOrd="1" destOrd="0" presId="urn:microsoft.com/office/officeart/2005/8/layout/vList2"/>
    <dgm:cxn modelId="{B7396B59-DB25-4E46-8A20-B3D9C30A2812}" type="presParOf" srcId="{FE3A6118-C2A1-4BAF-A8D7-EC28EA02821B}" destId="{350C6FCC-4C0F-4BBD-B3B2-E91EA4865860}" srcOrd="2" destOrd="0" presId="urn:microsoft.com/office/officeart/2005/8/layout/vList2"/>
    <dgm:cxn modelId="{3F8F5CBB-760B-4F31-B1B9-B006947129C6}" type="presParOf" srcId="{FE3A6118-C2A1-4BAF-A8D7-EC28EA02821B}" destId="{351D32A7-6561-4982-AE34-45DA954F36E1}" srcOrd="3" destOrd="0" presId="urn:microsoft.com/office/officeart/2005/8/layout/vList2"/>
    <dgm:cxn modelId="{AAE14648-9533-48A4-9C2D-A5ABBB1E7742}" type="presParOf" srcId="{FE3A6118-C2A1-4BAF-A8D7-EC28EA02821B}" destId="{A9FB4744-852B-45FC-86CB-A35869AF1A41}" srcOrd="4" destOrd="0" presId="urn:microsoft.com/office/officeart/2005/8/layout/vList2"/>
    <dgm:cxn modelId="{917024A2-51A5-4007-9CC2-091A5F3D60CB}" type="presParOf" srcId="{FE3A6118-C2A1-4BAF-A8D7-EC28EA02821B}" destId="{6A00ACBD-8253-4456-B577-87B0EAAF9F2B}" srcOrd="5" destOrd="0" presId="urn:microsoft.com/office/officeart/2005/8/layout/vList2"/>
    <dgm:cxn modelId="{53856382-D607-4A69-A8FD-A8E75EB0F0FE}" type="presParOf" srcId="{FE3A6118-C2A1-4BAF-A8D7-EC28EA02821B}" destId="{853512AC-7891-468E-BDC7-B5A59CC81EEB}" srcOrd="6" destOrd="0" presId="urn:microsoft.com/office/officeart/2005/8/layout/vList2"/>
    <dgm:cxn modelId="{05699C75-2C03-442E-AF5F-216FA27EC057}" type="presParOf" srcId="{FE3A6118-C2A1-4BAF-A8D7-EC28EA02821B}" destId="{7461A538-7998-4432-AEFF-A0971BC2ADC9}" srcOrd="7"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0.xml><?xml version="1.0" encoding="utf-8"?>
<dgm:dataModel xmlns:dgm="http://schemas.openxmlformats.org/drawingml/2006/diagram" xmlns:a="http://schemas.openxmlformats.org/drawingml/2006/main">
  <dgm:ptLst>
    <dgm:pt modelId="{B93CED46-253B-41A7-BED6-353857DBA5BF}"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4B455CED-7850-4D6C-A238-2A8EB44B8E39}">
      <dgm:prSet/>
      <dgm:spPr>
        <a:blipFill>
          <a:blip xmlns:r="http://schemas.openxmlformats.org/officeDocument/2006/relationships" r:embed="rId1"/>
          <a:stretch>
            <a:fillRect l="-352"/>
          </a:stretch>
        </a:blipFill>
      </dgm:spPr>
      <dgm:t>
        <a:bodyPr/>
        <a:lstStyle/>
        <a:p>
          <a:r>
            <a:rPr lang="en-US">
              <a:noFill/>
            </a:rPr>
            <a:t> </a:t>
          </a:r>
        </a:p>
      </dgm:t>
    </dgm:pt>
    <dgm:pt modelId="{AFC4F301-82FD-408D-9BCB-DC84226ADE93}" type="parTrans" cxnId="{4FC7006D-96E4-44BB-9D0A-902FF5B1481D}">
      <dgm:prSet/>
      <dgm:spPr/>
      <dgm:t>
        <a:bodyPr/>
        <a:lstStyle/>
        <a:p>
          <a:endParaRPr lang="en-US"/>
        </a:p>
      </dgm:t>
    </dgm:pt>
    <dgm:pt modelId="{6A6E9A36-A671-40D5-A37B-C7CD7023C36D}" type="sibTrans" cxnId="{4FC7006D-96E4-44BB-9D0A-902FF5B1481D}">
      <dgm:prSet/>
      <dgm:spPr/>
      <dgm:t>
        <a:bodyPr/>
        <a:lstStyle/>
        <a:p>
          <a:endParaRPr lang="en-US"/>
        </a:p>
      </dgm:t>
    </dgm:pt>
    <dgm:pt modelId="{96F75EF0-1EBA-47FC-83C1-741813650143}">
      <dgm:prSet/>
      <dgm:spPr>
        <a:blipFill>
          <a:blip xmlns:r="http://schemas.openxmlformats.org/officeDocument/2006/relationships" r:embed="rId2"/>
          <a:stretch>
            <a:fillRect/>
          </a:stretch>
        </a:blipFill>
      </dgm:spPr>
      <dgm:t>
        <a:bodyPr/>
        <a:lstStyle/>
        <a:p>
          <a:r>
            <a:rPr lang="en-US">
              <a:noFill/>
            </a:rPr>
            <a:t> </a:t>
          </a:r>
        </a:p>
      </dgm:t>
    </dgm:pt>
    <dgm:pt modelId="{CF233C1C-38D8-4DF8-99B1-970D642C5208}" type="parTrans" cxnId="{DA6419FD-E6BA-4851-A00A-251FAA22E63E}">
      <dgm:prSet/>
      <dgm:spPr/>
      <dgm:t>
        <a:bodyPr/>
        <a:lstStyle/>
        <a:p>
          <a:endParaRPr lang="en-US"/>
        </a:p>
      </dgm:t>
    </dgm:pt>
    <dgm:pt modelId="{CB1A1978-C7FD-4C97-889A-CA0A4366CA80}" type="sibTrans" cxnId="{DA6419FD-E6BA-4851-A00A-251FAA22E63E}">
      <dgm:prSet/>
      <dgm:spPr/>
      <dgm:t>
        <a:bodyPr/>
        <a:lstStyle/>
        <a:p>
          <a:endParaRPr lang="en-US"/>
        </a:p>
      </dgm:t>
    </dgm:pt>
    <dgm:pt modelId="{4765FD9B-1606-4E29-8C9C-9DDABA95BA07}">
      <dgm:prSet/>
      <dgm:spPr>
        <a:blipFill>
          <a:blip xmlns:r="http://schemas.openxmlformats.org/officeDocument/2006/relationships" r:embed="rId3"/>
          <a:stretch>
            <a:fillRect/>
          </a:stretch>
        </a:blipFill>
      </dgm:spPr>
      <dgm:t>
        <a:bodyPr/>
        <a:lstStyle/>
        <a:p>
          <a:r>
            <a:rPr lang="en-US">
              <a:noFill/>
            </a:rPr>
            <a:t> </a:t>
          </a:r>
        </a:p>
      </dgm:t>
    </dgm:pt>
    <dgm:pt modelId="{6E70E9BE-D210-4DF3-A075-061E046A001B}" type="parTrans" cxnId="{E11402BE-F0C3-4AF7-95B5-F61C84681562}">
      <dgm:prSet/>
      <dgm:spPr/>
      <dgm:t>
        <a:bodyPr/>
        <a:lstStyle/>
        <a:p>
          <a:endParaRPr lang="en-US"/>
        </a:p>
      </dgm:t>
    </dgm:pt>
    <dgm:pt modelId="{F0BCE2E1-5AEA-4F14-9DDA-D2790A9CF291}" type="sibTrans" cxnId="{E11402BE-F0C3-4AF7-95B5-F61C84681562}">
      <dgm:prSet/>
      <dgm:spPr/>
      <dgm:t>
        <a:bodyPr/>
        <a:lstStyle/>
        <a:p>
          <a:endParaRPr lang="en-US"/>
        </a:p>
      </dgm:t>
    </dgm:pt>
    <dgm:pt modelId="{05B188A2-4B26-4214-99E2-C7A2DEFB0725}">
      <dgm:prSet/>
      <dgm:spPr>
        <a:blipFill>
          <a:blip xmlns:r="http://schemas.openxmlformats.org/officeDocument/2006/relationships" r:embed="rId4"/>
          <a:stretch>
            <a:fillRect l="-352"/>
          </a:stretch>
        </a:blipFill>
      </dgm:spPr>
      <dgm:t>
        <a:bodyPr/>
        <a:lstStyle/>
        <a:p>
          <a:r>
            <a:rPr lang="en-US">
              <a:noFill/>
            </a:rPr>
            <a:t> </a:t>
          </a:r>
        </a:p>
      </dgm:t>
    </dgm:pt>
    <dgm:pt modelId="{84ECCD77-4718-4FA9-BAAF-DA145F15D9B8}" type="parTrans" cxnId="{0D90C86B-EC04-41BD-9243-3FA39C5EE9EE}">
      <dgm:prSet/>
      <dgm:spPr/>
      <dgm:t>
        <a:bodyPr/>
        <a:lstStyle/>
        <a:p>
          <a:endParaRPr lang="en-US"/>
        </a:p>
      </dgm:t>
    </dgm:pt>
    <dgm:pt modelId="{05830DF0-7E41-462E-931A-0D3A479A7C7E}" type="sibTrans" cxnId="{0D90C86B-EC04-41BD-9243-3FA39C5EE9EE}">
      <dgm:prSet/>
      <dgm:spPr/>
      <dgm:t>
        <a:bodyPr/>
        <a:lstStyle/>
        <a:p>
          <a:endParaRPr lang="en-US"/>
        </a:p>
      </dgm:t>
    </dgm:pt>
    <dgm:pt modelId="{739F279C-9232-47DA-B022-F0C4140A8A51}" type="pres">
      <dgm:prSet presAssocID="{B93CED46-253B-41A7-BED6-353857DBA5BF}" presName="linear" presStyleCnt="0">
        <dgm:presLayoutVars>
          <dgm:animLvl val="lvl"/>
          <dgm:resizeHandles val="exact"/>
        </dgm:presLayoutVars>
      </dgm:prSet>
      <dgm:spPr/>
    </dgm:pt>
    <dgm:pt modelId="{147E3F5E-F447-4771-8464-22481016EF42}" type="pres">
      <dgm:prSet presAssocID="{4B455CED-7850-4D6C-A238-2A8EB44B8E39}" presName="parentText" presStyleLbl="node1" presStyleIdx="0" presStyleCnt="4">
        <dgm:presLayoutVars>
          <dgm:chMax val="0"/>
          <dgm:bulletEnabled val="1"/>
        </dgm:presLayoutVars>
      </dgm:prSet>
      <dgm:spPr/>
    </dgm:pt>
    <dgm:pt modelId="{B53EA112-C8A2-4EC4-9F2C-458F85546CB6}" type="pres">
      <dgm:prSet presAssocID="{6A6E9A36-A671-40D5-A37B-C7CD7023C36D}" presName="spacer" presStyleCnt="0"/>
      <dgm:spPr/>
    </dgm:pt>
    <dgm:pt modelId="{5C82A4AD-C996-4649-8977-FFE2333B954F}" type="pres">
      <dgm:prSet presAssocID="{96F75EF0-1EBA-47FC-83C1-741813650143}" presName="parentText" presStyleLbl="node1" presStyleIdx="1" presStyleCnt="4">
        <dgm:presLayoutVars>
          <dgm:chMax val="0"/>
          <dgm:bulletEnabled val="1"/>
        </dgm:presLayoutVars>
      </dgm:prSet>
      <dgm:spPr/>
    </dgm:pt>
    <dgm:pt modelId="{50FCBF33-D689-48C9-91A6-50FDD33E92AD}" type="pres">
      <dgm:prSet presAssocID="{CB1A1978-C7FD-4C97-889A-CA0A4366CA80}" presName="spacer" presStyleCnt="0"/>
      <dgm:spPr/>
    </dgm:pt>
    <dgm:pt modelId="{FCC04CAB-A4CE-4794-A2B2-82F09E1D02D9}" type="pres">
      <dgm:prSet presAssocID="{4765FD9B-1606-4E29-8C9C-9DDABA95BA07}" presName="parentText" presStyleLbl="node1" presStyleIdx="2" presStyleCnt="4">
        <dgm:presLayoutVars>
          <dgm:chMax val="0"/>
          <dgm:bulletEnabled val="1"/>
        </dgm:presLayoutVars>
      </dgm:prSet>
      <dgm:spPr/>
    </dgm:pt>
    <dgm:pt modelId="{9D1D3DDF-72D3-43CF-99D1-BFA38E5FE084}" type="pres">
      <dgm:prSet presAssocID="{F0BCE2E1-5AEA-4F14-9DDA-D2790A9CF291}" presName="spacer" presStyleCnt="0"/>
      <dgm:spPr/>
    </dgm:pt>
    <dgm:pt modelId="{368958E4-CC56-4A5B-BFC7-677CAAABD63E}" type="pres">
      <dgm:prSet presAssocID="{05B188A2-4B26-4214-99E2-C7A2DEFB0725}" presName="parentText" presStyleLbl="node1" presStyleIdx="3" presStyleCnt="4">
        <dgm:presLayoutVars>
          <dgm:chMax val="0"/>
          <dgm:bulletEnabled val="1"/>
        </dgm:presLayoutVars>
      </dgm:prSet>
      <dgm:spPr/>
    </dgm:pt>
  </dgm:ptLst>
  <dgm:cxnLst>
    <dgm:cxn modelId="{FDDFF920-D31B-4D1A-AE1B-EAEC410BA955}" type="presOf" srcId="{4765FD9B-1606-4E29-8C9C-9DDABA95BA07}" destId="{FCC04CAB-A4CE-4794-A2B2-82F09E1D02D9}" srcOrd="0" destOrd="0" presId="urn:microsoft.com/office/officeart/2005/8/layout/vList2"/>
    <dgm:cxn modelId="{69084F32-DCDB-46D6-B7FF-C633A3F92DD4}" type="presOf" srcId="{B93CED46-253B-41A7-BED6-353857DBA5BF}" destId="{739F279C-9232-47DA-B022-F0C4140A8A51}" srcOrd="0" destOrd="0" presId="urn:microsoft.com/office/officeart/2005/8/layout/vList2"/>
    <dgm:cxn modelId="{0D90C86B-EC04-41BD-9243-3FA39C5EE9EE}" srcId="{B93CED46-253B-41A7-BED6-353857DBA5BF}" destId="{05B188A2-4B26-4214-99E2-C7A2DEFB0725}" srcOrd="3" destOrd="0" parTransId="{84ECCD77-4718-4FA9-BAAF-DA145F15D9B8}" sibTransId="{05830DF0-7E41-462E-931A-0D3A479A7C7E}"/>
    <dgm:cxn modelId="{5A52766C-25A4-472B-A5D9-CA2E91EA13C9}" type="presOf" srcId="{05B188A2-4B26-4214-99E2-C7A2DEFB0725}" destId="{368958E4-CC56-4A5B-BFC7-677CAAABD63E}" srcOrd="0" destOrd="0" presId="urn:microsoft.com/office/officeart/2005/8/layout/vList2"/>
    <dgm:cxn modelId="{4FC7006D-96E4-44BB-9D0A-902FF5B1481D}" srcId="{B93CED46-253B-41A7-BED6-353857DBA5BF}" destId="{4B455CED-7850-4D6C-A238-2A8EB44B8E39}" srcOrd="0" destOrd="0" parTransId="{AFC4F301-82FD-408D-9BCB-DC84226ADE93}" sibTransId="{6A6E9A36-A671-40D5-A37B-C7CD7023C36D}"/>
    <dgm:cxn modelId="{86FA666E-1247-4AE8-B4A8-5DC1680A1078}" type="presOf" srcId="{96F75EF0-1EBA-47FC-83C1-741813650143}" destId="{5C82A4AD-C996-4649-8977-FFE2333B954F}" srcOrd="0" destOrd="0" presId="urn:microsoft.com/office/officeart/2005/8/layout/vList2"/>
    <dgm:cxn modelId="{AE519599-F744-487E-BB53-8E27348EE482}" type="presOf" srcId="{4B455CED-7850-4D6C-A238-2A8EB44B8E39}" destId="{147E3F5E-F447-4771-8464-22481016EF42}" srcOrd="0" destOrd="0" presId="urn:microsoft.com/office/officeart/2005/8/layout/vList2"/>
    <dgm:cxn modelId="{E11402BE-F0C3-4AF7-95B5-F61C84681562}" srcId="{B93CED46-253B-41A7-BED6-353857DBA5BF}" destId="{4765FD9B-1606-4E29-8C9C-9DDABA95BA07}" srcOrd="2" destOrd="0" parTransId="{6E70E9BE-D210-4DF3-A075-061E046A001B}" sibTransId="{F0BCE2E1-5AEA-4F14-9DDA-D2790A9CF291}"/>
    <dgm:cxn modelId="{DA6419FD-E6BA-4851-A00A-251FAA22E63E}" srcId="{B93CED46-253B-41A7-BED6-353857DBA5BF}" destId="{96F75EF0-1EBA-47FC-83C1-741813650143}" srcOrd="1" destOrd="0" parTransId="{CF233C1C-38D8-4DF8-99B1-970D642C5208}" sibTransId="{CB1A1978-C7FD-4C97-889A-CA0A4366CA80}"/>
    <dgm:cxn modelId="{7F082C6A-7474-4328-9740-91D69170E1A2}" type="presParOf" srcId="{739F279C-9232-47DA-B022-F0C4140A8A51}" destId="{147E3F5E-F447-4771-8464-22481016EF42}" srcOrd="0" destOrd="0" presId="urn:microsoft.com/office/officeart/2005/8/layout/vList2"/>
    <dgm:cxn modelId="{9103DF77-3A96-433D-8B72-E9617AE2C787}" type="presParOf" srcId="{739F279C-9232-47DA-B022-F0C4140A8A51}" destId="{B53EA112-C8A2-4EC4-9F2C-458F85546CB6}" srcOrd="1" destOrd="0" presId="urn:microsoft.com/office/officeart/2005/8/layout/vList2"/>
    <dgm:cxn modelId="{CC3EE021-F848-4F37-95AD-4FDA2EB7C912}" type="presParOf" srcId="{739F279C-9232-47DA-B022-F0C4140A8A51}" destId="{5C82A4AD-C996-4649-8977-FFE2333B954F}" srcOrd="2" destOrd="0" presId="urn:microsoft.com/office/officeart/2005/8/layout/vList2"/>
    <dgm:cxn modelId="{E0F92FCB-694A-46EC-B740-7D4A31C860F4}" type="presParOf" srcId="{739F279C-9232-47DA-B022-F0C4140A8A51}" destId="{50FCBF33-D689-48C9-91A6-50FDD33E92AD}" srcOrd="3" destOrd="0" presId="urn:microsoft.com/office/officeart/2005/8/layout/vList2"/>
    <dgm:cxn modelId="{208DB184-B047-44E8-B3B7-8AD3D465BC78}" type="presParOf" srcId="{739F279C-9232-47DA-B022-F0C4140A8A51}" destId="{FCC04CAB-A4CE-4794-A2B2-82F09E1D02D9}" srcOrd="4" destOrd="0" presId="urn:microsoft.com/office/officeart/2005/8/layout/vList2"/>
    <dgm:cxn modelId="{57068613-DA1A-4826-8693-7FE617CC476D}" type="presParOf" srcId="{739F279C-9232-47DA-B022-F0C4140A8A51}" destId="{9D1D3DDF-72D3-43CF-99D1-BFA38E5FE084}" srcOrd="5" destOrd="0" presId="urn:microsoft.com/office/officeart/2005/8/layout/vList2"/>
    <dgm:cxn modelId="{7CC5FD1E-B26E-4073-BCC1-48FEC0C87C06}" type="presParOf" srcId="{739F279C-9232-47DA-B022-F0C4140A8A51}" destId="{368958E4-CC56-4A5B-BFC7-677CAAABD63E}" srcOrd="6"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3CC369E7-6D3E-412F-99AD-65E9B9CD1F57}"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3B4C0475-F437-42D4-BB49-03A0671CA752}">
      <dgm:prSet/>
      <dgm:spPr/>
      <dgm:t>
        <a:bodyPr/>
        <a:lstStyle/>
        <a:p>
          <a:r>
            <a:rPr lang="en-US" b="1"/>
            <a:t>Intuition: Minimizing the loss will maximize the probability of the true label (class)</a:t>
          </a:r>
          <a:endParaRPr lang="en-US"/>
        </a:p>
      </dgm:t>
    </dgm:pt>
    <dgm:pt modelId="{E7258BB7-946C-4B6B-96A1-C7116A9D4CB9}" type="parTrans" cxnId="{660B4D33-855B-4F7D-9A82-8260002F6A75}">
      <dgm:prSet/>
      <dgm:spPr/>
      <dgm:t>
        <a:bodyPr/>
        <a:lstStyle/>
        <a:p>
          <a:endParaRPr lang="en-US"/>
        </a:p>
      </dgm:t>
    </dgm:pt>
    <dgm:pt modelId="{E3C5EAD1-BB6C-469D-A644-3FC7D0DCD572}" type="sibTrans" cxnId="{660B4D33-855B-4F7D-9A82-8260002F6A75}">
      <dgm:prSet/>
      <dgm:spPr/>
      <dgm:t>
        <a:bodyPr/>
        <a:lstStyle/>
        <a:p>
          <a:endParaRPr lang="en-US"/>
        </a:p>
      </dgm:t>
    </dgm:pt>
    <dgm:pt modelId="{2B0E0A19-6C71-49C4-8741-D6F4EFA41C6C}" type="pres">
      <dgm:prSet presAssocID="{3CC369E7-6D3E-412F-99AD-65E9B9CD1F57}" presName="linear" presStyleCnt="0">
        <dgm:presLayoutVars>
          <dgm:animLvl val="lvl"/>
          <dgm:resizeHandles val="exact"/>
        </dgm:presLayoutVars>
      </dgm:prSet>
      <dgm:spPr/>
    </dgm:pt>
    <dgm:pt modelId="{11629807-E571-412E-BF1F-3473EC3318E2}" type="pres">
      <dgm:prSet presAssocID="{3B4C0475-F437-42D4-BB49-03A0671CA752}" presName="parentText" presStyleLbl="node1" presStyleIdx="0" presStyleCnt="1">
        <dgm:presLayoutVars>
          <dgm:chMax val="0"/>
          <dgm:bulletEnabled val="1"/>
        </dgm:presLayoutVars>
      </dgm:prSet>
      <dgm:spPr/>
    </dgm:pt>
  </dgm:ptLst>
  <dgm:cxnLst>
    <dgm:cxn modelId="{345F6300-65B9-4ED7-B457-6CC39561D163}" type="presOf" srcId="{3B4C0475-F437-42D4-BB49-03A0671CA752}" destId="{11629807-E571-412E-BF1F-3473EC3318E2}" srcOrd="0" destOrd="0" presId="urn:microsoft.com/office/officeart/2005/8/layout/vList2"/>
    <dgm:cxn modelId="{5F788C1E-9F64-432F-BA1B-91554AC6B828}" type="presOf" srcId="{3CC369E7-6D3E-412F-99AD-65E9B9CD1F57}" destId="{2B0E0A19-6C71-49C4-8741-D6F4EFA41C6C}" srcOrd="0" destOrd="0" presId="urn:microsoft.com/office/officeart/2005/8/layout/vList2"/>
    <dgm:cxn modelId="{660B4D33-855B-4F7D-9A82-8260002F6A75}" srcId="{3CC369E7-6D3E-412F-99AD-65E9B9CD1F57}" destId="{3B4C0475-F437-42D4-BB49-03A0671CA752}" srcOrd="0" destOrd="0" parTransId="{E7258BB7-946C-4B6B-96A1-C7116A9D4CB9}" sibTransId="{E3C5EAD1-BB6C-469D-A644-3FC7D0DCD572}"/>
    <dgm:cxn modelId="{7D346C62-8A26-45EA-8619-EABC5FAC5D8E}" type="presParOf" srcId="{2B0E0A19-6C71-49C4-8741-D6F4EFA41C6C}" destId="{11629807-E571-412E-BF1F-3473EC3318E2}" srcOrd="0" destOrd="0" presId="urn:microsoft.com/office/officeart/2005/8/layout/vList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CE0336D8-E6FF-49F1-8761-8D5DA6A2DD6E}"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7F57E100-2EDF-4D3D-B5C6-A646A2EBD7C8}">
      <dgm:prSet custT="1"/>
      <dgm:spPr/>
      <dgm:t>
        <a:bodyPr/>
        <a:lstStyle/>
        <a:p>
          <a:r>
            <a:rPr lang="en-US" sz="1600" dirty="0"/>
            <a:t>Function to convert Output to Probability : Sigmoid</a:t>
          </a:r>
        </a:p>
      </dgm:t>
    </dgm:pt>
    <dgm:pt modelId="{E38DEEF6-FD52-44D6-98F2-4617DCF57983}" type="parTrans" cxnId="{8EE2301D-E42C-4F9F-B90C-47FB8444E2B0}">
      <dgm:prSet/>
      <dgm:spPr/>
      <dgm:t>
        <a:bodyPr/>
        <a:lstStyle/>
        <a:p>
          <a:endParaRPr lang="en-US" sz="1600"/>
        </a:p>
      </dgm:t>
    </dgm:pt>
    <dgm:pt modelId="{DD4580AA-947D-4C8D-A612-A6A5233906DA}" type="sibTrans" cxnId="{8EE2301D-E42C-4F9F-B90C-47FB8444E2B0}">
      <dgm:prSet/>
      <dgm:spPr/>
      <dgm:t>
        <a:bodyPr/>
        <a:lstStyle/>
        <a:p>
          <a:endParaRPr lang="en-US" sz="1600"/>
        </a:p>
      </dgm:t>
    </dgm:pt>
    <mc:AlternateContent xmlns:mc="http://schemas.openxmlformats.org/markup-compatibility/2006" xmlns:a14="http://schemas.microsoft.com/office/drawing/2010/main">
      <mc:Choice Requires="a14">
        <dgm:pt modelId="{C91CCAA0-C7B3-4C2B-89D8-C8D358B9D6E3}">
          <dgm:prSet custT="1"/>
          <dgm:spPr/>
          <dgm:t>
            <a:bodyPr/>
            <a:lstStyle/>
            <a:p>
              <a:r>
                <a:rPr lang="en-US" sz="1600" dirty="0"/>
                <a:t>Prediction    </a:t>
              </a:r>
              <a14:m>
                <m:oMath xmlns:m="http://schemas.openxmlformats.org/officeDocument/2006/math">
                  <m:acc>
                    <m:accPr>
                      <m:chr m:val="̂"/>
                      <m:ctrlPr>
                        <a:rPr lang="en-US" sz="1600" i="1" smtClean="0">
                          <a:latin typeface="Cambria Math" panose="02040503050406030204" pitchFamily="18" charset="0"/>
                        </a:rPr>
                      </m:ctrlPr>
                    </m:accPr>
                    <m:e>
                      <m:r>
                        <a:rPr lang="en-US" sz="1600" i="1">
                          <a:latin typeface="Cambria Math" panose="02040503050406030204" pitchFamily="18" charset="0"/>
                        </a:rPr>
                        <m:t>𝑦</m:t>
                      </m:r>
                    </m:e>
                  </m:acc>
                  <m:r>
                    <a:rPr lang="en-US" sz="1600" i="1">
                      <a:latin typeface="Cambria Math" panose="02040503050406030204" pitchFamily="18" charset="0"/>
                    </a:rPr>
                    <m:t>=</m:t>
                  </m:r>
                  <m:d>
                    <m:dPr>
                      <m:begChr m:val="{"/>
                      <m:endChr m:val=""/>
                      <m:ctrlPr>
                        <a:rPr lang="en-US" sz="1600" i="1" smtClean="0">
                          <a:latin typeface="Cambria Math" panose="02040503050406030204" pitchFamily="18" charset="0"/>
                        </a:rPr>
                      </m:ctrlPr>
                    </m:dPr>
                    <m:e>
                      <m:eqArr>
                        <m:eqArrPr>
                          <m:ctrlPr>
                            <a:rPr lang="en-US" sz="1600" i="1">
                              <a:latin typeface="Cambria Math" panose="02040503050406030204" pitchFamily="18" charset="0"/>
                            </a:rPr>
                          </m:ctrlPr>
                        </m:eqArrPr>
                        <m:e>
                          <m:r>
                            <a:rPr lang="en-US" sz="1600" i="1">
                              <a:latin typeface="Cambria Math" panose="02040503050406030204" pitchFamily="18" charset="0"/>
                            </a:rPr>
                            <m:t>0  </m:t>
                          </m:r>
                          <m:r>
                            <a:rPr lang="en-US" sz="1600" i="1">
                              <a:latin typeface="Cambria Math" panose="02040503050406030204" pitchFamily="18" charset="0"/>
                            </a:rPr>
                            <m:t>𝑖𝑓</m:t>
                          </m:r>
                          <m:r>
                            <a:rPr lang="en-US" sz="1600" i="1">
                              <a:latin typeface="Cambria Math" panose="02040503050406030204" pitchFamily="18" charset="0"/>
                            </a:rPr>
                            <m:t> </m:t>
                          </m:r>
                          <m:acc>
                            <m:accPr>
                              <m:chr m:val="̂"/>
                              <m:ctrlPr>
                                <a:rPr lang="en-US" sz="1600" i="1">
                                  <a:latin typeface="Cambria Math" panose="02040503050406030204" pitchFamily="18" charset="0"/>
                                </a:rPr>
                              </m:ctrlPr>
                            </m:accPr>
                            <m:e>
                              <m:r>
                                <a:rPr lang="en-US" sz="1600" b="0" i="1" smtClean="0">
                                  <a:latin typeface="Cambria Math" panose="02040503050406030204" pitchFamily="18" charset="0"/>
                                </a:rPr>
                                <m:t>𝑧</m:t>
                              </m:r>
                            </m:e>
                          </m:acc>
                          <m:r>
                            <a:rPr lang="en-US" sz="1600" i="1">
                              <a:latin typeface="Cambria Math" panose="02040503050406030204" pitchFamily="18" charset="0"/>
                            </a:rPr>
                            <m:t>&lt;</m:t>
                          </m:r>
                          <m:r>
                            <a:rPr lang="en-US" sz="1600" b="0" i="1" smtClean="0">
                              <a:latin typeface="Cambria Math" panose="02040503050406030204" pitchFamily="18" charset="0"/>
                            </a:rPr>
                            <m:t>0</m:t>
                          </m:r>
                        </m:e>
                        <m:e>
                          <m:r>
                            <a:rPr lang="en-US" sz="1600" i="1">
                              <a:latin typeface="Cambria Math" panose="02040503050406030204" pitchFamily="18" charset="0"/>
                            </a:rPr>
                            <m:t>1  </m:t>
                          </m:r>
                          <m:r>
                            <a:rPr lang="en-US" sz="1600" i="1">
                              <a:latin typeface="Cambria Math" panose="02040503050406030204" pitchFamily="18" charset="0"/>
                            </a:rPr>
                            <m:t>𝑖𝑓</m:t>
                          </m:r>
                          <m:r>
                            <a:rPr lang="en-US" sz="1600" i="1">
                              <a:latin typeface="Cambria Math" panose="02040503050406030204" pitchFamily="18" charset="0"/>
                            </a:rPr>
                            <m:t> </m:t>
                          </m:r>
                          <m:acc>
                            <m:accPr>
                              <m:chr m:val="̂"/>
                              <m:ctrlPr>
                                <a:rPr lang="en-US" sz="1600" i="1" smtClean="0">
                                  <a:latin typeface="Cambria Math" panose="02040503050406030204" pitchFamily="18" charset="0"/>
                                </a:rPr>
                              </m:ctrlPr>
                            </m:accPr>
                            <m:e>
                              <m:r>
                                <a:rPr lang="en-US" sz="1600" b="0" i="1" smtClean="0">
                                  <a:latin typeface="Cambria Math" panose="02040503050406030204" pitchFamily="18" charset="0"/>
                                </a:rPr>
                                <m:t>𝑧</m:t>
                              </m:r>
                            </m:e>
                          </m:acc>
                          <m:r>
                            <a:rPr lang="en-US" sz="1600" i="1">
                              <a:latin typeface="Cambria Math" panose="02040503050406030204" pitchFamily="18" charset="0"/>
                            </a:rPr>
                            <m:t>≥</m:t>
                          </m:r>
                          <m:r>
                            <a:rPr lang="en-US" sz="1600" b="0" i="1">
                              <a:latin typeface="Cambria Math" panose="02040503050406030204" pitchFamily="18" charset="0"/>
                            </a:rPr>
                            <m:t>0</m:t>
                          </m:r>
                        </m:e>
                      </m:eqArr>
                    </m:e>
                  </m:d>
                  <m:r>
                    <a:rPr lang="en-US" sz="1600" b="0" i="1" smtClean="0">
                      <a:latin typeface="Cambria Math" panose="02040503050406030204" pitchFamily="18" charset="0"/>
                    </a:rPr>
                    <m:t> =</m:t>
                  </m:r>
                  <m:d>
                    <m:dPr>
                      <m:begChr m:val="{"/>
                      <m:endChr m:val=""/>
                      <m:ctrlPr>
                        <a:rPr lang="en-US" sz="1600" i="1">
                          <a:latin typeface="Cambria Math" panose="02040503050406030204" pitchFamily="18" charset="0"/>
                        </a:rPr>
                      </m:ctrlPr>
                    </m:dPr>
                    <m:e>
                      <m:eqArr>
                        <m:eqArrPr>
                          <m:ctrlPr>
                            <a:rPr lang="en-US" sz="1600" i="1">
                              <a:latin typeface="Cambria Math" panose="02040503050406030204" pitchFamily="18" charset="0"/>
                            </a:rPr>
                          </m:ctrlPr>
                        </m:eqArrPr>
                        <m:e>
                          <m:r>
                            <a:rPr lang="en-US" sz="1600" i="1">
                              <a:latin typeface="Cambria Math" panose="02040503050406030204" pitchFamily="18" charset="0"/>
                            </a:rPr>
                            <m:t>0  </m:t>
                          </m:r>
                          <m:r>
                            <a:rPr lang="en-US" sz="1600" i="1">
                              <a:latin typeface="Cambria Math" panose="02040503050406030204" pitchFamily="18" charset="0"/>
                            </a:rPr>
                            <m:t>𝑖𝑓</m:t>
                          </m:r>
                          <m:r>
                            <a:rPr lang="en-US" sz="1600" i="1">
                              <a:latin typeface="Cambria Math" panose="02040503050406030204" pitchFamily="18" charset="0"/>
                            </a:rPr>
                            <m:t> </m:t>
                          </m:r>
                          <m:acc>
                            <m:accPr>
                              <m:chr m:val="̂"/>
                              <m:ctrlPr>
                                <a:rPr lang="en-US" sz="1600" i="1">
                                  <a:latin typeface="Cambria Math" panose="02040503050406030204" pitchFamily="18" charset="0"/>
                                </a:rPr>
                              </m:ctrlPr>
                            </m:accPr>
                            <m:e>
                              <m:r>
                                <a:rPr lang="en-US" sz="1600" i="1">
                                  <a:latin typeface="Cambria Math" panose="02040503050406030204" pitchFamily="18" charset="0"/>
                                </a:rPr>
                                <m:t>𝑝</m:t>
                              </m:r>
                            </m:e>
                          </m:acc>
                          <m:r>
                            <a:rPr lang="en-US" sz="1600" i="1">
                              <a:latin typeface="Cambria Math" panose="02040503050406030204" pitchFamily="18" charset="0"/>
                            </a:rPr>
                            <m:t>&lt;</m:t>
                          </m:r>
                          <m:r>
                            <a:rPr lang="en-US" sz="1600" b="0" i="1">
                              <a:latin typeface="Cambria Math" panose="02040503050406030204" pitchFamily="18" charset="0"/>
                            </a:rPr>
                            <m:t>0.5</m:t>
                          </m:r>
                        </m:e>
                        <m:e>
                          <m:r>
                            <a:rPr lang="en-US" sz="1600" i="1">
                              <a:latin typeface="Cambria Math" panose="02040503050406030204" pitchFamily="18" charset="0"/>
                            </a:rPr>
                            <m:t>1  </m:t>
                          </m:r>
                          <m:r>
                            <a:rPr lang="en-US" sz="1600" i="1">
                              <a:latin typeface="Cambria Math" panose="02040503050406030204" pitchFamily="18" charset="0"/>
                            </a:rPr>
                            <m:t>𝑖𝑓</m:t>
                          </m:r>
                          <m:r>
                            <a:rPr lang="en-US" sz="1600" i="1">
                              <a:latin typeface="Cambria Math" panose="02040503050406030204" pitchFamily="18" charset="0"/>
                            </a:rPr>
                            <m:t> </m:t>
                          </m:r>
                          <m:acc>
                            <m:accPr>
                              <m:chr m:val="̂"/>
                              <m:ctrlPr>
                                <a:rPr lang="en-US" sz="1600" i="1">
                                  <a:latin typeface="Cambria Math" panose="02040503050406030204" pitchFamily="18" charset="0"/>
                                </a:rPr>
                              </m:ctrlPr>
                            </m:accPr>
                            <m:e>
                              <m:r>
                                <a:rPr lang="en-US" sz="1600" i="1">
                                  <a:latin typeface="Cambria Math" panose="02040503050406030204" pitchFamily="18" charset="0"/>
                                </a:rPr>
                                <m:t>𝑝</m:t>
                              </m:r>
                            </m:e>
                          </m:acc>
                          <m:r>
                            <a:rPr lang="en-US" sz="1600" i="1">
                              <a:latin typeface="Cambria Math" panose="02040503050406030204" pitchFamily="18" charset="0"/>
                            </a:rPr>
                            <m:t>≥</m:t>
                          </m:r>
                          <m:r>
                            <a:rPr lang="en-US" sz="1600" b="0" i="1">
                              <a:latin typeface="Cambria Math" panose="02040503050406030204" pitchFamily="18" charset="0"/>
                            </a:rPr>
                            <m:t>0.5</m:t>
                          </m:r>
                        </m:e>
                      </m:eqArr>
                    </m:e>
                  </m:d>
                </m:oMath>
              </a14:m>
              <a:endParaRPr lang="en-US" sz="1600" dirty="0"/>
            </a:p>
          </dgm:t>
        </dgm:pt>
      </mc:Choice>
      <mc:Fallback xmlns="">
        <dgm:pt modelId="{C91CCAA0-C7B3-4C2B-89D8-C8D358B9D6E3}">
          <dgm:prSet custT="1"/>
          <dgm:spPr/>
          <dgm:t>
            <a:bodyPr/>
            <a:lstStyle/>
            <a:p>
              <a:r>
                <a:rPr lang="en-US" sz="1600" dirty="0"/>
                <a:t>Prediction    </a:t>
              </a:r>
              <a:r>
                <a:rPr lang="en-US" sz="1600" i="0">
                  <a:latin typeface="Cambria Math" panose="02040503050406030204" pitchFamily="18" charset="0"/>
                </a:rPr>
                <a:t>𝑦 ̂</a:t>
              </a:r>
              <a:r>
                <a:rPr lang="en-US" sz="1600" i="0"/>
                <a:t>=</a:t>
              </a:r>
              <a:r>
                <a:rPr lang="en-US" sz="1600" i="0">
                  <a:latin typeface="Cambria Math" panose="02040503050406030204" pitchFamily="18" charset="0"/>
                </a:rPr>
                <a:t>{█(0  𝑖𝑓 </a:t>
              </a:r>
              <a:r>
                <a:rPr lang="en-US" sz="1600" b="0" i="0">
                  <a:latin typeface="Cambria Math" panose="02040503050406030204" pitchFamily="18" charset="0"/>
                </a:rPr>
                <a:t>𝑧 ̂</a:t>
              </a:r>
              <a:r>
                <a:rPr lang="en-US" sz="1600" i="0">
                  <a:latin typeface="Cambria Math" panose="02040503050406030204" pitchFamily="18" charset="0"/>
                </a:rPr>
                <a:t>&lt;</a:t>
              </a:r>
              <a:r>
                <a:rPr lang="en-US" sz="1600" b="0" i="0">
                  <a:latin typeface="Cambria Math" panose="02040503050406030204" pitchFamily="18" charset="0"/>
                </a:rPr>
                <a:t>0@</a:t>
              </a:r>
              <a:r>
                <a:rPr lang="en-US" sz="1600" i="0">
                  <a:latin typeface="Cambria Math" panose="02040503050406030204" pitchFamily="18" charset="0"/>
                </a:rPr>
                <a:t>1  𝑖𝑓 </a:t>
              </a:r>
              <a:r>
                <a:rPr lang="en-US" sz="1600" b="0" i="0">
                  <a:latin typeface="Cambria Math" panose="02040503050406030204" pitchFamily="18" charset="0"/>
                </a:rPr>
                <a:t>𝑧 ̂</a:t>
              </a:r>
              <a:r>
                <a:rPr lang="en-US" sz="1600" i="0">
                  <a:latin typeface="Cambria Math" panose="02040503050406030204" pitchFamily="18" charset="0"/>
                </a:rPr>
                <a:t>≥</a:t>
              </a:r>
              <a:r>
                <a:rPr lang="en-US" sz="1600" b="0" i="0">
                  <a:latin typeface="Cambria Math" panose="02040503050406030204" pitchFamily="18" charset="0"/>
                </a:rPr>
                <a:t>0)┤  =</a:t>
              </a:r>
              <a:r>
                <a:rPr lang="en-US" sz="1600" i="0"/>
                <a:t>{█(0  𝑖𝑓 𝑝 ̂&lt;</a:t>
              </a:r>
              <a:r>
                <a:rPr lang="en-US" sz="1600" b="0" i="0"/>
                <a:t>0.5@</a:t>
              </a:r>
              <a:r>
                <a:rPr lang="en-US" sz="1600" i="0"/>
                <a:t>1  𝑖𝑓 𝑝 ̂≥</a:t>
              </a:r>
              <a:r>
                <a:rPr lang="en-US" sz="1600" b="0" i="0"/>
                <a:t>0.5)┤</a:t>
              </a:r>
              <a:endParaRPr lang="en-US" sz="1600" dirty="0"/>
            </a:p>
          </dgm:t>
        </dgm:pt>
      </mc:Fallback>
    </mc:AlternateContent>
    <dgm:pt modelId="{3B4395D1-F6B1-4B1E-9DD5-B9541F1F4D71}" type="parTrans" cxnId="{0480B5EA-C706-485E-AF44-B27BFA566152}">
      <dgm:prSet/>
      <dgm:spPr/>
      <dgm:t>
        <a:bodyPr/>
        <a:lstStyle/>
        <a:p>
          <a:endParaRPr lang="en-US" sz="1600"/>
        </a:p>
      </dgm:t>
    </dgm:pt>
    <dgm:pt modelId="{262A005F-F160-4F24-845C-1CA412A837D9}" type="sibTrans" cxnId="{0480B5EA-C706-485E-AF44-B27BFA566152}">
      <dgm:prSet/>
      <dgm:spPr/>
      <dgm:t>
        <a:bodyPr/>
        <a:lstStyle/>
        <a:p>
          <a:endParaRPr lang="en-US" sz="1600"/>
        </a:p>
      </dgm:t>
    </dgm:pt>
    <dgm:pt modelId="{5032AD62-ED3B-4032-AFEB-018E9762E50E}">
      <dgm:prSet custT="1"/>
      <dgm:spPr/>
      <dgm:t>
        <a:bodyPr/>
        <a:lstStyle/>
        <a:p>
          <a:r>
            <a:rPr lang="en-US" sz="1600" dirty="0"/>
            <a:t>Loss Function : Binary Cross Entropy Loss (Logistic Loss Function)</a:t>
          </a:r>
        </a:p>
      </dgm:t>
    </dgm:pt>
    <dgm:pt modelId="{7E03903C-47BD-4162-B2F1-5063D62B9F5D}" type="parTrans" cxnId="{59144C59-0E45-4294-8FDB-3080D6E6A2AF}">
      <dgm:prSet/>
      <dgm:spPr/>
      <dgm:t>
        <a:bodyPr/>
        <a:lstStyle/>
        <a:p>
          <a:endParaRPr lang="en-US" sz="1600"/>
        </a:p>
      </dgm:t>
    </dgm:pt>
    <dgm:pt modelId="{091C9281-7C72-47F1-8DB4-BE89ACC575C0}" type="sibTrans" cxnId="{59144C59-0E45-4294-8FDB-3080D6E6A2AF}">
      <dgm:prSet/>
      <dgm:spPr/>
      <dgm:t>
        <a:bodyPr/>
        <a:lstStyle/>
        <a:p>
          <a:endParaRPr lang="en-US" sz="1600"/>
        </a:p>
      </dgm:t>
    </dgm:pt>
    <dgm:pt modelId="{435C2EBD-E02D-4E84-B777-CDE0AE334163}">
      <dgm:prSet custT="1"/>
      <dgm:spPr/>
      <dgm:t>
        <a:bodyPr/>
        <a:lstStyle/>
        <a:p>
          <a:r>
            <a:rPr lang="en-US" sz="1600" dirty="0"/>
            <a:t>Number of  Outputs: One</a:t>
          </a:r>
        </a:p>
      </dgm:t>
    </dgm:pt>
    <dgm:pt modelId="{58EC29FA-907D-4C5A-8079-ED6A87F86F54}" type="sibTrans" cxnId="{D834BC6A-F6CD-44AD-9635-15F01B6799DB}">
      <dgm:prSet/>
      <dgm:spPr/>
      <dgm:t>
        <a:bodyPr/>
        <a:lstStyle/>
        <a:p>
          <a:endParaRPr lang="en-US" sz="1600"/>
        </a:p>
      </dgm:t>
    </dgm:pt>
    <dgm:pt modelId="{EBAAC137-5278-4461-B9C9-5DD397BDAA9D}" type="parTrans" cxnId="{D834BC6A-F6CD-44AD-9635-15F01B6799DB}">
      <dgm:prSet/>
      <dgm:spPr/>
      <dgm:t>
        <a:bodyPr/>
        <a:lstStyle/>
        <a:p>
          <a:endParaRPr lang="en-US" sz="1600"/>
        </a:p>
      </dgm:t>
    </dgm:pt>
    <dgm:pt modelId="{D7BC6540-5E84-4DAF-A5BD-797E7B377D20}" type="pres">
      <dgm:prSet presAssocID="{CE0336D8-E6FF-49F1-8761-8D5DA6A2DD6E}" presName="linear" presStyleCnt="0">
        <dgm:presLayoutVars>
          <dgm:animLvl val="lvl"/>
          <dgm:resizeHandles val="exact"/>
        </dgm:presLayoutVars>
      </dgm:prSet>
      <dgm:spPr/>
    </dgm:pt>
    <dgm:pt modelId="{29B2ECCE-775F-4B8B-A159-47345824813B}" type="pres">
      <dgm:prSet presAssocID="{435C2EBD-E02D-4E84-B777-CDE0AE334163}" presName="parentText" presStyleLbl="node1" presStyleIdx="0" presStyleCnt="4" custLinFactY="-16718" custLinFactNeighborX="-1637" custLinFactNeighborY="-100000">
        <dgm:presLayoutVars>
          <dgm:chMax val="0"/>
          <dgm:bulletEnabled val="1"/>
        </dgm:presLayoutVars>
      </dgm:prSet>
      <dgm:spPr/>
    </dgm:pt>
    <dgm:pt modelId="{5BA6E9DB-A491-4483-832B-E0A50F6D4381}" type="pres">
      <dgm:prSet presAssocID="{58EC29FA-907D-4C5A-8079-ED6A87F86F54}" presName="spacer" presStyleCnt="0"/>
      <dgm:spPr/>
    </dgm:pt>
    <dgm:pt modelId="{B3C54717-C733-425A-8222-472D45D32415}" type="pres">
      <dgm:prSet presAssocID="{7F57E100-2EDF-4D3D-B5C6-A646A2EBD7C8}" presName="parentText" presStyleLbl="node1" presStyleIdx="1" presStyleCnt="4">
        <dgm:presLayoutVars>
          <dgm:chMax val="0"/>
          <dgm:bulletEnabled val="1"/>
        </dgm:presLayoutVars>
      </dgm:prSet>
      <dgm:spPr/>
    </dgm:pt>
    <dgm:pt modelId="{E6416D3A-03D0-4850-B338-AB1902398A37}" type="pres">
      <dgm:prSet presAssocID="{DD4580AA-947D-4C8D-A612-A6A5233906DA}" presName="spacer" presStyleCnt="0"/>
      <dgm:spPr/>
    </dgm:pt>
    <dgm:pt modelId="{8C669D44-75BC-48E9-9352-1CC9E77A5FB3}" type="pres">
      <dgm:prSet presAssocID="{C91CCAA0-C7B3-4C2B-89D8-C8D358B9D6E3}" presName="parentText" presStyleLbl="node1" presStyleIdx="2" presStyleCnt="4">
        <dgm:presLayoutVars>
          <dgm:chMax val="0"/>
          <dgm:bulletEnabled val="1"/>
        </dgm:presLayoutVars>
      </dgm:prSet>
      <dgm:spPr/>
    </dgm:pt>
    <dgm:pt modelId="{7BCB1123-B196-4D1F-8820-22FCCB147C05}" type="pres">
      <dgm:prSet presAssocID="{262A005F-F160-4F24-845C-1CA412A837D9}" presName="spacer" presStyleCnt="0"/>
      <dgm:spPr/>
    </dgm:pt>
    <dgm:pt modelId="{DC89452F-01BD-4C14-8D4C-EFAF86907D4F}" type="pres">
      <dgm:prSet presAssocID="{5032AD62-ED3B-4032-AFEB-018E9762E50E}" presName="parentText" presStyleLbl="node1" presStyleIdx="3" presStyleCnt="4">
        <dgm:presLayoutVars>
          <dgm:chMax val="0"/>
          <dgm:bulletEnabled val="1"/>
        </dgm:presLayoutVars>
      </dgm:prSet>
      <dgm:spPr/>
    </dgm:pt>
  </dgm:ptLst>
  <dgm:cxnLst>
    <dgm:cxn modelId="{03270407-E3EA-4E9F-956F-BF76D7CBBD41}" type="presOf" srcId="{435C2EBD-E02D-4E84-B777-CDE0AE334163}" destId="{29B2ECCE-775F-4B8B-A159-47345824813B}" srcOrd="0" destOrd="0" presId="urn:microsoft.com/office/officeart/2005/8/layout/vList2"/>
    <dgm:cxn modelId="{8EE2301D-E42C-4F9F-B90C-47FB8444E2B0}" srcId="{CE0336D8-E6FF-49F1-8761-8D5DA6A2DD6E}" destId="{7F57E100-2EDF-4D3D-B5C6-A646A2EBD7C8}" srcOrd="1" destOrd="0" parTransId="{E38DEEF6-FD52-44D6-98F2-4617DCF57983}" sibTransId="{DD4580AA-947D-4C8D-A612-A6A5233906DA}"/>
    <dgm:cxn modelId="{D834BC6A-F6CD-44AD-9635-15F01B6799DB}" srcId="{CE0336D8-E6FF-49F1-8761-8D5DA6A2DD6E}" destId="{435C2EBD-E02D-4E84-B777-CDE0AE334163}" srcOrd="0" destOrd="0" parTransId="{EBAAC137-5278-4461-B9C9-5DD397BDAA9D}" sibTransId="{58EC29FA-907D-4C5A-8079-ED6A87F86F54}"/>
    <dgm:cxn modelId="{59144C59-0E45-4294-8FDB-3080D6E6A2AF}" srcId="{CE0336D8-E6FF-49F1-8761-8D5DA6A2DD6E}" destId="{5032AD62-ED3B-4032-AFEB-018E9762E50E}" srcOrd="3" destOrd="0" parTransId="{7E03903C-47BD-4162-B2F1-5063D62B9F5D}" sibTransId="{091C9281-7C72-47F1-8DB4-BE89ACC575C0}"/>
    <dgm:cxn modelId="{4C108259-5905-47AA-A9E0-E75BA9971552}" type="presOf" srcId="{CE0336D8-E6FF-49F1-8761-8D5DA6A2DD6E}" destId="{D7BC6540-5E84-4DAF-A5BD-797E7B377D20}" srcOrd="0" destOrd="0" presId="urn:microsoft.com/office/officeart/2005/8/layout/vList2"/>
    <dgm:cxn modelId="{2703CB7E-7D43-4934-8332-07CA3BE719C5}" type="presOf" srcId="{C91CCAA0-C7B3-4C2B-89D8-C8D358B9D6E3}" destId="{8C669D44-75BC-48E9-9352-1CC9E77A5FB3}" srcOrd="0" destOrd="0" presId="urn:microsoft.com/office/officeart/2005/8/layout/vList2"/>
    <dgm:cxn modelId="{3A9AE59B-BA6C-41B1-96BE-5308FAD10B45}" type="presOf" srcId="{7F57E100-2EDF-4D3D-B5C6-A646A2EBD7C8}" destId="{B3C54717-C733-425A-8222-472D45D32415}" srcOrd="0" destOrd="0" presId="urn:microsoft.com/office/officeart/2005/8/layout/vList2"/>
    <dgm:cxn modelId="{09F2F49F-E9A9-4F2C-BF36-CE4D8200BE63}" type="presOf" srcId="{5032AD62-ED3B-4032-AFEB-018E9762E50E}" destId="{DC89452F-01BD-4C14-8D4C-EFAF86907D4F}" srcOrd="0" destOrd="0" presId="urn:microsoft.com/office/officeart/2005/8/layout/vList2"/>
    <dgm:cxn modelId="{0480B5EA-C706-485E-AF44-B27BFA566152}" srcId="{CE0336D8-E6FF-49F1-8761-8D5DA6A2DD6E}" destId="{C91CCAA0-C7B3-4C2B-89D8-C8D358B9D6E3}" srcOrd="2" destOrd="0" parTransId="{3B4395D1-F6B1-4B1E-9DD5-B9541F1F4D71}" sibTransId="{262A005F-F160-4F24-845C-1CA412A837D9}"/>
    <dgm:cxn modelId="{DF8E6EDD-263F-48D1-BBFD-E2ECE0717674}" type="presParOf" srcId="{D7BC6540-5E84-4DAF-A5BD-797E7B377D20}" destId="{29B2ECCE-775F-4B8B-A159-47345824813B}" srcOrd="0" destOrd="0" presId="urn:microsoft.com/office/officeart/2005/8/layout/vList2"/>
    <dgm:cxn modelId="{CBC61823-2E81-41C1-9DBF-CFC43E65F2D3}" type="presParOf" srcId="{D7BC6540-5E84-4DAF-A5BD-797E7B377D20}" destId="{5BA6E9DB-A491-4483-832B-E0A50F6D4381}" srcOrd="1" destOrd="0" presId="urn:microsoft.com/office/officeart/2005/8/layout/vList2"/>
    <dgm:cxn modelId="{67EC5A54-273F-49F3-B9B8-EBDD2F1E7A8C}" type="presParOf" srcId="{D7BC6540-5E84-4DAF-A5BD-797E7B377D20}" destId="{B3C54717-C733-425A-8222-472D45D32415}" srcOrd="2" destOrd="0" presId="urn:microsoft.com/office/officeart/2005/8/layout/vList2"/>
    <dgm:cxn modelId="{AD043D61-D050-469A-8B60-F87C6C894420}" type="presParOf" srcId="{D7BC6540-5E84-4DAF-A5BD-797E7B377D20}" destId="{E6416D3A-03D0-4850-B338-AB1902398A37}" srcOrd="3" destOrd="0" presId="urn:microsoft.com/office/officeart/2005/8/layout/vList2"/>
    <dgm:cxn modelId="{6A7F005A-E9D8-4623-9A88-E1B33ACF6883}" type="presParOf" srcId="{D7BC6540-5E84-4DAF-A5BD-797E7B377D20}" destId="{8C669D44-75BC-48E9-9352-1CC9E77A5FB3}" srcOrd="4" destOrd="0" presId="urn:microsoft.com/office/officeart/2005/8/layout/vList2"/>
    <dgm:cxn modelId="{9B52BFDB-57AA-4C59-BDA7-7E5B0CF395CA}" type="presParOf" srcId="{D7BC6540-5E84-4DAF-A5BD-797E7B377D20}" destId="{7BCB1123-B196-4D1F-8820-22FCCB147C05}" srcOrd="5" destOrd="0" presId="urn:microsoft.com/office/officeart/2005/8/layout/vList2"/>
    <dgm:cxn modelId="{EBEDE76B-32C1-4C68-B827-658C46861288}" type="presParOf" srcId="{D7BC6540-5E84-4DAF-A5BD-797E7B377D20}" destId="{DC89452F-01BD-4C14-8D4C-EFAF86907D4F}" srcOrd="6" destOrd="0" presId="urn:microsoft.com/office/officeart/2005/8/layout/vList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CE0336D8-E6FF-49F1-8761-8D5DA6A2DD6E}"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7F57E100-2EDF-4D3D-B5C6-A646A2EBD7C8}">
      <dgm:prSet custT="1"/>
      <dgm:spPr/>
      <dgm:t>
        <a:bodyPr/>
        <a:lstStyle/>
        <a:p>
          <a:r>
            <a:rPr lang="en-US" sz="1600" dirty="0"/>
            <a:t>Function to convert Output to Probability : Sigmoid</a:t>
          </a:r>
        </a:p>
      </dgm:t>
    </dgm:pt>
    <dgm:pt modelId="{E38DEEF6-FD52-44D6-98F2-4617DCF57983}" type="parTrans" cxnId="{8EE2301D-E42C-4F9F-B90C-47FB8444E2B0}">
      <dgm:prSet/>
      <dgm:spPr/>
      <dgm:t>
        <a:bodyPr/>
        <a:lstStyle/>
        <a:p>
          <a:endParaRPr lang="en-US" sz="1600"/>
        </a:p>
      </dgm:t>
    </dgm:pt>
    <dgm:pt modelId="{DD4580AA-947D-4C8D-A612-A6A5233906DA}" type="sibTrans" cxnId="{8EE2301D-E42C-4F9F-B90C-47FB8444E2B0}">
      <dgm:prSet/>
      <dgm:spPr/>
      <dgm:t>
        <a:bodyPr/>
        <a:lstStyle/>
        <a:p>
          <a:endParaRPr lang="en-US" sz="1600"/>
        </a:p>
      </dgm:t>
    </dgm:pt>
    <dgm:pt modelId="{C91CCAA0-C7B3-4C2B-89D8-C8D358B9D6E3}">
      <dgm:prSet custT="1"/>
      <dgm:spPr>
        <a:blipFill>
          <a:blip xmlns:r="http://schemas.openxmlformats.org/officeDocument/2006/relationships" r:embed="rId1"/>
          <a:stretch>
            <a:fillRect l="-423"/>
          </a:stretch>
        </a:blipFill>
      </dgm:spPr>
      <dgm:t>
        <a:bodyPr/>
        <a:lstStyle/>
        <a:p>
          <a:r>
            <a:rPr lang="en-US">
              <a:noFill/>
            </a:rPr>
            <a:t> </a:t>
          </a:r>
        </a:p>
      </dgm:t>
    </dgm:pt>
    <dgm:pt modelId="{3B4395D1-F6B1-4B1E-9DD5-B9541F1F4D71}" type="parTrans" cxnId="{0480B5EA-C706-485E-AF44-B27BFA566152}">
      <dgm:prSet/>
      <dgm:spPr/>
      <dgm:t>
        <a:bodyPr/>
        <a:lstStyle/>
        <a:p>
          <a:endParaRPr lang="en-US" sz="1600"/>
        </a:p>
      </dgm:t>
    </dgm:pt>
    <dgm:pt modelId="{262A005F-F160-4F24-845C-1CA412A837D9}" type="sibTrans" cxnId="{0480B5EA-C706-485E-AF44-B27BFA566152}">
      <dgm:prSet/>
      <dgm:spPr/>
      <dgm:t>
        <a:bodyPr/>
        <a:lstStyle/>
        <a:p>
          <a:endParaRPr lang="en-US" sz="1600"/>
        </a:p>
      </dgm:t>
    </dgm:pt>
    <dgm:pt modelId="{5032AD62-ED3B-4032-AFEB-018E9762E50E}">
      <dgm:prSet custT="1"/>
      <dgm:spPr/>
      <dgm:t>
        <a:bodyPr/>
        <a:lstStyle/>
        <a:p>
          <a:r>
            <a:rPr lang="en-US" sz="1600" dirty="0"/>
            <a:t>Loss Function : Binary Cross Entropy Loss (Logistic Loss Function)</a:t>
          </a:r>
        </a:p>
      </dgm:t>
    </dgm:pt>
    <dgm:pt modelId="{7E03903C-47BD-4162-B2F1-5063D62B9F5D}" type="parTrans" cxnId="{59144C59-0E45-4294-8FDB-3080D6E6A2AF}">
      <dgm:prSet/>
      <dgm:spPr/>
      <dgm:t>
        <a:bodyPr/>
        <a:lstStyle/>
        <a:p>
          <a:endParaRPr lang="en-US" sz="1600"/>
        </a:p>
      </dgm:t>
    </dgm:pt>
    <dgm:pt modelId="{091C9281-7C72-47F1-8DB4-BE89ACC575C0}" type="sibTrans" cxnId="{59144C59-0E45-4294-8FDB-3080D6E6A2AF}">
      <dgm:prSet/>
      <dgm:spPr/>
      <dgm:t>
        <a:bodyPr/>
        <a:lstStyle/>
        <a:p>
          <a:endParaRPr lang="en-US" sz="1600"/>
        </a:p>
      </dgm:t>
    </dgm:pt>
    <dgm:pt modelId="{435C2EBD-E02D-4E84-B777-CDE0AE334163}">
      <dgm:prSet custT="1"/>
      <dgm:spPr/>
      <dgm:t>
        <a:bodyPr/>
        <a:lstStyle/>
        <a:p>
          <a:r>
            <a:rPr lang="en-US" sz="1600" dirty="0"/>
            <a:t>Number of  Outputs: One</a:t>
          </a:r>
        </a:p>
      </dgm:t>
    </dgm:pt>
    <dgm:pt modelId="{58EC29FA-907D-4C5A-8079-ED6A87F86F54}" type="sibTrans" cxnId="{D834BC6A-F6CD-44AD-9635-15F01B6799DB}">
      <dgm:prSet/>
      <dgm:spPr/>
      <dgm:t>
        <a:bodyPr/>
        <a:lstStyle/>
        <a:p>
          <a:endParaRPr lang="en-US" sz="1600"/>
        </a:p>
      </dgm:t>
    </dgm:pt>
    <dgm:pt modelId="{EBAAC137-5278-4461-B9C9-5DD397BDAA9D}" type="parTrans" cxnId="{D834BC6A-F6CD-44AD-9635-15F01B6799DB}">
      <dgm:prSet/>
      <dgm:spPr/>
      <dgm:t>
        <a:bodyPr/>
        <a:lstStyle/>
        <a:p>
          <a:endParaRPr lang="en-US" sz="1600"/>
        </a:p>
      </dgm:t>
    </dgm:pt>
    <dgm:pt modelId="{D7BC6540-5E84-4DAF-A5BD-797E7B377D20}" type="pres">
      <dgm:prSet presAssocID="{CE0336D8-E6FF-49F1-8761-8D5DA6A2DD6E}" presName="linear" presStyleCnt="0">
        <dgm:presLayoutVars>
          <dgm:animLvl val="lvl"/>
          <dgm:resizeHandles val="exact"/>
        </dgm:presLayoutVars>
      </dgm:prSet>
      <dgm:spPr/>
    </dgm:pt>
    <dgm:pt modelId="{29B2ECCE-775F-4B8B-A159-47345824813B}" type="pres">
      <dgm:prSet presAssocID="{435C2EBD-E02D-4E84-B777-CDE0AE334163}" presName="parentText" presStyleLbl="node1" presStyleIdx="0" presStyleCnt="4" custLinFactY="-16718" custLinFactNeighborX="-1637" custLinFactNeighborY="-100000">
        <dgm:presLayoutVars>
          <dgm:chMax val="0"/>
          <dgm:bulletEnabled val="1"/>
        </dgm:presLayoutVars>
      </dgm:prSet>
      <dgm:spPr/>
    </dgm:pt>
    <dgm:pt modelId="{5BA6E9DB-A491-4483-832B-E0A50F6D4381}" type="pres">
      <dgm:prSet presAssocID="{58EC29FA-907D-4C5A-8079-ED6A87F86F54}" presName="spacer" presStyleCnt="0"/>
      <dgm:spPr/>
    </dgm:pt>
    <dgm:pt modelId="{B3C54717-C733-425A-8222-472D45D32415}" type="pres">
      <dgm:prSet presAssocID="{7F57E100-2EDF-4D3D-B5C6-A646A2EBD7C8}" presName="parentText" presStyleLbl="node1" presStyleIdx="1" presStyleCnt="4">
        <dgm:presLayoutVars>
          <dgm:chMax val="0"/>
          <dgm:bulletEnabled val="1"/>
        </dgm:presLayoutVars>
      </dgm:prSet>
      <dgm:spPr/>
    </dgm:pt>
    <dgm:pt modelId="{E6416D3A-03D0-4850-B338-AB1902398A37}" type="pres">
      <dgm:prSet presAssocID="{DD4580AA-947D-4C8D-A612-A6A5233906DA}" presName="spacer" presStyleCnt="0"/>
      <dgm:spPr/>
    </dgm:pt>
    <dgm:pt modelId="{8C669D44-75BC-48E9-9352-1CC9E77A5FB3}" type="pres">
      <dgm:prSet presAssocID="{C91CCAA0-C7B3-4C2B-89D8-C8D358B9D6E3}" presName="parentText" presStyleLbl="node1" presStyleIdx="2" presStyleCnt="4">
        <dgm:presLayoutVars>
          <dgm:chMax val="0"/>
          <dgm:bulletEnabled val="1"/>
        </dgm:presLayoutVars>
      </dgm:prSet>
      <dgm:spPr/>
    </dgm:pt>
    <dgm:pt modelId="{7BCB1123-B196-4D1F-8820-22FCCB147C05}" type="pres">
      <dgm:prSet presAssocID="{262A005F-F160-4F24-845C-1CA412A837D9}" presName="spacer" presStyleCnt="0"/>
      <dgm:spPr/>
    </dgm:pt>
    <dgm:pt modelId="{DC89452F-01BD-4C14-8D4C-EFAF86907D4F}" type="pres">
      <dgm:prSet presAssocID="{5032AD62-ED3B-4032-AFEB-018E9762E50E}" presName="parentText" presStyleLbl="node1" presStyleIdx="3" presStyleCnt="4">
        <dgm:presLayoutVars>
          <dgm:chMax val="0"/>
          <dgm:bulletEnabled val="1"/>
        </dgm:presLayoutVars>
      </dgm:prSet>
      <dgm:spPr/>
    </dgm:pt>
  </dgm:ptLst>
  <dgm:cxnLst>
    <dgm:cxn modelId="{03270407-E3EA-4E9F-956F-BF76D7CBBD41}" type="presOf" srcId="{435C2EBD-E02D-4E84-B777-CDE0AE334163}" destId="{29B2ECCE-775F-4B8B-A159-47345824813B}" srcOrd="0" destOrd="0" presId="urn:microsoft.com/office/officeart/2005/8/layout/vList2"/>
    <dgm:cxn modelId="{8EE2301D-E42C-4F9F-B90C-47FB8444E2B0}" srcId="{CE0336D8-E6FF-49F1-8761-8D5DA6A2DD6E}" destId="{7F57E100-2EDF-4D3D-B5C6-A646A2EBD7C8}" srcOrd="1" destOrd="0" parTransId="{E38DEEF6-FD52-44D6-98F2-4617DCF57983}" sibTransId="{DD4580AA-947D-4C8D-A612-A6A5233906DA}"/>
    <dgm:cxn modelId="{D834BC6A-F6CD-44AD-9635-15F01B6799DB}" srcId="{CE0336D8-E6FF-49F1-8761-8D5DA6A2DD6E}" destId="{435C2EBD-E02D-4E84-B777-CDE0AE334163}" srcOrd="0" destOrd="0" parTransId="{EBAAC137-5278-4461-B9C9-5DD397BDAA9D}" sibTransId="{58EC29FA-907D-4C5A-8079-ED6A87F86F54}"/>
    <dgm:cxn modelId="{59144C59-0E45-4294-8FDB-3080D6E6A2AF}" srcId="{CE0336D8-E6FF-49F1-8761-8D5DA6A2DD6E}" destId="{5032AD62-ED3B-4032-AFEB-018E9762E50E}" srcOrd="3" destOrd="0" parTransId="{7E03903C-47BD-4162-B2F1-5063D62B9F5D}" sibTransId="{091C9281-7C72-47F1-8DB4-BE89ACC575C0}"/>
    <dgm:cxn modelId="{4C108259-5905-47AA-A9E0-E75BA9971552}" type="presOf" srcId="{CE0336D8-E6FF-49F1-8761-8D5DA6A2DD6E}" destId="{D7BC6540-5E84-4DAF-A5BD-797E7B377D20}" srcOrd="0" destOrd="0" presId="urn:microsoft.com/office/officeart/2005/8/layout/vList2"/>
    <dgm:cxn modelId="{2703CB7E-7D43-4934-8332-07CA3BE719C5}" type="presOf" srcId="{C91CCAA0-C7B3-4C2B-89D8-C8D358B9D6E3}" destId="{8C669D44-75BC-48E9-9352-1CC9E77A5FB3}" srcOrd="0" destOrd="0" presId="urn:microsoft.com/office/officeart/2005/8/layout/vList2"/>
    <dgm:cxn modelId="{3A9AE59B-BA6C-41B1-96BE-5308FAD10B45}" type="presOf" srcId="{7F57E100-2EDF-4D3D-B5C6-A646A2EBD7C8}" destId="{B3C54717-C733-425A-8222-472D45D32415}" srcOrd="0" destOrd="0" presId="urn:microsoft.com/office/officeart/2005/8/layout/vList2"/>
    <dgm:cxn modelId="{09F2F49F-E9A9-4F2C-BF36-CE4D8200BE63}" type="presOf" srcId="{5032AD62-ED3B-4032-AFEB-018E9762E50E}" destId="{DC89452F-01BD-4C14-8D4C-EFAF86907D4F}" srcOrd="0" destOrd="0" presId="urn:microsoft.com/office/officeart/2005/8/layout/vList2"/>
    <dgm:cxn modelId="{0480B5EA-C706-485E-AF44-B27BFA566152}" srcId="{CE0336D8-E6FF-49F1-8761-8D5DA6A2DD6E}" destId="{C91CCAA0-C7B3-4C2B-89D8-C8D358B9D6E3}" srcOrd="2" destOrd="0" parTransId="{3B4395D1-F6B1-4B1E-9DD5-B9541F1F4D71}" sibTransId="{262A005F-F160-4F24-845C-1CA412A837D9}"/>
    <dgm:cxn modelId="{DF8E6EDD-263F-48D1-BBFD-E2ECE0717674}" type="presParOf" srcId="{D7BC6540-5E84-4DAF-A5BD-797E7B377D20}" destId="{29B2ECCE-775F-4B8B-A159-47345824813B}" srcOrd="0" destOrd="0" presId="urn:microsoft.com/office/officeart/2005/8/layout/vList2"/>
    <dgm:cxn modelId="{CBC61823-2E81-41C1-9DBF-CFC43E65F2D3}" type="presParOf" srcId="{D7BC6540-5E84-4DAF-A5BD-797E7B377D20}" destId="{5BA6E9DB-A491-4483-832B-E0A50F6D4381}" srcOrd="1" destOrd="0" presId="urn:microsoft.com/office/officeart/2005/8/layout/vList2"/>
    <dgm:cxn modelId="{67EC5A54-273F-49F3-B9B8-EBDD2F1E7A8C}" type="presParOf" srcId="{D7BC6540-5E84-4DAF-A5BD-797E7B377D20}" destId="{B3C54717-C733-425A-8222-472D45D32415}" srcOrd="2" destOrd="0" presId="urn:microsoft.com/office/officeart/2005/8/layout/vList2"/>
    <dgm:cxn modelId="{AD043D61-D050-469A-8B60-F87C6C894420}" type="presParOf" srcId="{D7BC6540-5E84-4DAF-A5BD-797E7B377D20}" destId="{E6416D3A-03D0-4850-B338-AB1902398A37}" srcOrd="3" destOrd="0" presId="urn:microsoft.com/office/officeart/2005/8/layout/vList2"/>
    <dgm:cxn modelId="{6A7F005A-E9D8-4623-9A88-E1B33ACF6883}" type="presParOf" srcId="{D7BC6540-5E84-4DAF-A5BD-797E7B377D20}" destId="{8C669D44-75BC-48E9-9352-1CC9E77A5FB3}" srcOrd="4" destOrd="0" presId="urn:microsoft.com/office/officeart/2005/8/layout/vList2"/>
    <dgm:cxn modelId="{9B52BFDB-57AA-4C59-BDA7-7E5B0CF395CA}" type="presParOf" srcId="{D7BC6540-5E84-4DAF-A5BD-797E7B377D20}" destId="{7BCB1123-B196-4D1F-8820-22FCCB147C05}" srcOrd="5" destOrd="0" presId="urn:microsoft.com/office/officeart/2005/8/layout/vList2"/>
    <dgm:cxn modelId="{EBEDE76B-32C1-4C68-B827-658C46861288}" type="presParOf" srcId="{D7BC6540-5E84-4DAF-A5BD-797E7B377D20}" destId="{DC89452F-01BD-4C14-8D4C-EFAF86907D4F}" srcOrd="6" destOrd="0" presId="urn:microsoft.com/office/officeart/2005/8/layout/vList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E2F4DD7C-2D1D-4ADE-9281-8E66885C060B}"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E612E7F8-7EF9-4EE3-8085-F6DA311A872D}">
      <dgm:prSet/>
      <dgm:spPr/>
      <dgm:t>
        <a:bodyPr/>
        <a:lstStyle/>
        <a:p>
          <a:r>
            <a:rPr lang="en-US" dirty="0"/>
            <a:t>Binary Classification</a:t>
          </a:r>
        </a:p>
      </dgm:t>
    </dgm:pt>
    <dgm:pt modelId="{0B8B1E65-CF04-4DE9-8C3F-FEE52BBD08D4}" type="parTrans" cxnId="{1D390271-022E-40C9-AC67-B2C77632D441}">
      <dgm:prSet/>
      <dgm:spPr/>
      <dgm:t>
        <a:bodyPr/>
        <a:lstStyle/>
        <a:p>
          <a:endParaRPr lang="en-US"/>
        </a:p>
      </dgm:t>
    </dgm:pt>
    <dgm:pt modelId="{49189347-B0A9-4147-8F0E-7AE9B6D92A4F}" type="sibTrans" cxnId="{1D390271-022E-40C9-AC67-B2C77632D441}">
      <dgm:prSet/>
      <dgm:spPr/>
      <dgm:t>
        <a:bodyPr/>
        <a:lstStyle/>
        <a:p>
          <a:endParaRPr lang="en-US"/>
        </a:p>
      </dgm:t>
    </dgm:pt>
    <dgm:pt modelId="{355A1FF3-67C5-483E-8FC5-F60170BA83F9}" type="pres">
      <dgm:prSet presAssocID="{E2F4DD7C-2D1D-4ADE-9281-8E66885C060B}" presName="linear" presStyleCnt="0">
        <dgm:presLayoutVars>
          <dgm:animLvl val="lvl"/>
          <dgm:resizeHandles val="exact"/>
        </dgm:presLayoutVars>
      </dgm:prSet>
      <dgm:spPr/>
    </dgm:pt>
    <dgm:pt modelId="{9B1CAAFC-D37B-4305-89BF-C2D494A3F37E}" type="pres">
      <dgm:prSet presAssocID="{E612E7F8-7EF9-4EE3-8085-F6DA311A872D}" presName="parentText" presStyleLbl="node1" presStyleIdx="0" presStyleCnt="1">
        <dgm:presLayoutVars>
          <dgm:chMax val="0"/>
          <dgm:bulletEnabled val="1"/>
        </dgm:presLayoutVars>
      </dgm:prSet>
      <dgm:spPr/>
    </dgm:pt>
  </dgm:ptLst>
  <dgm:cxnLst>
    <dgm:cxn modelId="{B1566421-1C58-4EA4-A3DD-7FC79E6E80FB}" type="presOf" srcId="{E612E7F8-7EF9-4EE3-8085-F6DA311A872D}" destId="{9B1CAAFC-D37B-4305-89BF-C2D494A3F37E}" srcOrd="0" destOrd="0" presId="urn:microsoft.com/office/officeart/2005/8/layout/vList2"/>
    <dgm:cxn modelId="{1D390271-022E-40C9-AC67-B2C77632D441}" srcId="{E2F4DD7C-2D1D-4ADE-9281-8E66885C060B}" destId="{E612E7F8-7EF9-4EE3-8085-F6DA311A872D}" srcOrd="0" destOrd="0" parTransId="{0B8B1E65-CF04-4DE9-8C3F-FEE52BBD08D4}" sibTransId="{49189347-B0A9-4147-8F0E-7AE9B6D92A4F}"/>
    <dgm:cxn modelId="{F3F13AE7-E908-4E1E-A674-765C51E36B31}" type="presOf" srcId="{E2F4DD7C-2D1D-4ADE-9281-8E66885C060B}" destId="{355A1FF3-67C5-483E-8FC5-F60170BA83F9}" srcOrd="0" destOrd="0" presId="urn:microsoft.com/office/officeart/2005/8/layout/vList2"/>
    <dgm:cxn modelId="{80CA48B9-FC89-4608-B7D8-874CF8B1DA84}" type="presParOf" srcId="{355A1FF3-67C5-483E-8FC5-F60170BA83F9}" destId="{9B1CAAFC-D37B-4305-89BF-C2D494A3F37E}" srcOrd="0" destOrd="0" presId="urn:microsoft.com/office/officeart/2005/8/layout/vList2"/>
  </dgm:cxnLst>
  <dgm:bg/>
  <dgm:whole/>
  <dgm:extLst>
    <a:ext uri="http://schemas.microsoft.com/office/drawing/2008/diagram">
      <dsp:dataModelExt xmlns:dsp="http://schemas.microsoft.com/office/drawing/2008/diagram" relId="rId28"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E2F4DD7C-2D1D-4ADE-9281-8E66885C060B}"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E612E7F8-7EF9-4EE3-8085-F6DA311A872D}">
      <dgm:prSet/>
      <dgm:spPr/>
      <dgm:t>
        <a:bodyPr/>
        <a:lstStyle/>
        <a:p>
          <a:r>
            <a:rPr lang="en-US" dirty="0"/>
            <a:t>Multi-class Classification</a:t>
          </a:r>
        </a:p>
      </dgm:t>
    </dgm:pt>
    <dgm:pt modelId="{0B8B1E65-CF04-4DE9-8C3F-FEE52BBD08D4}" type="parTrans" cxnId="{1D390271-022E-40C9-AC67-B2C77632D441}">
      <dgm:prSet/>
      <dgm:spPr/>
      <dgm:t>
        <a:bodyPr/>
        <a:lstStyle/>
        <a:p>
          <a:endParaRPr lang="en-US"/>
        </a:p>
      </dgm:t>
    </dgm:pt>
    <dgm:pt modelId="{49189347-B0A9-4147-8F0E-7AE9B6D92A4F}" type="sibTrans" cxnId="{1D390271-022E-40C9-AC67-B2C77632D441}">
      <dgm:prSet/>
      <dgm:spPr/>
      <dgm:t>
        <a:bodyPr/>
        <a:lstStyle/>
        <a:p>
          <a:endParaRPr lang="en-US"/>
        </a:p>
      </dgm:t>
    </dgm:pt>
    <dgm:pt modelId="{355A1FF3-67C5-483E-8FC5-F60170BA83F9}" type="pres">
      <dgm:prSet presAssocID="{E2F4DD7C-2D1D-4ADE-9281-8E66885C060B}" presName="linear" presStyleCnt="0">
        <dgm:presLayoutVars>
          <dgm:animLvl val="lvl"/>
          <dgm:resizeHandles val="exact"/>
        </dgm:presLayoutVars>
      </dgm:prSet>
      <dgm:spPr/>
    </dgm:pt>
    <dgm:pt modelId="{9B1CAAFC-D37B-4305-89BF-C2D494A3F37E}" type="pres">
      <dgm:prSet presAssocID="{E612E7F8-7EF9-4EE3-8085-F6DA311A872D}" presName="parentText" presStyleLbl="node1" presStyleIdx="0" presStyleCnt="1">
        <dgm:presLayoutVars>
          <dgm:chMax val="0"/>
          <dgm:bulletEnabled val="1"/>
        </dgm:presLayoutVars>
      </dgm:prSet>
      <dgm:spPr/>
    </dgm:pt>
  </dgm:ptLst>
  <dgm:cxnLst>
    <dgm:cxn modelId="{B1566421-1C58-4EA4-A3DD-7FC79E6E80FB}" type="presOf" srcId="{E612E7F8-7EF9-4EE3-8085-F6DA311A872D}" destId="{9B1CAAFC-D37B-4305-89BF-C2D494A3F37E}" srcOrd="0" destOrd="0" presId="urn:microsoft.com/office/officeart/2005/8/layout/vList2"/>
    <dgm:cxn modelId="{1D390271-022E-40C9-AC67-B2C77632D441}" srcId="{E2F4DD7C-2D1D-4ADE-9281-8E66885C060B}" destId="{E612E7F8-7EF9-4EE3-8085-F6DA311A872D}" srcOrd="0" destOrd="0" parTransId="{0B8B1E65-CF04-4DE9-8C3F-FEE52BBD08D4}" sibTransId="{49189347-B0A9-4147-8F0E-7AE9B6D92A4F}"/>
    <dgm:cxn modelId="{F3F13AE7-E908-4E1E-A674-765C51E36B31}" type="presOf" srcId="{E2F4DD7C-2D1D-4ADE-9281-8E66885C060B}" destId="{355A1FF3-67C5-483E-8FC5-F60170BA83F9}" srcOrd="0" destOrd="0" presId="urn:microsoft.com/office/officeart/2005/8/layout/vList2"/>
    <dgm:cxn modelId="{80CA48B9-FC89-4608-B7D8-874CF8B1DA84}" type="presParOf" srcId="{355A1FF3-67C5-483E-8FC5-F60170BA83F9}" destId="{9B1CAAFC-D37B-4305-89BF-C2D494A3F37E}" srcOrd="0" destOrd="0" presId="urn:microsoft.com/office/officeart/2005/8/layout/vList2"/>
  </dgm:cxnLst>
  <dgm:bg/>
  <dgm:whole/>
  <dgm:extLst>
    <a:ext uri="http://schemas.microsoft.com/office/drawing/2008/diagram">
      <dsp:dataModelExt xmlns:dsp="http://schemas.microsoft.com/office/drawing/2008/diagram" relId="rId33"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B602072F-8A58-4E16-86E9-5D5C79E53168}"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mc:AlternateContent xmlns:mc="http://schemas.openxmlformats.org/markup-compatibility/2006" xmlns:a14="http://schemas.microsoft.com/office/drawing/2010/main">
      <mc:Choice Requires="a14">
        <dgm:pt modelId="{7713B8FB-C6DD-4D82-910A-AC2D8AD2567B}">
          <dgm:prSet custT="1"/>
          <dgm:spPr/>
          <dgm:t>
            <a:bodyPr/>
            <a:lstStyle/>
            <a:p>
              <a:r>
                <a:rPr lang="en-US" sz="2400" dirty="0"/>
                <a:t>Generalization of Logistic regression</a:t>
              </a:r>
              <a:r>
                <a:rPr lang="en-US" sz="1200" dirty="0"/>
                <a:t>:</a:t>
              </a:r>
            </a:p>
            <a:p>
              <a14:m>
                <m:oMath xmlns:m="http://schemas.openxmlformats.org/officeDocument/2006/math">
                  <m:sSub>
                    <m:sSubPr>
                      <m:ctrlPr>
                        <a:rPr lang="en-US" sz="2400" i="1" smtClean="0">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panose="02040503050406030204" pitchFamily="18" charset="0"/>
                            </a:rPr>
                            <m:t>𝑧</m:t>
                          </m:r>
                        </m:e>
                      </m:acc>
                    </m:e>
                    <m:sub>
                      <m:r>
                        <a:rPr lang="en-US" sz="2400" i="1">
                          <a:latin typeface="Cambria Math" panose="02040503050406030204" pitchFamily="18" charset="0"/>
                        </a:rPr>
                        <m:t>𝑘</m:t>
                      </m:r>
                    </m:sub>
                  </m:sSub>
                  <m:r>
                    <a:rPr lang="en-US" sz="2400" i="1">
                      <a:latin typeface="Cambria Math" panose="02040503050406030204" pitchFamily="18" charset="0"/>
                    </a:rPr>
                    <m:t>(</m:t>
                  </m:r>
                  <m:r>
                    <a:rPr lang="en-US" sz="2400" i="1">
                      <a:latin typeface="Cambria Math" panose="02040503050406030204" pitchFamily="18" charset="0"/>
                    </a:rPr>
                    <m:t>𝑥</m:t>
                  </m:r>
                  <m:r>
                    <a:rPr lang="en-US" sz="2400" i="1">
                      <a:latin typeface="Cambria Math" panose="02040503050406030204" pitchFamily="18" charset="0"/>
                    </a:rPr>
                    <m:t>) =</m:t>
                  </m:r>
                  <m:r>
                    <m:rPr>
                      <m:nor/>
                    </m:rPr>
                    <a:rPr lang="en-US" sz="2400" i="1"/>
                    <m:t> </m:t>
                  </m:r>
                  <m:sSup>
                    <m:sSupPr>
                      <m:ctrlPr>
                        <a:rPr lang="en-US" sz="2400" b="0" i="1">
                          <a:latin typeface="Cambria Math" panose="02040503050406030204" pitchFamily="18" charset="0"/>
                        </a:rPr>
                      </m:ctrlPr>
                    </m:sSupPr>
                    <m:e>
                      <m:acc>
                        <m:accPr>
                          <m:chr m:val="̂"/>
                          <m:ctrlPr>
                            <a:rPr lang="en-US" sz="2400" b="0" i="1">
                              <a:latin typeface="Cambria Math" panose="02040503050406030204" pitchFamily="18" charset="0"/>
                            </a:rPr>
                          </m:ctrlPr>
                        </m:accPr>
                        <m:e>
                          <m:r>
                            <m:rPr>
                              <m:nor/>
                            </m:rPr>
                            <a:rPr lang="en-US" sz="2400"/>
                            <m:t>b</m:t>
                          </m:r>
                        </m:e>
                      </m:acc>
                    </m:e>
                    <m:sup>
                      <m:r>
                        <a:rPr lang="en-US" sz="2400" b="0" i="1">
                          <a:latin typeface="Cambria Math" panose="02040503050406030204" pitchFamily="18" charset="0"/>
                        </a:rPr>
                        <m:t>𝑘</m:t>
                      </m:r>
                    </m:sup>
                  </m:sSup>
                  <m:r>
                    <a:rPr lang="en-US" sz="2400" b="0" i="1">
                      <a:latin typeface="Cambria Math" panose="02040503050406030204" pitchFamily="18" charset="0"/>
                    </a:rPr>
                    <m:t>+ </m:t>
                  </m:r>
                  <m:sSubSup>
                    <m:sSubSupPr>
                      <m:ctrlPr>
                        <a:rPr lang="en-US" sz="2400" b="0" i="1">
                          <a:latin typeface="Cambria Math" panose="02040503050406030204" pitchFamily="18" charset="0"/>
                        </a:rPr>
                      </m:ctrlPr>
                    </m:sSubSupPr>
                    <m:e>
                      <m:acc>
                        <m:accPr>
                          <m:chr m:val="̂"/>
                          <m:ctrlPr>
                            <a:rPr lang="en-US" sz="2400" b="0" i="1">
                              <a:latin typeface="Cambria Math" panose="02040503050406030204" pitchFamily="18" charset="0"/>
                            </a:rPr>
                          </m:ctrlPr>
                        </m:accPr>
                        <m:e>
                          <m:r>
                            <a:rPr lang="en-US" sz="2400" i="1">
                              <a:latin typeface="Cambria Math" panose="02040503050406030204" pitchFamily="18" charset="0"/>
                            </a:rPr>
                            <m:t>𝑤</m:t>
                          </m:r>
                        </m:e>
                      </m:acc>
                    </m:e>
                    <m:sub>
                      <m:r>
                        <a:rPr lang="en-US" sz="2400" b="0" i="1">
                          <a:latin typeface="Cambria Math" panose="02040503050406030204" pitchFamily="18" charset="0"/>
                        </a:rPr>
                        <m:t>1</m:t>
                      </m:r>
                    </m:sub>
                    <m:sup>
                      <m:r>
                        <a:rPr lang="en-US" sz="2400" b="0" i="1">
                          <a:latin typeface="Cambria Math" panose="02040503050406030204" pitchFamily="18" charset="0"/>
                        </a:rPr>
                        <m:t>𝑘</m:t>
                      </m:r>
                    </m:sup>
                  </m:sSubSup>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1</m:t>
                      </m:r>
                    </m:sub>
                  </m:sSub>
                  <m:r>
                    <a:rPr lang="en-US" sz="2400" i="1">
                      <a:latin typeface="Cambria Math" panose="02040503050406030204" pitchFamily="18" charset="0"/>
                    </a:rPr>
                    <m:t>+…+</m:t>
                  </m:r>
                  <m:sSubSup>
                    <m:sSubSupPr>
                      <m:ctrlPr>
                        <a:rPr lang="en-US" sz="2400" b="0" i="1">
                          <a:latin typeface="Cambria Math" panose="02040503050406030204" pitchFamily="18" charset="0"/>
                        </a:rPr>
                      </m:ctrlPr>
                    </m:sSubSupPr>
                    <m:e>
                      <m:acc>
                        <m:accPr>
                          <m:chr m:val="̂"/>
                          <m:ctrlPr>
                            <a:rPr lang="en-US" sz="2400" b="0" i="1">
                              <a:latin typeface="Cambria Math" panose="02040503050406030204" pitchFamily="18" charset="0"/>
                            </a:rPr>
                          </m:ctrlPr>
                        </m:accPr>
                        <m:e>
                          <m:r>
                            <a:rPr lang="en-US" sz="2400" i="1">
                              <a:latin typeface="Cambria Math" panose="02040503050406030204" pitchFamily="18" charset="0"/>
                            </a:rPr>
                            <m:t>𝑤</m:t>
                          </m:r>
                        </m:e>
                      </m:acc>
                    </m:e>
                    <m:sub>
                      <m:r>
                        <a:rPr lang="en-US" sz="2400" i="1">
                          <a:latin typeface="Cambria Math" panose="02040503050406030204" pitchFamily="18" charset="0"/>
                        </a:rPr>
                        <m:t>𝑛</m:t>
                      </m:r>
                    </m:sub>
                    <m:sup>
                      <m:r>
                        <a:rPr lang="en-US" sz="2400" b="0" i="1">
                          <a:latin typeface="Cambria Math" panose="02040503050406030204" pitchFamily="18" charset="0"/>
                        </a:rPr>
                        <m:t>𝑘</m:t>
                      </m:r>
                    </m:sup>
                  </m:sSubSup>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𝑛</m:t>
                      </m:r>
                    </m:sub>
                  </m:sSub>
                </m:oMath>
              </a14:m>
              <a:r>
                <a:rPr lang="en-US" sz="2400" dirty="0"/>
                <a:t>, each class has set of weights and bias</a:t>
              </a:r>
              <a:r>
                <a:rPr lang="en-US" sz="1200" dirty="0"/>
                <a:t>.</a:t>
              </a:r>
            </a:p>
          </dgm:t>
        </dgm:pt>
      </mc:Choice>
      <mc:Fallback xmlns="">
        <dgm:pt modelId="{7713B8FB-C6DD-4D82-910A-AC2D8AD2567B}">
          <dgm:prSet custT="1"/>
          <dgm:spPr/>
          <dgm:t>
            <a:bodyPr/>
            <a:lstStyle/>
            <a:p>
              <a:r>
                <a:rPr lang="en-US" sz="2400" dirty="0"/>
                <a:t>Generalization of Logistic regression</a:t>
              </a:r>
              <a:r>
                <a:rPr lang="en-US" sz="1200" dirty="0"/>
                <a:t>:</a:t>
              </a:r>
            </a:p>
            <a:p>
              <a:r>
                <a:rPr lang="en-US" sz="2400" i="0">
                  <a:latin typeface="Cambria Math" panose="02040503050406030204" pitchFamily="18" charset="0"/>
                </a:rPr>
                <a:t>𝑧 ̂_𝑘 (𝑥) =" </a:t>
              </a:r>
              <a:r>
                <a:rPr lang="en-US" sz="2400" b="0" i="0">
                  <a:latin typeface="Cambria Math" panose="02040503050406030204" pitchFamily="18" charset="0"/>
                </a:rPr>
                <a:t>" </a:t>
              </a:r>
              <a:r>
                <a:rPr lang="en-US" sz="2400" i="0"/>
                <a:t>"b</a:t>
              </a:r>
              <a:r>
                <a:rPr lang="en-US" sz="2400" i="0">
                  <a:latin typeface="Cambria Math" panose="02040503050406030204" pitchFamily="18" charset="0"/>
                </a:rPr>
                <a:t>" </a:t>
              </a:r>
              <a:r>
                <a:rPr lang="en-US" sz="2400" b="0" i="0">
                  <a:latin typeface="Cambria Math" panose="02040503050406030204" pitchFamily="18" charset="0"/>
                </a:rPr>
                <a:t> ̂^𝑘+ </a:t>
              </a:r>
              <a:r>
                <a:rPr lang="en-US" sz="2400" i="0">
                  <a:latin typeface="Cambria Math" panose="02040503050406030204" pitchFamily="18" charset="0"/>
                </a:rPr>
                <a:t>𝑤</a:t>
              </a:r>
              <a:r>
                <a:rPr lang="en-US" sz="2400" b="0" i="0">
                  <a:latin typeface="Cambria Math" panose="02040503050406030204" pitchFamily="18" charset="0"/>
                </a:rPr>
                <a:t> ̂_1^𝑘 </a:t>
              </a:r>
              <a:r>
                <a:rPr lang="en-US" sz="2400" i="0">
                  <a:latin typeface="Cambria Math" panose="02040503050406030204" pitchFamily="18" charset="0"/>
                </a:rPr>
                <a:t>𝑥_1+…+𝑤</a:t>
              </a:r>
              <a:r>
                <a:rPr lang="en-US" sz="2400" b="0" i="0">
                  <a:latin typeface="Cambria Math" panose="02040503050406030204" pitchFamily="18" charset="0"/>
                </a:rPr>
                <a:t> ̂_</a:t>
              </a:r>
              <a:r>
                <a:rPr lang="en-US" sz="2400" i="0">
                  <a:latin typeface="Cambria Math" panose="02040503050406030204" pitchFamily="18" charset="0"/>
                </a:rPr>
                <a:t>𝑛^</a:t>
              </a:r>
              <a:r>
                <a:rPr lang="en-US" sz="2400" b="0" i="0">
                  <a:latin typeface="Cambria Math" panose="02040503050406030204" pitchFamily="18" charset="0"/>
                </a:rPr>
                <a:t>𝑘 </a:t>
              </a:r>
              <a:r>
                <a:rPr lang="en-US" sz="2400" i="0">
                  <a:latin typeface="Cambria Math" panose="02040503050406030204" pitchFamily="18" charset="0"/>
                </a:rPr>
                <a:t>𝑥_𝑛</a:t>
              </a:r>
              <a:r>
                <a:rPr lang="en-US" sz="2400" dirty="0"/>
                <a:t>, each class has set of weights and bias</a:t>
              </a:r>
              <a:r>
                <a:rPr lang="en-US" sz="1200" dirty="0"/>
                <a:t>.</a:t>
              </a:r>
            </a:p>
          </dgm:t>
        </dgm:pt>
      </mc:Fallback>
    </mc:AlternateContent>
    <dgm:pt modelId="{1DDD01EF-E515-41E2-9D07-603D2632444E}" type="parTrans" cxnId="{7906D091-E0E3-4ACB-B76A-55DF7FBC1A84}">
      <dgm:prSet/>
      <dgm:spPr/>
      <dgm:t>
        <a:bodyPr/>
        <a:lstStyle/>
        <a:p>
          <a:endParaRPr lang="en-US"/>
        </a:p>
      </dgm:t>
    </dgm:pt>
    <dgm:pt modelId="{F9224712-C9EB-4A82-805C-0F304EC431CD}" type="sibTrans" cxnId="{7906D091-E0E3-4ACB-B76A-55DF7FBC1A84}">
      <dgm:prSet/>
      <dgm:spPr/>
      <dgm:t>
        <a:bodyPr/>
        <a:lstStyle/>
        <a:p>
          <a:endParaRPr lang="en-US"/>
        </a:p>
      </dgm:t>
    </dgm:pt>
    <mc:AlternateContent xmlns:mc="http://schemas.openxmlformats.org/markup-compatibility/2006" xmlns:a14="http://schemas.microsoft.com/office/drawing/2010/main">
      <mc:Choice Requires="a14">
        <dgm:pt modelId="{3096BF07-2075-4DB9-AA47-3B839B2F6449}">
          <dgm:prSet custT="1"/>
          <dgm:spPr/>
          <dgm:t>
            <a:bodyPr/>
            <a:lstStyle/>
            <a:p>
              <a:r>
                <a:rPr lang="en-US" sz="2400" dirty="0"/>
                <a:t>Softmax  Function:</a:t>
              </a:r>
            </a:p>
            <a:p>
              <a14:m>
                <m:oMath xmlns:m="http://schemas.openxmlformats.org/officeDocument/2006/math">
                  <m:sSub>
                    <m:sSubPr>
                      <m:ctrlPr>
                        <a:rPr lang="en-US" sz="2400" b="0" i="1" smtClean="0">
                          <a:latin typeface="Cambria Math" panose="02040503050406030204" pitchFamily="18" charset="0"/>
                        </a:rPr>
                      </m:ctrlPr>
                    </m:sSubPr>
                    <m:e>
                      <m:acc>
                        <m:accPr>
                          <m:chr m:val="̂"/>
                          <m:ctrlPr>
                            <a:rPr lang="en-US" sz="2400" b="0" i="1">
                              <a:latin typeface="Cambria Math" panose="02040503050406030204" pitchFamily="18" charset="0"/>
                            </a:rPr>
                          </m:ctrlPr>
                        </m:accPr>
                        <m:e>
                          <m:r>
                            <a:rPr lang="en-US" sz="2400" b="0" i="1">
                              <a:latin typeface="Cambria Math" panose="02040503050406030204" pitchFamily="18" charset="0"/>
                            </a:rPr>
                            <m:t>𝑝</m:t>
                          </m:r>
                        </m:e>
                      </m:acc>
                    </m:e>
                    <m:sub>
                      <m:r>
                        <a:rPr lang="en-US" sz="2400" b="0" i="1">
                          <a:latin typeface="Cambria Math" panose="02040503050406030204" pitchFamily="18" charset="0"/>
                        </a:rPr>
                        <m:t>𝑘</m:t>
                      </m:r>
                    </m:sub>
                  </m:sSub>
                  <m:r>
                    <a:rPr lang="en-US" sz="2400" b="0" i="1">
                      <a:latin typeface="Cambria Math" panose="02040503050406030204" pitchFamily="18" charset="0"/>
                    </a:rPr>
                    <m:t>=</m:t>
                  </m:r>
                  <m:f>
                    <m:fPr>
                      <m:ctrlPr>
                        <a:rPr lang="en-US" sz="2400" b="0" i="1">
                          <a:latin typeface="Cambria Math" panose="02040503050406030204" pitchFamily="18" charset="0"/>
                        </a:rPr>
                      </m:ctrlPr>
                    </m:fPr>
                    <m:num>
                      <m:sSup>
                        <m:sSupPr>
                          <m:ctrlPr>
                            <a:rPr lang="en-US" sz="2400" b="0" i="1">
                              <a:latin typeface="Cambria Math" panose="02040503050406030204" pitchFamily="18" charset="0"/>
                            </a:rPr>
                          </m:ctrlPr>
                        </m:sSupPr>
                        <m:e>
                          <m:r>
                            <a:rPr lang="en-US" sz="2400" b="0" i="1">
                              <a:latin typeface="Cambria Math" panose="02040503050406030204" pitchFamily="18" charset="0"/>
                            </a:rPr>
                            <m:t>𝑒</m:t>
                          </m:r>
                        </m:e>
                        <m:sup>
                          <m:sSub>
                            <m:sSubPr>
                              <m:ctrlPr>
                                <a:rPr lang="en-US" sz="2400" b="0" i="1">
                                  <a:latin typeface="Cambria Math" panose="02040503050406030204" pitchFamily="18" charset="0"/>
                                </a:rPr>
                              </m:ctrlPr>
                            </m:sSubPr>
                            <m:e>
                              <m:r>
                                <a:rPr lang="en-US" sz="2400" b="0" i="1">
                                  <a:latin typeface="Cambria Math" panose="02040503050406030204" pitchFamily="18" charset="0"/>
                                </a:rPr>
                                <m:t>𝑧</m:t>
                              </m:r>
                            </m:e>
                            <m:sub>
                              <m:r>
                                <a:rPr lang="en-US" sz="2400" b="0" i="1">
                                  <a:latin typeface="Cambria Math" panose="02040503050406030204" pitchFamily="18" charset="0"/>
                                </a:rPr>
                                <m:t>𝑘</m:t>
                              </m:r>
                            </m:sub>
                          </m:sSub>
                          <m:d>
                            <m:dPr>
                              <m:ctrlPr>
                                <a:rPr lang="en-US" sz="2400" b="0" i="1">
                                  <a:latin typeface="Cambria Math" panose="02040503050406030204" pitchFamily="18" charset="0"/>
                                </a:rPr>
                              </m:ctrlPr>
                            </m:dPr>
                            <m:e>
                              <m:r>
                                <a:rPr lang="en-US" sz="2400" b="0" i="1">
                                  <a:latin typeface="Cambria Math" panose="02040503050406030204" pitchFamily="18" charset="0"/>
                                </a:rPr>
                                <m:t>𝑥</m:t>
                              </m:r>
                            </m:e>
                          </m:d>
                        </m:sup>
                      </m:sSup>
                    </m:num>
                    <m:den>
                      <m:nary>
                        <m:naryPr>
                          <m:chr m:val="∑"/>
                          <m:ctrlPr>
                            <a:rPr lang="en-US" sz="2400" b="0" i="1">
                              <a:latin typeface="Cambria Math" panose="02040503050406030204" pitchFamily="18" charset="0"/>
                            </a:rPr>
                          </m:ctrlPr>
                        </m:naryPr>
                        <m:sub>
                          <m:r>
                            <a:rPr lang="en-US" sz="2400" b="0" i="1">
                              <a:latin typeface="Cambria Math" panose="02040503050406030204" pitchFamily="18" charset="0"/>
                            </a:rPr>
                            <m:t>𝑗</m:t>
                          </m:r>
                          <m:r>
                            <a:rPr lang="en-US" sz="2400" b="0" i="1">
                              <a:latin typeface="Cambria Math" panose="02040503050406030204" pitchFamily="18" charset="0"/>
                            </a:rPr>
                            <m:t>=1</m:t>
                          </m:r>
                        </m:sub>
                        <m:sup>
                          <m:r>
                            <a:rPr lang="en-US" sz="2400" b="0" i="1">
                              <a:latin typeface="Cambria Math" panose="02040503050406030204" pitchFamily="18" charset="0"/>
                            </a:rPr>
                            <m:t>𝑘</m:t>
                          </m:r>
                        </m:sup>
                        <m:e>
                          <m:sSup>
                            <m:sSupPr>
                              <m:ctrlPr>
                                <a:rPr lang="en-US" sz="2400" b="0" i="1">
                                  <a:latin typeface="Cambria Math" panose="02040503050406030204" pitchFamily="18" charset="0"/>
                                </a:rPr>
                              </m:ctrlPr>
                            </m:sSupPr>
                            <m:e>
                              <m:r>
                                <a:rPr lang="en-US" sz="2400" b="0" i="1">
                                  <a:latin typeface="Cambria Math" panose="02040503050406030204" pitchFamily="18" charset="0"/>
                                </a:rPr>
                                <m:t>𝑒</m:t>
                              </m:r>
                            </m:e>
                            <m:sup>
                              <m:sSub>
                                <m:sSubPr>
                                  <m:ctrlPr>
                                    <a:rPr lang="en-US" sz="2400" b="0" i="1">
                                      <a:latin typeface="Cambria Math" panose="02040503050406030204" pitchFamily="18" charset="0"/>
                                    </a:rPr>
                                  </m:ctrlPr>
                                </m:sSubPr>
                                <m:e>
                                  <m:r>
                                    <a:rPr lang="en-US" sz="2400" b="0" i="1">
                                      <a:latin typeface="Cambria Math" panose="02040503050406030204" pitchFamily="18" charset="0"/>
                                    </a:rPr>
                                    <m:t>𝑧</m:t>
                                  </m:r>
                                </m:e>
                                <m:sub>
                                  <m:r>
                                    <a:rPr lang="en-US" sz="2400" b="0" i="1">
                                      <a:latin typeface="Cambria Math" panose="02040503050406030204" pitchFamily="18" charset="0"/>
                                    </a:rPr>
                                    <m:t>𝑗</m:t>
                                  </m:r>
                                </m:sub>
                              </m:sSub>
                              <m:r>
                                <a:rPr lang="en-US" sz="2400" b="0" i="1">
                                  <a:latin typeface="Cambria Math" panose="02040503050406030204" pitchFamily="18" charset="0"/>
                                </a:rPr>
                                <m:t>(</m:t>
                              </m:r>
                              <m:r>
                                <a:rPr lang="en-US" sz="2400" b="0" i="1">
                                  <a:latin typeface="Cambria Math" panose="02040503050406030204" pitchFamily="18" charset="0"/>
                                </a:rPr>
                                <m:t>𝑥</m:t>
                              </m:r>
                              <m:r>
                                <a:rPr lang="en-US" sz="2400" b="0" i="1">
                                  <a:latin typeface="Cambria Math" panose="02040503050406030204" pitchFamily="18" charset="0"/>
                                </a:rPr>
                                <m:t>)</m:t>
                              </m:r>
                            </m:sup>
                          </m:sSup>
                        </m:e>
                      </m:nary>
                    </m:den>
                  </m:f>
                </m:oMath>
              </a14:m>
              <a:r>
                <a:rPr lang="en-US" sz="2400" dirty="0"/>
                <a:t> </a:t>
              </a:r>
              <a14:m>
                <m:oMath xmlns:m="http://schemas.openxmlformats.org/officeDocument/2006/math">
                  <m:r>
                    <a:rPr lang="en-US" sz="2400" b="0" i="0"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𝑓𝑜𝑟</m:t>
                      </m:r>
                      <m:r>
                        <a:rPr lang="en-US" sz="2400" b="0" i="1" smtClean="0">
                          <a:latin typeface="Cambria Math" panose="02040503050406030204" pitchFamily="18" charset="0"/>
                        </a:rPr>
                        <m:t> </m:t>
                      </m:r>
                      <m:r>
                        <a:rPr lang="en-US" sz="2400" b="0" i="1" smtClean="0">
                          <a:latin typeface="Cambria Math" panose="02040503050406030204" pitchFamily="18" charset="0"/>
                        </a:rPr>
                        <m:t>𝑘</m:t>
                      </m:r>
                      <m:r>
                        <a:rPr lang="en-US" sz="2400" b="0" i="1" smtClean="0">
                          <a:latin typeface="Cambria Math" panose="02040503050406030204" pitchFamily="18" charset="0"/>
                        </a:rPr>
                        <m:t>=2: </m:t>
                      </m:r>
                      <m:r>
                        <a:rPr lang="en-US" sz="2400" b="0" i="1" smtClean="0">
                          <a:latin typeface="Cambria Math" panose="02040503050406030204" pitchFamily="18" charset="0"/>
                        </a:rPr>
                        <m:t>𝑝</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sSup>
                        <m:sSupPr>
                          <m:ctrlPr>
                            <a:rPr lang="en-US" sz="2400" b="0" i="1" smtClean="0">
                              <a:latin typeface="Cambria Math" panose="02040503050406030204" pitchFamily="18" charset="0"/>
                            </a:rPr>
                          </m:ctrlPr>
                        </m:sSupPr>
                        <m:e>
                          <m:r>
                            <a:rPr lang="en-US" sz="2400" b="0" i="1">
                              <a:latin typeface="Cambria Math" panose="02040503050406030204" pitchFamily="18" charset="0"/>
                            </a:rPr>
                            <m:t>𝑒</m:t>
                          </m:r>
                        </m:e>
                        <m:sup>
                          <m:sSub>
                            <m:sSubPr>
                              <m:ctrlPr>
                                <a:rPr lang="en-US" sz="2400" b="0" i="1" smtClean="0">
                                  <a:latin typeface="Cambria Math" panose="02040503050406030204" pitchFamily="18" charset="0"/>
                                </a:rPr>
                              </m:ctrlPr>
                            </m:sSubPr>
                            <m:e>
                              <m:r>
                                <a:rPr lang="en-US" sz="2400" b="0" i="1">
                                  <a:latin typeface="Cambria Math" panose="02040503050406030204" pitchFamily="18" charset="0"/>
                                </a:rPr>
                                <m:t>𝑧</m:t>
                              </m:r>
                            </m:e>
                            <m:sub>
                              <m:r>
                                <a:rPr lang="en-US" sz="2400" b="0" i="1" smtClean="0">
                                  <a:latin typeface="Cambria Math" panose="02040503050406030204" pitchFamily="18" charset="0"/>
                                </a:rPr>
                                <m:t>1</m:t>
                              </m:r>
                            </m:sub>
                          </m:sSub>
                          <m:d>
                            <m:dPr>
                              <m:ctrlPr>
                                <a:rPr lang="en-US" sz="2400" b="0" i="1">
                                  <a:latin typeface="Cambria Math" panose="02040503050406030204" pitchFamily="18" charset="0"/>
                                </a:rPr>
                              </m:ctrlPr>
                            </m:dPr>
                            <m:e>
                              <m:r>
                                <a:rPr lang="en-US" sz="2400" b="0" i="1">
                                  <a:latin typeface="Cambria Math" panose="02040503050406030204" pitchFamily="18" charset="0"/>
                                </a:rPr>
                                <m:t>𝑥</m:t>
                              </m:r>
                            </m:e>
                          </m:d>
                        </m:sup>
                      </m:sSup>
                    </m:num>
                    <m:den>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𝑒</m:t>
                          </m:r>
                        </m:e>
                        <m:sup>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𝑧</m:t>
                              </m:r>
                            </m:e>
                            <m:sub>
                              <m:r>
                                <a:rPr lang="en-US" sz="2400" b="0" i="1" smtClean="0">
                                  <a:latin typeface="Cambria Math" panose="02040503050406030204" pitchFamily="18" charset="0"/>
                                </a:rPr>
                                <m:t>1</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𝑥</m:t>
                                  </m:r>
                                </m:e>
                              </m:d>
                            </m:sub>
                          </m:sSub>
                        </m:sup>
                      </m:sSup>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𝑒</m:t>
                          </m:r>
                        </m:e>
                        <m:sup>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𝑧</m:t>
                              </m:r>
                            </m:e>
                            <m:sub>
                              <m:r>
                                <a:rPr lang="en-US" sz="2400" b="0" i="1" smtClean="0">
                                  <a:latin typeface="Cambria Math" panose="02040503050406030204" pitchFamily="18" charset="0"/>
                                </a:rPr>
                                <m:t>2</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𝑥</m:t>
                                  </m:r>
                                </m:e>
                              </m:d>
                            </m:sub>
                          </m:sSub>
                        </m:sup>
                      </m:sSup>
                    </m:den>
                  </m:f>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𝑝</m:t>
                      </m:r>
                    </m:e>
                    <m:sub>
                      <m:r>
                        <a:rPr lang="en-US" sz="2400" b="0" i="1" smtClean="0">
                          <a:latin typeface="Cambria Math" panose="02040503050406030204" pitchFamily="18" charset="0"/>
                        </a:rPr>
                        <m:t>2</m:t>
                      </m:r>
                    </m:sub>
                  </m:sSub>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sSup>
                        <m:sSupPr>
                          <m:ctrlPr>
                            <a:rPr lang="en-US" sz="2400" b="0" i="1">
                              <a:latin typeface="Cambria Math" panose="02040503050406030204" pitchFamily="18" charset="0"/>
                            </a:rPr>
                          </m:ctrlPr>
                        </m:sSupPr>
                        <m:e>
                          <m:r>
                            <a:rPr lang="en-US" sz="2400" b="0" i="1">
                              <a:latin typeface="Cambria Math" panose="02040503050406030204" pitchFamily="18" charset="0"/>
                            </a:rPr>
                            <m:t>𝑒</m:t>
                          </m:r>
                        </m:e>
                        <m:sup>
                          <m:sSub>
                            <m:sSubPr>
                              <m:ctrlPr>
                                <a:rPr lang="en-US" sz="2400" b="0" i="1" smtClean="0">
                                  <a:latin typeface="Cambria Math" panose="02040503050406030204" pitchFamily="18" charset="0"/>
                                </a:rPr>
                              </m:ctrlPr>
                            </m:sSubPr>
                            <m:e>
                              <m:r>
                                <a:rPr lang="en-US" sz="2400" b="0" i="1">
                                  <a:latin typeface="Cambria Math" panose="02040503050406030204" pitchFamily="18" charset="0"/>
                                </a:rPr>
                                <m:t>𝑧</m:t>
                              </m:r>
                            </m:e>
                            <m:sub>
                              <m:r>
                                <a:rPr lang="en-US" sz="2400" b="0" i="1" smtClean="0">
                                  <a:latin typeface="Cambria Math" panose="02040503050406030204" pitchFamily="18" charset="0"/>
                                </a:rPr>
                                <m:t>2</m:t>
                              </m:r>
                            </m:sub>
                          </m:sSub>
                          <m:d>
                            <m:dPr>
                              <m:ctrlPr>
                                <a:rPr lang="en-US" sz="2400" b="0" i="1">
                                  <a:latin typeface="Cambria Math" panose="02040503050406030204" pitchFamily="18" charset="0"/>
                                </a:rPr>
                              </m:ctrlPr>
                            </m:dPr>
                            <m:e>
                              <m:r>
                                <a:rPr lang="en-US" sz="2400" b="0" i="1">
                                  <a:latin typeface="Cambria Math" panose="02040503050406030204" pitchFamily="18" charset="0"/>
                                </a:rPr>
                                <m:t>𝑥</m:t>
                              </m:r>
                            </m:e>
                          </m:d>
                        </m:sup>
                      </m:sSup>
                    </m:num>
                    <m:den>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𝑒</m:t>
                          </m:r>
                        </m:e>
                        <m:sup>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𝑧</m:t>
                              </m:r>
                            </m:e>
                            <m:sub>
                              <m:r>
                                <a:rPr lang="en-US" sz="2400" b="0" i="1" smtClean="0">
                                  <a:latin typeface="Cambria Math" panose="02040503050406030204" pitchFamily="18" charset="0"/>
                                </a:rPr>
                                <m:t>1</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𝑥</m:t>
                                  </m:r>
                                </m:e>
                              </m:d>
                            </m:sub>
                          </m:sSub>
                        </m:sup>
                      </m:sSup>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𝑒</m:t>
                          </m:r>
                        </m:e>
                        <m:sup>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𝑧</m:t>
                              </m:r>
                            </m:e>
                            <m:sub>
                              <m:r>
                                <a:rPr lang="en-US" sz="2400" b="0" i="1" smtClean="0">
                                  <a:latin typeface="Cambria Math" panose="02040503050406030204" pitchFamily="18" charset="0"/>
                                </a:rPr>
                                <m:t>2</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𝑥</m:t>
                                  </m:r>
                                </m:e>
                              </m:d>
                            </m:sub>
                          </m:sSub>
                        </m:sup>
                      </m:sSup>
                    </m:den>
                  </m:f>
                </m:oMath>
              </a14:m>
              <a:endParaRPr lang="en-US" sz="2400" dirty="0"/>
            </a:p>
          </dgm:t>
        </dgm:pt>
      </mc:Choice>
      <mc:Fallback xmlns="">
        <dgm:pt modelId="{3096BF07-2075-4DB9-AA47-3B839B2F6449}">
          <dgm:prSet custT="1"/>
          <dgm:spPr/>
          <dgm:t>
            <a:bodyPr/>
            <a:lstStyle/>
            <a:p>
              <a:r>
                <a:rPr lang="en-US" sz="2400" dirty="0"/>
                <a:t>Softmax  Function:</a:t>
              </a:r>
            </a:p>
            <a:p>
              <a:r>
                <a:rPr lang="en-US" sz="2400" b="0" i="0">
                  <a:latin typeface="Cambria Math" panose="02040503050406030204" pitchFamily="18" charset="0"/>
                </a:rPr>
                <a:t>𝑝 ̂_𝑘=𝑒^(𝑧_𝑘 (𝑥) )/(∑_(𝑗=1)^𝑘▒𝑒^(𝑧_𝑗 (𝑥)) )</a:t>
              </a:r>
              <a:r>
                <a:rPr lang="en-US" sz="2400" dirty="0"/>
                <a:t> </a:t>
              </a:r>
              <a:r>
                <a:rPr lang="en-US" sz="2400" b="0" i="0">
                  <a:latin typeface="Cambria Math" panose="02040503050406030204" pitchFamily="18" charset="0"/>
                </a:rPr>
                <a:t>,〖𝑓𝑜𝑟 𝑘=2: 𝑝〗_1=𝑒^(𝑧_1 (𝑥) )/(𝑒^(𝑧_1(𝑥)  )+𝑒^(𝑧_2(𝑥)  ) ),𝑝_2=𝑒^(𝑧_2 (𝑥) )/(𝑒^(𝑧_1(𝑥)  )+𝑒^(𝑧_2(𝑥)  ) )</a:t>
              </a:r>
              <a:endParaRPr lang="en-US" sz="2400" dirty="0"/>
            </a:p>
          </dgm:t>
        </dgm:pt>
      </mc:Fallback>
    </mc:AlternateContent>
    <dgm:pt modelId="{E326BC34-A01F-4CBC-8A81-B0880FFE779C}" type="parTrans" cxnId="{64283970-2C94-4C4B-A8E4-F5AAD69D7E58}">
      <dgm:prSet/>
      <dgm:spPr/>
      <dgm:t>
        <a:bodyPr/>
        <a:lstStyle/>
        <a:p>
          <a:endParaRPr lang="en-US"/>
        </a:p>
      </dgm:t>
    </dgm:pt>
    <dgm:pt modelId="{0C434978-FA75-4A95-B164-F4B9787C0BE5}" type="sibTrans" cxnId="{64283970-2C94-4C4B-A8E4-F5AAD69D7E58}">
      <dgm:prSet/>
      <dgm:spPr/>
      <dgm:t>
        <a:bodyPr/>
        <a:lstStyle/>
        <a:p>
          <a:endParaRPr lang="en-US"/>
        </a:p>
      </dgm:t>
    </dgm:pt>
    <mc:AlternateContent xmlns:mc="http://schemas.openxmlformats.org/markup-compatibility/2006" xmlns:a14="http://schemas.microsoft.com/office/drawing/2010/main">
      <mc:Choice Requires="a14">
        <dgm:pt modelId="{1E2FCC60-C792-49ED-9702-6581147E0AC3}">
          <dgm:prSet custT="1"/>
          <dgm:spPr/>
          <dgm:t>
            <a:bodyPr/>
            <a:lstStyle/>
            <a:p>
              <a:pPr/>
              <a14:m>
                <m:oMathPara xmlns:m="http://schemas.openxmlformats.org/officeDocument/2006/math">
                  <m:oMathParaPr>
                    <m:jc m:val="left"/>
                  </m:oMathParaPr>
                  <m:oMath xmlns:m="http://schemas.openxmlformats.org/officeDocument/2006/math">
                    <m:acc>
                      <m:accPr>
                        <m:chr m:val="̂"/>
                        <m:ctrlPr>
                          <a:rPr lang="en-US" sz="2400" b="0" i="1" smtClean="0">
                            <a:latin typeface="Cambria Math" panose="02040503050406030204" pitchFamily="18" charset="0"/>
                          </a:rPr>
                        </m:ctrlPr>
                      </m:accPr>
                      <m:e>
                        <m:r>
                          <a:rPr lang="en-US" sz="2400" b="0" i="1">
                            <a:latin typeface="Cambria Math" panose="02040503050406030204" pitchFamily="18" charset="0"/>
                          </a:rPr>
                          <m:t>𝑦</m:t>
                        </m:r>
                      </m:e>
                    </m:acc>
                    <m:r>
                      <a:rPr lang="en-US" sz="2400" b="0" i="1">
                        <a:latin typeface="Cambria Math" panose="02040503050406030204" pitchFamily="18" charset="0"/>
                      </a:rPr>
                      <m:t>=</m:t>
                    </m:r>
                    <m:limLow>
                      <m:limLowPr>
                        <m:ctrlPr>
                          <a:rPr lang="en-US" sz="2400" b="0" i="1">
                            <a:latin typeface="Cambria Math" panose="02040503050406030204" pitchFamily="18" charset="0"/>
                          </a:rPr>
                        </m:ctrlPr>
                      </m:limLowPr>
                      <m:e>
                        <m:r>
                          <a:rPr lang="en-US" sz="2400" b="0" i="1">
                            <a:latin typeface="Cambria Math" panose="02040503050406030204" pitchFamily="18" charset="0"/>
                          </a:rPr>
                          <m:t>𝑎𝑟𝑔𝑚𝑎𝑥</m:t>
                        </m:r>
                      </m:e>
                      <m:lim>
                        <m:r>
                          <a:rPr lang="en-US" sz="2400" b="0" i="1">
                            <a:latin typeface="Cambria Math" panose="02040503050406030204" pitchFamily="18" charset="0"/>
                          </a:rPr>
                          <m:t>𝑘</m:t>
                        </m:r>
                      </m:lim>
                    </m:limLow>
                    <m:r>
                      <a:rPr lang="en-US" sz="2400" b="0" i="1">
                        <a:latin typeface="Cambria Math" panose="02040503050406030204" pitchFamily="18" charset="0"/>
                      </a:rPr>
                      <m:t> </m:t>
                    </m:r>
                    <m:sSub>
                      <m:sSubPr>
                        <m:ctrlPr>
                          <a:rPr lang="en-US" sz="2400" b="0" i="1">
                            <a:latin typeface="Cambria Math" panose="02040503050406030204" pitchFamily="18" charset="0"/>
                          </a:rPr>
                        </m:ctrlPr>
                      </m:sSubPr>
                      <m:e>
                        <m:acc>
                          <m:accPr>
                            <m:chr m:val="̂"/>
                            <m:ctrlPr>
                              <a:rPr lang="en-US" sz="2400" b="0" i="1">
                                <a:latin typeface="Cambria Math" panose="02040503050406030204" pitchFamily="18" charset="0"/>
                              </a:rPr>
                            </m:ctrlPr>
                          </m:accPr>
                          <m:e>
                            <m:r>
                              <a:rPr lang="en-US" sz="2400" i="1">
                                <a:latin typeface="Cambria Math" panose="02040503050406030204" pitchFamily="18" charset="0"/>
                              </a:rPr>
                              <m:t>𝑧</m:t>
                            </m:r>
                          </m:e>
                        </m:acc>
                      </m:e>
                      <m:sub>
                        <m:r>
                          <a:rPr lang="en-US" sz="2400" b="0" i="1">
                            <a:latin typeface="Cambria Math" panose="02040503050406030204" pitchFamily="18" charset="0"/>
                          </a:rPr>
                          <m:t>𝑘</m:t>
                        </m:r>
                      </m:sub>
                    </m:sSub>
                    <m:r>
                      <a:rPr lang="en-US" sz="2400" b="0" i="1">
                        <a:latin typeface="Cambria Math" panose="02040503050406030204" pitchFamily="18" charset="0"/>
                      </a:rPr>
                      <m:t>(</m:t>
                    </m:r>
                    <m:r>
                      <a:rPr lang="en-US" sz="2400" b="0" i="1">
                        <a:latin typeface="Cambria Math" panose="02040503050406030204" pitchFamily="18" charset="0"/>
                      </a:rPr>
                      <m:t>𝑥</m:t>
                    </m:r>
                    <m:r>
                      <a:rPr lang="en-US" sz="2400" b="0" i="1">
                        <a:latin typeface="Cambria Math" panose="02040503050406030204" pitchFamily="18" charset="0"/>
                      </a:rPr>
                      <m:t>)=</m:t>
                    </m:r>
                    <m:limLow>
                      <m:limLowPr>
                        <m:ctrlPr>
                          <a:rPr lang="en-US" sz="2400" i="1">
                            <a:latin typeface="Cambria Math" panose="02040503050406030204" pitchFamily="18" charset="0"/>
                          </a:rPr>
                        </m:ctrlPr>
                      </m:limLowPr>
                      <m:e>
                        <m:r>
                          <a:rPr lang="en-US" sz="2400" i="1">
                            <a:latin typeface="Cambria Math" panose="02040503050406030204" pitchFamily="18" charset="0"/>
                          </a:rPr>
                          <m:t>𝑎𝑟𝑔𝑚𝑎𝑥</m:t>
                        </m:r>
                      </m:e>
                      <m:lim>
                        <m:r>
                          <a:rPr lang="en-US" sz="2400" i="1">
                            <a:latin typeface="Cambria Math" panose="02040503050406030204" pitchFamily="18" charset="0"/>
                          </a:rPr>
                          <m:t>𝑘</m:t>
                        </m:r>
                      </m:lim>
                    </m:limLow>
                    <m:r>
                      <a:rPr lang="en-US" sz="2400" i="1">
                        <a:latin typeface="Cambria Math" panose="02040503050406030204" pitchFamily="18" charset="0"/>
                      </a:rPr>
                      <m:t> </m:t>
                    </m:r>
                    <m:sSub>
                      <m:sSubPr>
                        <m:ctrlPr>
                          <a:rPr lang="en-US" sz="2400" i="1">
                            <a:latin typeface="Cambria Math" panose="02040503050406030204" pitchFamily="18" charset="0"/>
                          </a:rPr>
                        </m:ctrlPr>
                      </m:sSubPr>
                      <m:e>
                        <m:acc>
                          <m:accPr>
                            <m:chr m:val="̂"/>
                            <m:ctrlPr>
                              <a:rPr lang="en-US" sz="2400" b="0" i="1">
                                <a:latin typeface="Cambria Math" panose="02040503050406030204" pitchFamily="18" charset="0"/>
                              </a:rPr>
                            </m:ctrlPr>
                          </m:accPr>
                          <m:e>
                            <m:r>
                              <a:rPr lang="en-US" sz="2400" i="1">
                                <a:latin typeface="Cambria Math" panose="02040503050406030204" pitchFamily="18" charset="0"/>
                              </a:rPr>
                              <m:t>𝑝</m:t>
                            </m:r>
                          </m:e>
                        </m:acc>
                      </m:e>
                      <m:sub>
                        <m:r>
                          <a:rPr lang="en-US" sz="2400" i="1">
                            <a:latin typeface="Cambria Math" panose="02040503050406030204" pitchFamily="18" charset="0"/>
                          </a:rPr>
                          <m:t>𝑘</m:t>
                        </m:r>
                      </m:sub>
                    </m:sSub>
                    <m:r>
                      <a:rPr lang="en-US" sz="2400" i="1">
                        <a:latin typeface="Cambria Math" panose="02040503050406030204" pitchFamily="18" charset="0"/>
                      </a:rPr>
                      <m:t>(</m:t>
                    </m:r>
                    <m:r>
                      <a:rPr lang="en-US" sz="2400" i="1">
                        <a:latin typeface="Cambria Math" panose="02040503050406030204" pitchFamily="18" charset="0"/>
                      </a:rPr>
                      <m:t>𝑥</m:t>
                    </m:r>
                    <m:r>
                      <a:rPr lang="en-US" sz="2400" i="1">
                        <a:latin typeface="Cambria Math" panose="02040503050406030204" pitchFamily="18" charset="0"/>
                      </a:rPr>
                      <m:t>)</m:t>
                    </m:r>
                  </m:oMath>
                </m:oMathPara>
              </a14:m>
              <a:endParaRPr lang="en-US" sz="2400" dirty="0"/>
            </a:p>
          </dgm:t>
        </dgm:pt>
      </mc:Choice>
      <mc:Fallback xmlns="">
        <dgm:pt modelId="{1E2FCC60-C792-49ED-9702-6581147E0AC3}">
          <dgm:prSet custT="1"/>
          <dgm:spPr/>
          <dgm:t>
            <a:bodyPr/>
            <a:lstStyle/>
            <a:p>
              <a:pPr/>
              <a:r>
                <a:rPr lang="en-US" sz="2400" b="0" i="0"/>
                <a:t>𝑦 ̂=(𝑎𝑟𝑔𝑚𝑎𝑥)┬𝑘  </a:t>
              </a:r>
              <a:r>
                <a:rPr lang="en-US" sz="2400" i="0"/>
                <a:t>𝑧</a:t>
              </a:r>
              <a:r>
                <a:rPr lang="en-US" sz="2400" b="0" i="0"/>
                <a:t> ̂_𝑘 (𝑥)=</a:t>
              </a:r>
              <a:r>
                <a:rPr lang="en-US" sz="2400" i="0"/>
                <a:t>(𝑎𝑟𝑔𝑚𝑎𝑥)┬𝑘  𝑝</a:t>
              </a:r>
              <a:r>
                <a:rPr lang="en-US" sz="2400" b="0" i="0"/>
                <a:t> ̂_</a:t>
              </a:r>
              <a:r>
                <a:rPr lang="en-US" sz="2400" i="0"/>
                <a:t>𝑘 (𝑥)</a:t>
              </a:r>
              <a:endParaRPr lang="en-US" sz="2400" dirty="0"/>
            </a:p>
          </dgm:t>
        </dgm:pt>
      </mc:Fallback>
    </mc:AlternateContent>
    <dgm:pt modelId="{571D1A55-89AA-48DB-822C-0531EEEAE0B5}" type="parTrans" cxnId="{66C3A7A0-1CBF-4CE4-863B-3FB3DF0254F9}">
      <dgm:prSet/>
      <dgm:spPr/>
      <dgm:t>
        <a:bodyPr/>
        <a:lstStyle/>
        <a:p>
          <a:endParaRPr lang="en-US"/>
        </a:p>
      </dgm:t>
    </dgm:pt>
    <dgm:pt modelId="{BEA727DA-D895-4C0D-A1D7-D9D4531A0D96}" type="sibTrans" cxnId="{66C3A7A0-1CBF-4CE4-863B-3FB3DF0254F9}">
      <dgm:prSet/>
      <dgm:spPr/>
      <dgm:t>
        <a:bodyPr/>
        <a:lstStyle/>
        <a:p>
          <a:endParaRPr lang="en-US"/>
        </a:p>
      </dgm:t>
    </dgm:pt>
    <dgm:pt modelId="{D71B3891-AA55-4286-BCF8-FFA07677EE8A}" type="pres">
      <dgm:prSet presAssocID="{B602072F-8A58-4E16-86E9-5D5C79E53168}" presName="linear" presStyleCnt="0">
        <dgm:presLayoutVars>
          <dgm:animLvl val="lvl"/>
          <dgm:resizeHandles val="exact"/>
        </dgm:presLayoutVars>
      </dgm:prSet>
      <dgm:spPr/>
    </dgm:pt>
    <dgm:pt modelId="{5389E21F-76D7-4E79-8A08-A27B5D58B7D7}" type="pres">
      <dgm:prSet presAssocID="{7713B8FB-C6DD-4D82-910A-AC2D8AD2567B}" presName="parentText" presStyleLbl="node1" presStyleIdx="0" presStyleCnt="3">
        <dgm:presLayoutVars>
          <dgm:chMax val="0"/>
          <dgm:bulletEnabled val="1"/>
        </dgm:presLayoutVars>
      </dgm:prSet>
      <dgm:spPr/>
    </dgm:pt>
    <dgm:pt modelId="{94B2F9AE-B68D-45F0-B307-7155F60D9DAC}" type="pres">
      <dgm:prSet presAssocID="{F9224712-C9EB-4A82-805C-0F304EC431CD}" presName="spacer" presStyleCnt="0"/>
      <dgm:spPr/>
    </dgm:pt>
    <dgm:pt modelId="{F37E61DE-762D-47F4-8F94-ADD516691000}" type="pres">
      <dgm:prSet presAssocID="{3096BF07-2075-4DB9-AA47-3B839B2F6449}" presName="parentText" presStyleLbl="node1" presStyleIdx="1" presStyleCnt="3">
        <dgm:presLayoutVars>
          <dgm:chMax val="0"/>
          <dgm:bulletEnabled val="1"/>
        </dgm:presLayoutVars>
      </dgm:prSet>
      <dgm:spPr/>
    </dgm:pt>
    <dgm:pt modelId="{EB6F7A4E-0BC8-48AD-8244-C382BC55F67E}" type="pres">
      <dgm:prSet presAssocID="{0C434978-FA75-4A95-B164-F4B9787C0BE5}" presName="spacer" presStyleCnt="0"/>
      <dgm:spPr/>
    </dgm:pt>
    <dgm:pt modelId="{61882DBD-F90C-446D-9809-880F64EA9FC7}" type="pres">
      <dgm:prSet presAssocID="{1E2FCC60-C792-49ED-9702-6581147E0AC3}" presName="parentText" presStyleLbl="node1" presStyleIdx="2" presStyleCnt="3" custLinFactY="25" custLinFactNeighborX="711" custLinFactNeighborY="100000">
        <dgm:presLayoutVars>
          <dgm:chMax val="0"/>
          <dgm:bulletEnabled val="1"/>
        </dgm:presLayoutVars>
      </dgm:prSet>
      <dgm:spPr/>
    </dgm:pt>
  </dgm:ptLst>
  <dgm:cxnLst>
    <dgm:cxn modelId="{0D445E5F-1359-493A-9953-8FFCA90F6ACF}" type="presOf" srcId="{7713B8FB-C6DD-4D82-910A-AC2D8AD2567B}" destId="{5389E21F-76D7-4E79-8A08-A27B5D58B7D7}" srcOrd="0" destOrd="0" presId="urn:microsoft.com/office/officeart/2005/8/layout/vList2"/>
    <dgm:cxn modelId="{A7CFE646-01DD-41C2-A90F-68915AD646B6}" type="presOf" srcId="{1E2FCC60-C792-49ED-9702-6581147E0AC3}" destId="{61882DBD-F90C-446D-9809-880F64EA9FC7}" srcOrd="0" destOrd="0" presId="urn:microsoft.com/office/officeart/2005/8/layout/vList2"/>
    <dgm:cxn modelId="{9EABA669-8AFF-4D2B-9313-2972728623A0}" type="presOf" srcId="{3096BF07-2075-4DB9-AA47-3B839B2F6449}" destId="{F37E61DE-762D-47F4-8F94-ADD516691000}" srcOrd="0" destOrd="0" presId="urn:microsoft.com/office/officeart/2005/8/layout/vList2"/>
    <dgm:cxn modelId="{64283970-2C94-4C4B-A8E4-F5AAD69D7E58}" srcId="{B602072F-8A58-4E16-86E9-5D5C79E53168}" destId="{3096BF07-2075-4DB9-AA47-3B839B2F6449}" srcOrd="1" destOrd="0" parTransId="{E326BC34-A01F-4CBC-8A81-B0880FFE779C}" sibTransId="{0C434978-FA75-4A95-B164-F4B9787C0BE5}"/>
    <dgm:cxn modelId="{7906D091-E0E3-4ACB-B76A-55DF7FBC1A84}" srcId="{B602072F-8A58-4E16-86E9-5D5C79E53168}" destId="{7713B8FB-C6DD-4D82-910A-AC2D8AD2567B}" srcOrd="0" destOrd="0" parTransId="{1DDD01EF-E515-41E2-9D07-603D2632444E}" sibTransId="{F9224712-C9EB-4A82-805C-0F304EC431CD}"/>
    <dgm:cxn modelId="{66C3A7A0-1CBF-4CE4-863B-3FB3DF0254F9}" srcId="{B602072F-8A58-4E16-86E9-5D5C79E53168}" destId="{1E2FCC60-C792-49ED-9702-6581147E0AC3}" srcOrd="2" destOrd="0" parTransId="{571D1A55-89AA-48DB-822C-0531EEEAE0B5}" sibTransId="{BEA727DA-D895-4C0D-A1D7-D9D4531A0D96}"/>
    <dgm:cxn modelId="{1B4514E4-2BEC-4B7A-9803-D8F4D179AF91}" type="presOf" srcId="{B602072F-8A58-4E16-86E9-5D5C79E53168}" destId="{D71B3891-AA55-4286-BCF8-FFA07677EE8A}" srcOrd="0" destOrd="0" presId="urn:microsoft.com/office/officeart/2005/8/layout/vList2"/>
    <dgm:cxn modelId="{39DD1162-F12E-4A62-AFFC-6D3918F6BD5E}" type="presParOf" srcId="{D71B3891-AA55-4286-BCF8-FFA07677EE8A}" destId="{5389E21F-76D7-4E79-8A08-A27B5D58B7D7}" srcOrd="0" destOrd="0" presId="urn:microsoft.com/office/officeart/2005/8/layout/vList2"/>
    <dgm:cxn modelId="{980B7377-BB8A-4D59-B4AC-E46C36E9ECF0}" type="presParOf" srcId="{D71B3891-AA55-4286-BCF8-FFA07677EE8A}" destId="{94B2F9AE-B68D-45F0-B307-7155F60D9DAC}" srcOrd="1" destOrd="0" presId="urn:microsoft.com/office/officeart/2005/8/layout/vList2"/>
    <dgm:cxn modelId="{FAE88DAD-4D3C-439E-B74A-42148E58C07D}" type="presParOf" srcId="{D71B3891-AA55-4286-BCF8-FFA07677EE8A}" destId="{F37E61DE-762D-47F4-8F94-ADD516691000}" srcOrd="2" destOrd="0" presId="urn:microsoft.com/office/officeart/2005/8/layout/vList2"/>
    <dgm:cxn modelId="{C3A553FA-6BFB-4019-AAD7-227A929924B7}" type="presParOf" srcId="{D71B3891-AA55-4286-BCF8-FFA07677EE8A}" destId="{EB6F7A4E-0BC8-48AD-8244-C382BC55F67E}" srcOrd="3" destOrd="0" presId="urn:microsoft.com/office/officeart/2005/8/layout/vList2"/>
    <dgm:cxn modelId="{FE7E58E6-E958-4C8F-872C-F8934CD9EA56}" type="presParOf" srcId="{D71B3891-AA55-4286-BCF8-FFA07677EE8A}" destId="{61882DBD-F90C-446D-9809-880F64EA9FC7}" srcOrd="4"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CE0336D8-E6FF-49F1-8761-8D5DA6A2DD6E}"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435C2EBD-E02D-4E84-B777-CDE0AE334163}">
      <dgm:prSet custT="1"/>
      <dgm:spPr/>
      <dgm:t>
        <a:bodyPr/>
        <a:lstStyle/>
        <a:p>
          <a:r>
            <a:rPr lang="en-US" sz="1600" dirty="0"/>
            <a:t>Number of Outputs: Number of Classes</a:t>
          </a:r>
        </a:p>
      </dgm:t>
    </dgm:pt>
    <dgm:pt modelId="{EBAAC137-5278-4461-B9C9-5DD397BDAA9D}" type="parTrans" cxnId="{D834BC6A-F6CD-44AD-9635-15F01B6799DB}">
      <dgm:prSet/>
      <dgm:spPr/>
      <dgm:t>
        <a:bodyPr/>
        <a:lstStyle/>
        <a:p>
          <a:endParaRPr lang="en-US" sz="1600"/>
        </a:p>
      </dgm:t>
    </dgm:pt>
    <dgm:pt modelId="{58EC29FA-907D-4C5A-8079-ED6A87F86F54}" type="sibTrans" cxnId="{D834BC6A-F6CD-44AD-9635-15F01B6799DB}">
      <dgm:prSet/>
      <dgm:spPr/>
      <dgm:t>
        <a:bodyPr/>
        <a:lstStyle/>
        <a:p>
          <a:endParaRPr lang="en-US" sz="1600"/>
        </a:p>
      </dgm:t>
    </dgm:pt>
    <dgm:pt modelId="{7F57E100-2EDF-4D3D-B5C6-A646A2EBD7C8}">
      <dgm:prSet custT="1"/>
      <dgm:spPr/>
      <dgm:t>
        <a:bodyPr/>
        <a:lstStyle/>
        <a:p>
          <a:r>
            <a:rPr lang="en-US" sz="1600" dirty="0"/>
            <a:t>Function to convert Output to Probability: </a:t>
          </a:r>
          <a:r>
            <a:rPr lang="en-US" sz="1600" dirty="0" err="1"/>
            <a:t>Softmax</a:t>
          </a:r>
          <a:r>
            <a:rPr lang="en-US" sz="1600" dirty="0"/>
            <a:t> Function</a:t>
          </a:r>
        </a:p>
      </dgm:t>
    </dgm:pt>
    <dgm:pt modelId="{E38DEEF6-FD52-44D6-98F2-4617DCF57983}" type="parTrans" cxnId="{8EE2301D-E42C-4F9F-B90C-47FB8444E2B0}">
      <dgm:prSet/>
      <dgm:spPr/>
      <dgm:t>
        <a:bodyPr/>
        <a:lstStyle/>
        <a:p>
          <a:endParaRPr lang="en-US" sz="1600"/>
        </a:p>
      </dgm:t>
    </dgm:pt>
    <dgm:pt modelId="{DD4580AA-947D-4C8D-A612-A6A5233906DA}" type="sibTrans" cxnId="{8EE2301D-E42C-4F9F-B90C-47FB8444E2B0}">
      <dgm:prSet/>
      <dgm:spPr/>
      <dgm:t>
        <a:bodyPr/>
        <a:lstStyle/>
        <a:p>
          <a:endParaRPr lang="en-US" sz="1600"/>
        </a:p>
      </dgm:t>
    </dgm:pt>
    <mc:AlternateContent xmlns:mc="http://schemas.openxmlformats.org/markup-compatibility/2006" xmlns:a14="http://schemas.microsoft.com/office/drawing/2010/main">
      <mc:Choice Requires="a14">
        <dgm:pt modelId="{C91CCAA0-C7B3-4C2B-89D8-C8D358B9D6E3}">
          <dgm:prSet custT="1"/>
          <dgm:spPr/>
          <dgm:t>
            <a:bodyPr/>
            <a:lstStyle/>
            <a:p>
              <a:r>
                <a:rPr lang="en-US" sz="1600" dirty="0"/>
                <a:t>Prediction    </a:t>
              </a:r>
              <a14:m>
                <m:oMath xmlns:m="http://schemas.openxmlformats.org/officeDocument/2006/math">
                  <m:acc>
                    <m:accPr>
                      <m:chr m:val="̂"/>
                      <m:ctrlPr>
                        <a:rPr lang="en-US" sz="1600" b="0" i="1" smtClean="0">
                          <a:latin typeface="Cambria Math" panose="02040503050406030204" pitchFamily="18" charset="0"/>
                        </a:rPr>
                      </m:ctrlPr>
                    </m:accPr>
                    <m:e>
                      <m:r>
                        <a:rPr lang="en-US" sz="1600" b="0" i="1" smtClean="0">
                          <a:latin typeface="Cambria Math" panose="02040503050406030204" pitchFamily="18" charset="0"/>
                        </a:rPr>
                        <m:t>𝑦</m:t>
                      </m:r>
                    </m:e>
                  </m:acc>
                  <m:r>
                    <a:rPr lang="en-US" sz="1600" b="0" i="1" smtClean="0">
                      <a:latin typeface="Cambria Math" panose="02040503050406030204" pitchFamily="18" charset="0"/>
                    </a:rPr>
                    <m:t>=</m:t>
                  </m:r>
                  <m:limLow>
                    <m:limLowPr>
                      <m:ctrlPr>
                        <a:rPr lang="en-US" sz="1600" b="0" i="1" smtClean="0">
                          <a:latin typeface="Cambria Math" panose="02040503050406030204" pitchFamily="18" charset="0"/>
                        </a:rPr>
                      </m:ctrlPr>
                    </m:limLowPr>
                    <m:e>
                      <m:r>
                        <a:rPr lang="en-US" sz="1600" b="0" i="1" smtClean="0">
                          <a:latin typeface="Cambria Math" panose="02040503050406030204" pitchFamily="18" charset="0"/>
                        </a:rPr>
                        <m:t>𝑎𝑟𝑔𝑚𝑎𝑥</m:t>
                      </m:r>
                    </m:e>
                    <m:lim>
                      <m:r>
                        <a:rPr lang="en-US" sz="1600" b="0" i="1" smtClean="0">
                          <a:latin typeface="Cambria Math" panose="02040503050406030204" pitchFamily="18" charset="0"/>
                        </a:rPr>
                        <m:t>𝑘</m:t>
                      </m:r>
                    </m:lim>
                  </m:limLow>
                  <m:r>
                    <a:rPr lang="en-US" sz="1600" b="0" i="1" smtClean="0">
                      <a:latin typeface="Cambria Math" panose="02040503050406030204" pitchFamily="18" charset="0"/>
                    </a:rPr>
                    <m:t> </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𝑧</m:t>
                      </m:r>
                    </m:e>
                    <m:sub>
                      <m:r>
                        <a:rPr lang="en-US" sz="1600" b="0" i="1" smtClean="0">
                          <a:latin typeface="Cambria Math" panose="02040503050406030204" pitchFamily="18" charset="0"/>
                        </a:rPr>
                        <m:t>𝑘</m:t>
                      </m:r>
                    </m:sub>
                  </m:sSub>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𝑥</m:t>
                      </m:r>
                    </m:e>
                  </m:d>
                  <m:r>
                    <a:rPr lang="en-US" sz="1600" b="0" i="1" smtClean="0">
                      <a:latin typeface="Cambria Math" panose="02040503050406030204" pitchFamily="18" charset="0"/>
                    </a:rPr>
                    <m:t>   (</m:t>
                  </m:r>
                  <m:r>
                    <a:rPr lang="en-US" sz="1600" b="0" i="1" smtClean="0">
                      <a:latin typeface="Cambria Math" panose="02040503050406030204" pitchFamily="18" charset="0"/>
                    </a:rPr>
                    <m:t>𝐶𝑙𝑎𝑠𝑠</m:t>
                  </m:r>
                  <m:r>
                    <a:rPr lang="en-US" sz="1600" b="0" i="1" smtClean="0">
                      <a:latin typeface="Cambria Math" panose="02040503050406030204" pitchFamily="18" charset="0"/>
                    </a:rPr>
                    <m:t> </m:t>
                  </m:r>
                  <m:r>
                    <a:rPr lang="en-US" sz="1600" b="0" i="1" smtClean="0">
                      <a:latin typeface="Cambria Math" panose="02040503050406030204" pitchFamily="18" charset="0"/>
                    </a:rPr>
                    <m:t>𝑤h𝑖𝑐h</m:t>
                  </m:r>
                  <m:r>
                    <a:rPr lang="en-US" sz="1600" b="0" i="1" smtClean="0">
                      <a:latin typeface="Cambria Math" panose="02040503050406030204" pitchFamily="18" charset="0"/>
                    </a:rPr>
                    <m:t> </m:t>
                  </m:r>
                  <m:r>
                    <a:rPr lang="en-US" sz="1600" b="0" i="1" smtClean="0">
                      <a:latin typeface="Cambria Math" panose="02040503050406030204" pitchFamily="18" charset="0"/>
                    </a:rPr>
                    <m:t>h𝑎𝑠</m:t>
                  </m:r>
                  <m:r>
                    <a:rPr lang="en-US" sz="1600" b="0" i="1" smtClean="0">
                      <a:latin typeface="Cambria Math" panose="02040503050406030204" pitchFamily="18" charset="0"/>
                    </a:rPr>
                    <m:t> </m:t>
                  </m:r>
                  <m:r>
                    <a:rPr lang="en-US" sz="1600" b="0" i="1" smtClean="0">
                      <a:latin typeface="Cambria Math" panose="02040503050406030204" pitchFamily="18" charset="0"/>
                    </a:rPr>
                    <m:t>𝑡h𝑒</m:t>
                  </m:r>
                  <m:r>
                    <a:rPr lang="en-US" sz="1600" b="0" i="1" smtClean="0">
                      <a:latin typeface="Cambria Math" panose="02040503050406030204" pitchFamily="18" charset="0"/>
                    </a:rPr>
                    <m:t> </m:t>
                  </m:r>
                  <m:r>
                    <a:rPr lang="en-US" sz="1600" b="0" i="1" smtClean="0">
                      <a:latin typeface="Cambria Math" panose="02040503050406030204" pitchFamily="18" charset="0"/>
                    </a:rPr>
                    <m:t>𝑚𝑎𝑥𝑖𝑚𝑢𝑚</m:t>
                  </m:r>
                  <m:r>
                    <a:rPr lang="en-US" sz="1600" b="0" i="1" smtClean="0">
                      <a:latin typeface="Cambria Math" panose="02040503050406030204" pitchFamily="18" charset="0"/>
                    </a:rPr>
                    <m:t> </m:t>
                  </m:r>
                  <m:r>
                    <a:rPr lang="en-US" sz="1600" b="0" i="1" smtClean="0">
                      <a:latin typeface="Cambria Math" panose="02040503050406030204" pitchFamily="18" charset="0"/>
                    </a:rPr>
                    <m:t>𝑝𝑟𝑜𝑏𝑏𝑎𝑖𝑙𝑖𝑡𝑦</m:t>
                  </m:r>
                  <m:r>
                    <a:rPr lang="en-US" sz="1600" b="0" i="1" smtClean="0">
                      <a:latin typeface="Cambria Math" panose="02040503050406030204" pitchFamily="18" charset="0"/>
                    </a:rPr>
                    <m:t> </m:t>
                  </m:r>
                  <m:r>
                    <a:rPr lang="en-US" sz="1600" b="0" i="1" smtClean="0">
                      <a:latin typeface="Cambria Math" panose="02040503050406030204" pitchFamily="18" charset="0"/>
                    </a:rPr>
                    <m:t>𝑣𝑎𝑙𝑢𝑒</m:t>
                  </m:r>
                  <m:r>
                    <a:rPr lang="en-US" sz="1600" b="0" i="1" smtClean="0">
                      <a:latin typeface="Cambria Math" panose="02040503050406030204" pitchFamily="18" charset="0"/>
                    </a:rPr>
                    <m:t> </m:t>
                  </m:r>
                  <m:r>
                    <a:rPr lang="en-US" sz="1600" b="0" i="1" smtClean="0">
                      <a:latin typeface="Cambria Math" panose="02040503050406030204" pitchFamily="18" charset="0"/>
                    </a:rPr>
                    <m:t>𝑜𝑟</m:t>
                  </m:r>
                  <m:r>
                    <a:rPr lang="en-US" sz="1600" b="0" i="1" smtClean="0">
                      <a:latin typeface="Cambria Math" panose="02040503050406030204" pitchFamily="18" charset="0"/>
                    </a:rPr>
                    <m:t> </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𝑧</m:t>
                      </m:r>
                    </m:e>
                    <m:sub>
                      <m:r>
                        <a:rPr lang="en-US" sz="1600" b="0" i="1" smtClean="0">
                          <a:latin typeface="Cambria Math" panose="02040503050406030204" pitchFamily="18" charset="0"/>
                        </a:rPr>
                        <m:t>𝑘</m:t>
                      </m:r>
                    </m:sub>
                  </m:sSub>
                  <m:r>
                    <a:rPr lang="en-US" sz="1600" b="0" i="1" smtClean="0">
                      <a:latin typeface="Cambria Math" panose="02040503050406030204" pitchFamily="18" charset="0"/>
                    </a:rPr>
                    <m:t> </m:t>
                  </m:r>
                  <m:r>
                    <a:rPr lang="en-US" sz="1600" b="0" i="1" smtClean="0">
                      <a:latin typeface="Cambria Math" panose="02040503050406030204" pitchFamily="18" charset="0"/>
                    </a:rPr>
                    <m:t>𝑣𝑎𝑙𝑢𝑒</m:t>
                  </m:r>
                  <m:r>
                    <a:rPr lang="en-US" sz="1600" b="0" i="1" smtClean="0">
                      <a:latin typeface="Cambria Math" panose="02040503050406030204" pitchFamily="18" charset="0"/>
                    </a:rPr>
                    <m:t>)</m:t>
                  </m:r>
                </m:oMath>
              </a14:m>
              <a:endParaRPr lang="en-US" sz="1600" dirty="0"/>
            </a:p>
          </dgm:t>
        </dgm:pt>
      </mc:Choice>
      <mc:Fallback xmlns="">
        <dgm:pt modelId="{C91CCAA0-C7B3-4C2B-89D8-C8D358B9D6E3}">
          <dgm:prSet custT="1"/>
          <dgm:spPr/>
          <dgm:t>
            <a:bodyPr/>
            <a:lstStyle/>
            <a:p>
              <a:r>
                <a:rPr lang="en-US" sz="1600" dirty="0"/>
                <a:t>Prediction    </a:t>
              </a:r>
              <a:r>
                <a:rPr lang="en-US" sz="1600" b="0" i="0">
                  <a:latin typeface="Cambria Math" panose="02040503050406030204" pitchFamily="18" charset="0"/>
                </a:rPr>
                <a:t>𝑦 ̂=(𝑎𝑟𝑔𝑚𝑎𝑥)┬𝑘  𝑧_𝑘 (𝑥)    (𝐶𝑙𝑎𝑠𝑠 𝑤ℎ𝑖𝑐ℎ ℎ𝑎𝑠 𝑡ℎ𝑒 𝑚𝑎𝑥𝑖𝑚𝑢𝑚 𝑝𝑟𝑜𝑏𝑏𝑎𝑖𝑙𝑖𝑡𝑦 𝑣𝑎𝑙𝑢𝑒 𝑜𝑟 𝑧_𝑘  𝑣𝑎𝑙𝑢𝑒)</a:t>
              </a:r>
              <a:endParaRPr lang="en-US" sz="1600" dirty="0"/>
            </a:p>
          </dgm:t>
        </dgm:pt>
      </mc:Fallback>
    </mc:AlternateContent>
    <dgm:pt modelId="{3B4395D1-F6B1-4B1E-9DD5-B9541F1F4D71}" type="parTrans" cxnId="{0480B5EA-C706-485E-AF44-B27BFA566152}">
      <dgm:prSet/>
      <dgm:spPr/>
      <dgm:t>
        <a:bodyPr/>
        <a:lstStyle/>
        <a:p>
          <a:endParaRPr lang="en-US" sz="1600"/>
        </a:p>
      </dgm:t>
    </dgm:pt>
    <dgm:pt modelId="{262A005F-F160-4F24-845C-1CA412A837D9}" type="sibTrans" cxnId="{0480B5EA-C706-485E-AF44-B27BFA566152}">
      <dgm:prSet/>
      <dgm:spPr/>
      <dgm:t>
        <a:bodyPr/>
        <a:lstStyle/>
        <a:p>
          <a:endParaRPr lang="en-US" sz="1600"/>
        </a:p>
      </dgm:t>
    </dgm:pt>
    <dgm:pt modelId="{5032AD62-ED3B-4032-AFEB-018E9762E50E}">
      <dgm:prSet custT="1"/>
      <dgm:spPr/>
      <dgm:t>
        <a:bodyPr/>
        <a:lstStyle/>
        <a:p>
          <a:r>
            <a:rPr lang="en-US" sz="1600" dirty="0"/>
            <a:t>Loss Function : Cross Entropy Loss </a:t>
          </a:r>
        </a:p>
      </dgm:t>
    </dgm:pt>
    <dgm:pt modelId="{7E03903C-47BD-4162-B2F1-5063D62B9F5D}" type="parTrans" cxnId="{59144C59-0E45-4294-8FDB-3080D6E6A2AF}">
      <dgm:prSet/>
      <dgm:spPr/>
      <dgm:t>
        <a:bodyPr/>
        <a:lstStyle/>
        <a:p>
          <a:endParaRPr lang="en-US" sz="1600"/>
        </a:p>
      </dgm:t>
    </dgm:pt>
    <dgm:pt modelId="{091C9281-7C72-47F1-8DB4-BE89ACC575C0}" type="sibTrans" cxnId="{59144C59-0E45-4294-8FDB-3080D6E6A2AF}">
      <dgm:prSet/>
      <dgm:spPr/>
      <dgm:t>
        <a:bodyPr/>
        <a:lstStyle/>
        <a:p>
          <a:endParaRPr lang="en-US" sz="1600"/>
        </a:p>
      </dgm:t>
    </dgm:pt>
    <dgm:pt modelId="{D7BC6540-5E84-4DAF-A5BD-797E7B377D20}" type="pres">
      <dgm:prSet presAssocID="{CE0336D8-E6FF-49F1-8761-8D5DA6A2DD6E}" presName="linear" presStyleCnt="0">
        <dgm:presLayoutVars>
          <dgm:animLvl val="lvl"/>
          <dgm:resizeHandles val="exact"/>
        </dgm:presLayoutVars>
      </dgm:prSet>
      <dgm:spPr/>
    </dgm:pt>
    <dgm:pt modelId="{29B2ECCE-775F-4B8B-A159-47345824813B}" type="pres">
      <dgm:prSet presAssocID="{435C2EBD-E02D-4E84-B777-CDE0AE334163}" presName="parentText" presStyleLbl="node1" presStyleIdx="0" presStyleCnt="4">
        <dgm:presLayoutVars>
          <dgm:chMax val="0"/>
          <dgm:bulletEnabled val="1"/>
        </dgm:presLayoutVars>
      </dgm:prSet>
      <dgm:spPr/>
    </dgm:pt>
    <dgm:pt modelId="{5BA6E9DB-A491-4483-832B-E0A50F6D4381}" type="pres">
      <dgm:prSet presAssocID="{58EC29FA-907D-4C5A-8079-ED6A87F86F54}" presName="spacer" presStyleCnt="0"/>
      <dgm:spPr/>
    </dgm:pt>
    <dgm:pt modelId="{B3C54717-C733-425A-8222-472D45D32415}" type="pres">
      <dgm:prSet presAssocID="{7F57E100-2EDF-4D3D-B5C6-A646A2EBD7C8}" presName="parentText" presStyleLbl="node1" presStyleIdx="1" presStyleCnt="4">
        <dgm:presLayoutVars>
          <dgm:chMax val="0"/>
          <dgm:bulletEnabled val="1"/>
        </dgm:presLayoutVars>
      </dgm:prSet>
      <dgm:spPr/>
    </dgm:pt>
    <dgm:pt modelId="{E6416D3A-03D0-4850-B338-AB1902398A37}" type="pres">
      <dgm:prSet presAssocID="{DD4580AA-947D-4C8D-A612-A6A5233906DA}" presName="spacer" presStyleCnt="0"/>
      <dgm:spPr/>
    </dgm:pt>
    <dgm:pt modelId="{8C669D44-75BC-48E9-9352-1CC9E77A5FB3}" type="pres">
      <dgm:prSet presAssocID="{C91CCAA0-C7B3-4C2B-89D8-C8D358B9D6E3}" presName="parentText" presStyleLbl="node1" presStyleIdx="2" presStyleCnt="4">
        <dgm:presLayoutVars>
          <dgm:chMax val="0"/>
          <dgm:bulletEnabled val="1"/>
        </dgm:presLayoutVars>
      </dgm:prSet>
      <dgm:spPr/>
    </dgm:pt>
    <dgm:pt modelId="{7BCB1123-B196-4D1F-8820-22FCCB147C05}" type="pres">
      <dgm:prSet presAssocID="{262A005F-F160-4F24-845C-1CA412A837D9}" presName="spacer" presStyleCnt="0"/>
      <dgm:spPr/>
    </dgm:pt>
    <dgm:pt modelId="{DC89452F-01BD-4C14-8D4C-EFAF86907D4F}" type="pres">
      <dgm:prSet presAssocID="{5032AD62-ED3B-4032-AFEB-018E9762E50E}" presName="parentText" presStyleLbl="node1" presStyleIdx="3" presStyleCnt="4">
        <dgm:presLayoutVars>
          <dgm:chMax val="0"/>
          <dgm:bulletEnabled val="1"/>
        </dgm:presLayoutVars>
      </dgm:prSet>
      <dgm:spPr/>
    </dgm:pt>
  </dgm:ptLst>
  <dgm:cxnLst>
    <dgm:cxn modelId="{03270407-E3EA-4E9F-956F-BF76D7CBBD41}" type="presOf" srcId="{435C2EBD-E02D-4E84-B777-CDE0AE334163}" destId="{29B2ECCE-775F-4B8B-A159-47345824813B}" srcOrd="0" destOrd="0" presId="urn:microsoft.com/office/officeart/2005/8/layout/vList2"/>
    <dgm:cxn modelId="{8EE2301D-E42C-4F9F-B90C-47FB8444E2B0}" srcId="{CE0336D8-E6FF-49F1-8761-8D5DA6A2DD6E}" destId="{7F57E100-2EDF-4D3D-B5C6-A646A2EBD7C8}" srcOrd="1" destOrd="0" parTransId="{E38DEEF6-FD52-44D6-98F2-4617DCF57983}" sibTransId="{DD4580AA-947D-4C8D-A612-A6A5233906DA}"/>
    <dgm:cxn modelId="{D834BC6A-F6CD-44AD-9635-15F01B6799DB}" srcId="{CE0336D8-E6FF-49F1-8761-8D5DA6A2DD6E}" destId="{435C2EBD-E02D-4E84-B777-CDE0AE334163}" srcOrd="0" destOrd="0" parTransId="{EBAAC137-5278-4461-B9C9-5DD397BDAA9D}" sibTransId="{58EC29FA-907D-4C5A-8079-ED6A87F86F54}"/>
    <dgm:cxn modelId="{59144C59-0E45-4294-8FDB-3080D6E6A2AF}" srcId="{CE0336D8-E6FF-49F1-8761-8D5DA6A2DD6E}" destId="{5032AD62-ED3B-4032-AFEB-018E9762E50E}" srcOrd="3" destOrd="0" parTransId="{7E03903C-47BD-4162-B2F1-5063D62B9F5D}" sibTransId="{091C9281-7C72-47F1-8DB4-BE89ACC575C0}"/>
    <dgm:cxn modelId="{4C108259-5905-47AA-A9E0-E75BA9971552}" type="presOf" srcId="{CE0336D8-E6FF-49F1-8761-8D5DA6A2DD6E}" destId="{D7BC6540-5E84-4DAF-A5BD-797E7B377D20}" srcOrd="0" destOrd="0" presId="urn:microsoft.com/office/officeart/2005/8/layout/vList2"/>
    <dgm:cxn modelId="{2703CB7E-7D43-4934-8332-07CA3BE719C5}" type="presOf" srcId="{C91CCAA0-C7B3-4C2B-89D8-C8D358B9D6E3}" destId="{8C669D44-75BC-48E9-9352-1CC9E77A5FB3}" srcOrd="0" destOrd="0" presId="urn:microsoft.com/office/officeart/2005/8/layout/vList2"/>
    <dgm:cxn modelId="{3A9AE59B-BA6C-41B1-96BE-5308FAD10B45}" type="presOf" srcId="{7F57E100-2EDF-4D3D-B5C6-A646A2EBD7C8}" destId="{B3C54717-C733-425A-8222-472D45D32415}" srcOrd="0" destOrd="0" presId="urn:microsoft.com/office/officeart/2005/8/layout/vList2"/>
    <dgm:cxn modelId="{09F2F49F-E9A9-4F2C-BF36-CE4D8200BE63}" type="presOf" srcId="{5032AD62-ED3B-4032-AFEB-018E9762E50E}" destId="{DC89452F-01BD-4C14-8D4C-EFAF86907D4F}" srcOrd="0" destOrd="0" presId="urn:microsoft.com/office/officeart/2005/8/layout/vList2"/>
    <dgm:cxn modelId="{0480B5EA-C706-485E-AF44-B27BFA566152}" srcId="{CE0336D8-E6FF-49F1-8761-8D5DA6A2DD6E}" destId="{C91CCAA0-C7B3-4C2B-89D8-C8D358B9D6E3}" srcOrd="2" destOrd="0" parTransId="{3B4395D1-F6B1-4B1E-9DD5-B9541F1F4D71}" sibTransId="{262A005F-F160-4F24-845C-1CA412A837D9}"/>
    <dgm:cxn modelId="{DF8E6EDD-263F-48D1-BBFD-E2ECE0717674}" type="presParOf" srcId="{D7BC6540-5E84-4DAF-A5BD-797E7B377D20}" destId="{29B2ECCE-775F-4B8B-A159-47345824813B}" srcOrd="0" destOrd="0" presId="urn:microsoft.com/office/officeart/2005/8/layout/vList2"/>
    <dgm:cxn modelId="{CBC61823-2E81-41C1-9DBF-CFC43E65F2D3}" type="presParOf" srcId="{D7BC6540-5E84-4DAF-A5BD-797E7B377D20}" destId="{5BA6E9DB-A491-4483-832B-E0A50F6D4381}" srcOrd="1" destOrd="0" presId="urn:microsoft.com/office/officeart/2005/8/layout/vList2"/>
    <dgm:cxn modelId="{67EC5A54-273F-49F3-B9B8-EBDD2F1E7A8C}" type="presParOf" srcId="{D7BC6540-5E84-4DAF-A5BD-797E7B377D20}" destId="{B3C54717-C733-425A-8222-472D45D32415}" srcOrd="2" destOrd="0" presId="urn:microsoft.com/office/officeart/2005/8/layout/vList2"/>
    <dgm:cxn modelId="{AD043D61-D050-469A-8B60-F87C6C894420}" type="presParOf" srcId="{D7BC6540-5E84-4DAF-A5BD-797E7B377D20}" destId="{E6416D3A-03D0-4850-B338-AB1902398A37}" srcOrd="3" destOrd="0" presId="urn:microsoft.com/office/officeart/2005/8/layout/vList2"/>
    <dgm:cxn modelId="{6A7F005A-E9D8-4623-9A88-E1B33ACF6883}" type="presParOf" srcId="{D7BC6540-5E84-4DAF-A5BD-797E7B377D20}" destId="{8C669D44-75BC-48E9-9352-1CC9E77A5FB3}" srcOrd="4" destOrd="0" presId="urn:microsoft.com/office/officeart/2005/8/layout/vList2"/>
    <dgm:cxn modelId="{9B52BFDB-57AA-4C59-BDA7-7E5B0CF395CA}" type="presParOf" srcId="{D7BC6540-5E84-4DAF-A5BD-797E7B377D20}" destId="{7BCB1123-B196-4D1F-8820-22FCCB147C05}" srcOrd="5" destOrd="0" presId="urn:microsoft.com/office/officeart/2005/8/layout/vList2"/>
    <dgm:cxn modelId="{EBEDE76B-32C1-4C68-B827-658C46861288}" type="presParOf" srcId="{D7BC6540-5E84-4DAF-A5BD-797E7B377D20}" destId="{DC89452F-01BD-4C14-8D4C-EFAF86907D4F}" srcOrd="6"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B602072F-8A58-4E16-86E9-5D5C79E53168}"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7713B8FB-C6DD-4D82-910A-AC2D8AD2567B}">
      <dgm:prSet custT="1"/>
      <dgm:spPr>
        <a:blipFill>
          <a:blip xmlns:r="http://schemas.openxmlformats.org/officeDocument/2006/relationships" r:embed="rId1"/>
          <a:stretch>
            <a:fillRect l="-284" b="-3404"/>
          </a:stretch>
        </a:blipFill>
      </dgm:spPr>
      <dgm:t>
        <a:bodyPr/>
        <a:lstStyle/>
        <a:p>
          <a:r>
            <a:rPr lang="en-US">
              <a:noFill/>
            </a:rPr>
            <a:t> </a:t>
          </a:r>
        </a:p>
      </dgm:t>
    </dgm:pt>
    <dgm:pt modelId="{1DDD01EF-E515-41E2-9D07-603D2632444E}" type="parTrans" cxnId="{7906D091-E0E3-4ACB-B76A-55DF7FBC1A84}">
      <dgm:prSet/>
      <dgm:spPr/>
      <dgm:t>
        <a:bodyPr/>
        <a:lstStyle/>
        <a:p>
          <a:endParaRPr lang="en-US"/>
        </a:p>
      </dgm:t>
    </dgm:pt>
    <dgm:pt modelId="{F9224712-C9EB-4A82-805C-0F304EC431CD}" type="sibTrans" cxnId="{7906D091-E0E3-4ACB-B76A-55DF7FBC1A84}">
      <dgm:prSet/>
      <dgm:spPr/>
      <dgm:t>
        <a:bodyPr/>
        <a:lstStyle/>
        <a:p>
          <a:endParaRPr lang="en-US"/>
        </a:p>
      </dgm:t>
    </dgm:pt>
    <dgm:pt modelId="{3096BF07-2075-4DB9-AA47-3B839B2F6449}">
      <dgm:prSet custT="1"/>
      <dgm:spPr>
        <a:blipFill>
          <a:blip xmlns:r="http://schemas.openxmlformats.org/officeDocument/2006/relationships" r:embed="rId2"/>
          <a:stretch>
            <a:fillRect l="-284"/>
          </a:stretch>
        </a:blipFill>
      </dgm:spPr>
      <dgm:t>
        <a:bodyPr/>
        <a:lstStyle/>
        <a:p>
          <a:r>
            <a:rPr lang="en-US">
              <a:noFill/>
            </a:rPr>
            <a:t> </a:t>
          </a:r>
        </a:p>
      </dgm:t>
    </dgm:pt>
    <dgm:pt modelId="{E326BC34-A01F-4CBC-8A81-B0880FFE779C}" type="parTrans" cxnId="{64283970-2C94-4C4B-A8E4-F5AAD69D7E58}">
      <dgm:prSet/>
      <dgm:spPr/>
      <dgm:t>
        <a:bodyPr/>
        <a:lstStyle/>
        <a:p>
          <a:endParaRPr lang="en-US"/>
        </a:p>
      </dgm:t>
    </dgm:pt>
    <dgm:pt modelId="{0C434978-FA75-4A95-B164-F4B9787C0BE5}" type="sibTrans" cxnId="{64283970-2C94-4C4B-A8E4-F5AAD69D7E58}">
      <dgm:prSet/>
      <dgm:spPr/>
      <dgm:t>
        <a:bodyPr/>
        <a:lstStyle/>
        <a:p>
          <a:endParaRPr lang="en-US"/>
        </a:p>
      </dgm:t>
    </dgm:pt>
    <dgm:pt modelId="{1E2FCC60-C792-49ED-9702-6581147E0AC3}">
      <dgm:prSet custT="1"/>
      <dgm:spPr>
        <a:blipFill>
          <a:blip xmlns:r="http://schemas.openxmlformats.org/officeDocument/2006/relationships" r:embed="rId3"/>
          <a:stretch>
            <a:fillRect/>
          </a:stretch>
        </a:blipFill>
      </dgm:spPr>
      <dgm:t>
        <a:bodyPr/>
        <a:lstStyle/>
        <a:p>
          <a:r>
            <a:rPr lang="en-US">
              <a:noFill/>
            </a:rPr>
            <a:t> </a:t>
          </a:r>
        </a:p>
      </dgm:t>
    </dgm:pt>
    <dgm:pt modelId="{571D1A55-89AA-48DB-822C-0531EEEAE0B5}" type="parTrans" cxnId="{66C3A7A0-1CBF-4CE4-863B-3FB3DF0254F9}">
      <dgm:prSet/>
      <dgm:spPr/>
      <dgm:t>
        <a:bodyPr/>
        <a:lstStyle/>
        <a:p>
          <a:endParaRPr lang="en-US"/>
        </a:p>
      </dgm:t>
    </dgm:pt>
    <dgm:pt modelId="{BEA727DA-D895-4C0D-A1D7-D9D4531A0D96}" type="sibTrans" cxnId="{66C3A7A0-1CBF-4CE4-863B-3FB3DF0254F9}">
      <dgm:prSet/>
      <dgm:spPr/>
      <dgm:t>
        <a:bodyPr/>
        <a:lstStyle/>
        <a:p>
          <a:endParaRPr lang="en-US"/>
        </a:p>
      </dgm:t>
    </dgm:pt>
    <dgm:pt modelId="{D71B3891-AA55-4286-BCF8-FFA07677EE8A}" type="pres">
      <dgm:prSet presAssocID="{B602072F-8A58-4E16-86E9-5D5C79E53168}" presName="linear" presStyleCnt="0">
        <dgm:presLayoutVars>
          <dgm:animLvl val="lvl"/>
          <dgm:resizeHandles val="exact"/>
        </dgm:presLayoutVars>
      </dgm:prSet>
      <dgm:spPr/>
    </dgm:pt>
    <dgm:pt modelId="{5389E21F-76D7-4E79-8A08-A27B5D58B7D7}" type="pres">
      <dgm:prSet presAssocID="{7713B8FB-C6DD-4D82-910A-AC2D8AD2567B}" presName="parentText" presStyleLbl="node1" presStyleIdx="0" presStyleCnt="3">
        <dgm:presLayoutVars>
          <dgm:chMax val="0"/>
          <dgm:bulletEnabled val="1"/>
        </dgm:presLayoutVars>
      </dgm:prSet>
      <dgm:spPr/>
    </dgm:pt>
    <dgm:pt modelId="{94B2F9AE-B68D-45F0-B307-7155F60D9DAC}" type="pres">
      <dgm:prSet presAssocID="{F9224712-C9EB-4A82-805C-0F304EC431CD}" presName="spacer" presStyleCnt="0"/>
      <dgm:spPr/>
    </dgm:pt>
    <dgm:pt modelId="{F37E61DE-762D-47F4-8F94-ADD516691000}" type="pres">
      <dgm:prSet presAssocID="{3096BF07-2075-4DB9-AA47-3B839B2F6449}" presName="parentText" presStyleLbl="node1" presStyleIdx="1" presStyleCnt="3">
        <dgm:presLayoutVars>
          <dgm:chMax val="0"/>
          <dgm:bulletEnabled val="1"/>
        </dgm:presLayoutVars>
      </dgm:prSet>
      <dgm:spPr/>
    </dgm:pt>
    <dgm:pt modelId="{EB6F7A4E-0BC8-48AD-8244-C382BC55F67E}" type="pres">
      <dgm:prSet presAssocID="{0C434978-FA75-4A95-B164-F4B9787C0BE5}" presName="spacer" presStyleCnt="0"/>
      <dgm:spPr/>
    </dgm:pt>
    <dgm:pt modelId="{61882DBD-F90C-446D-9809-880F64EA9FC7}" type="pres">
      <dgm:prSet presAssocID="{1E2FCC60-C792-49ED-9702-6581147E0AC3}" presName="parentText" presStyleLbl="node1" presStyleIdx="2" presStyleCnt="3" custLinFactY="25" custLinFactNeighborX="711" custLinFactNeighborY="100000">
        <dgm:presLayoutVars>
          <dgm:chMax val="0"/>
          <dgm:bulletEnabled val="1"/>
        </dgm:presLayoutVars>
      </dgm:prSet>
      <dgm:spPr/>
    </dgm:pt>
  </dgm:ptLst>
  <dgm:cxnLst>
    <dgm:cxn modelId="{0D445E5F-1359-493A-9953-8FFCA90F6ACF}" type="presOf" srcId="{7713B8FB-C6DD-4D82-910A-AC2D8AD2567B}" destId="{5389E21F-76D7-4E79-8A08-A27B5D58B7D7}" srcOrd="0" destOrd="0" presId="urn:microsoft.com/office/officeart/2005/8/layout/vList2"/>
    <dgm:cxn modelId="{A7CFE646-01DD-41C2-A90F-68915AD646B6}" type="presOf" srcId="{1E2FCC60-C792-49ED-9702-6581147E0AC3}" destId="{61882DBD-F90C-446D-9809-880F64EA9FC7}" srcOrd="0" destOrd="0" presId="urn:microsoft.com/office/officeart/2005/8/layout/vList2"/>
    <dgm:cxn modelId="{9EABA669-8AFF-4D2B-9313-2972728623A0}" type="presOf" srcId="{3096BF07-2075-4DB9-AA47-3B839B2F6449}" destId="{F37E61DE-762D-47F4-8F94-ADD516691000}" srcOrd="0" destOrd="0" presId="urn:microsoft.com/office/officeart/2005/8/layout/vList2"/>
    <dgm:cxn modelId="{64283970-2C94-4C4B-A8E4-F5AAD69D7E58}" srcId="{B602072F-8A58-4E16-86E9-5D5C79E53168}" destId="{3096BF07-2075-4DB9-AA47-3B839B2F6449}" srcOrd="1" destOrd="0" parTransId="{E326BC34-A01F-4CBC-8A81-B0880FFE779C}" sibTransId="{0C434978-FA75-4A95-B164-F4B9787C0BE5}"/>
    <dgm:cxn modelId="{7906D091-E0E3-4ACB-B76A-55DF7FBC1A84}" srcId="{B602072F-8A58-4E16-86E9-5D5C79E53168}" destId="{7713B8FB-C6DD-4D82-910A-AC2D8AD2567B}" srcOrd="0" destOrd="0" parTransId="{1DDD01EF-E515-41E2-9D07-603D2632444E}" sibTransId="{F9224712-C9EB-4A82-805C-0F304EC431CD}"/>
    <dgm:cxn modelId="{66C3A7A0-1CBF-4CE4-863B-3FB3DF0254F9}" srcId="{B602072F-8A58-4E16-86E9-5D5C79E53168}" destId="{1E2FCC60-C792-49ED-9702-6581147E0AC3}" srcOrd="2" destOrd="0" parTransId="{571D1A55-89AA-48DB-822C-0531EEEAE0B5}" sibTransId="{BEA727DA-D895-4C0D-A1D7-D9D4531A0D96}"/>
    <dgm:cxn modelId="{1B4514E4-2BEC-4B7A-9803-D8F4D179AF91}" type="presOf" srcId="{B602072F-8A58-4E16-86E9-5D5C79E53168}" destId="{D71B3891-AA55-4286-BCF8-FFA07677EE8A}" srcOrd="0" destOrd="0" presId="urn:microsoft.com/office/officeart/2005/8/layout/vList2"/>
    <dgm:cxn modelId="{39DD1162-F12E-4A62-AFFC-6D3918F6BD5E}" type="presParOf" srcId="{D71B3891-AA55-4286-BCF8-FFA07677EE8A}" destId="{5389E21F-76D7-4E79-8A08-A27B5D58B7D7}" srcOrd="0" destOrd="0" presId="urn:microsoft.com/office/officeart/2005/8/layout/vList2"/>
    <dgm:cxn modelId="{980B7377-BB8A-4D59-B4AC-E46C36E9ECF0}" type="presParOf" srcId="{D71B3891-AA55-4286-BCF8-FFA07677EE8A}" destId="{94B2F9AE-B68D-45F0-B307-7155F60D9DAC}" srcOrd="1" destOrd="0" presId="urn:microsoft.com/office/officeart/2005/8/layout/vList2"/>
    <dgm:cxn modelId="{FAE88DAD-4D3C-439E-B74A-42148E58C07D}" type="presParOf" srcId="{D71B3891-AA55-4286-BCF8-FFA07677EE8A}" destId="{F37E61DE-762D-47F4-8F94-ADD516691000}" srcOrd="2" destOrd="0" presId="urn:microsoft.com/office/officeart/2005/8/layout/vList2"/>
    <dgm:cxn modelId="{C3A553FA-6BFB-4019-AAD7-227A929924B7}" type="presParOf" srcId="{D71B3891-AA55-4286-BCF8-FFA07677EE8A}" destId="{EB6F7A4E-0BC8-48AD-8244-C382BC55F67E}" srcOrd="3" destOrd="0" presId="urn:microsoft.com/office/officeart/2005/8/layout/vList2"/>
    <dgm:cxn modelId="{FE7E58E6-E958-4C8F-872C-F8934CD9EA56}" type="presParOf" srcId="{D71B3891-AA55-4286-BCF8-FFA07677EE8A}" destId="{61882DBD-F90C-446D-9809-880F64EA9FC7}" srcOrd="4"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CE0336D8-E6FF-49F1-8761-8D5DA6A2DD6E}"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435C2EBD-E02D-4E84-B777-CDE0AE334163}">
      <dgm:prSet custT="1"/>
      <dgm:spPr/>
      <dgm:t>
        <a:bodyPr/>
        <a:lstStyle/>
        <a:p>
          <a:r>
            <a:rPr lang="en-US" sz="1600" dirty="0"/>
            <a:t>Number of Outputs: Number of Classes</a:t>
          </a:r>
        </a:p>
      </dgm:t>
    </dgm:pt>
    <dgm:pt modelId="{EBAAC137-5278-4461-B9C9-5DD397BDAA9D}" type="parTrans" cxnId="{D834BC6A-F6CD-44AD-9635-15F01B6799DB}">
      <dgm:prSet/>
      <dgm:spPr/>
      <dgm:t>
        <a:bodyPr/>
        <a:lstStyle/>
        <a:p>
          <a:endParaRPr lang="en-US" sz="1600"/>
        </a:p>
      </dgm:t>
    </dgm:pt>
    <dgm:pt modelId="{58EC29FA-907D-4C5A-8079-ED6A87F86F54}" type="sibTrans" cxnId="{D834BC6A-F6CD-44AD-9635-15F01B6799DB}">
      <dgm:prSet/>
      <dgm:spPr/>
      <dgm:t>
        <a:bodyPr/>
        <a:lstStyle/>
        <a:p>
          <a:endParaRPr lang="en-US" sz="1600"/>
        </a:p>
      </dgm:t>
    </dgm:pt>
    <dgm:pt modelId="{7F57E100-2EDF-4D3D-B5C6-A646A2EBD7C8}">
      <dgm:prSet custT="1"/>
      <dgm:spPr/>
      <dgm:t>
        <a:bodyPr/>
        <a:lstStyle/>
        <a:p>
          <a:r>
            <a:rPr lang="en-US" sz="1600" dirty="0"/>
            <a:t>Function to convert Output to Probability: </a:t>
          </a:r>
          <a:r>
            <a:rPr lang="en-US" sz="1600" dirty="0" err="1"/>
            <a:t>Softmax</a:t>
          </a:r>
          <a:r>
            <a:rPr lang="en-US" sz="1600" dirty="0"/>
            <a:t> Function</a:t>
          </a:r>
        </a:p>
      </dgm:t>
    </dgm:pt>
    <dgm:pt modelId="{E38DEEF6-FD52-44D6-98F2-4617DCF57983}" type="parTrans" cxnId="{8EE2301D-E42C-4F9F-B90C-47FB8444E2B0}">
      <dgm:prSet/>
      <dgm:spPr/>
      <dgm:t>
        <a:bodyPr/>
        <a:lstStyle/>
        <a:p>
          <a:endParaRPr lang="en-US" sz="1600"/>
        </a:p>
      </dgm:t>
    </dgm:pt>
    <dgm:pt modelId="{DD4580AA-947D-4C8D-A612-A6A5233906DA}" type="sibTrans" cxnId="{8EE2301D-E42C-4F9F-B90C-47FB8444E2B0}">
      <dgm:prSet/>
      <dgm:spPr/>
      <dgm:t>
        <a:bodyPr/>
        <a:lstStyle/>
        <a:p>
          <a:endParaRPr lang="en-US" sz="1600"/>
        </a:p>
      </dgm:t>
    </dgm:pt>
    <dgm:pt modelId="{C91CCAA0-C7B3-4C2B-89D8-C8D358B9D6E3}">
      <dgm:prSet custT="1"/>
      <dgm:spPr>
        <a:blipFill>
          <a:blip xmlns:r="http://schemas.openxmlformats.org/officeDocument/2006/relationships" r:embed="rId1"/>
          <a:stretch>
            <a:fillRect l="-423"/>
          </a:stretch>
        </a:blipFill>
      </dgm:spPr>
      <dgm:t>
        <a:bodyPr/>
        <a:lstStyle/>
        <a:p>
          <a:r>
            <a:rPr lang="en-US">
              <a:noFill/>
            </a:rPr>
            <a:t> </a:t>
          </a:r>
        </a:p>
      </dgm:t>
    </dgm:pt>
    <dgm:pt modelId="{3B4395D1-F6B1-4B1E-9DD5-B9541F1F4D71}" type="parTrans" cxnId="{0480B5EA-C706-485E-AF44-B27BFA566152}">
      <dgm:prSet/>
      <dgm:spPr/>
      <dgm:t>
        <a:bodyPr/>
        <a:lstStyle/>
        <a:p>
          <a:endParaRPr lang="en-US" sz="1600"/>
        </a:p>
      </dgm:t>
    </dgm:pt>
    <dgm:pt modelId="{262A005F-F160-4F24-845C-1CA412A837D9}" type="sibTrans" cxnId="{0480B5EA-C706-485E-AF44-B27BFA566152}">
      <dgm:prSet/>
      <dgm:spPr/>
      <dgm:t>
        <a:bodyPr/>
        <a:lstStyle/>
        <a:p>
          <a:endParaRPr lang="en-US" sz="1600"/>
        </a:p>
      </dgm:t>
    </dgm:pt>
    <dgm:pt modelId="{5032AD62-ED3B-4032-AFEB-018E9762E50E}">
      <dgm:prSet custT="1"/>
      <dgm:spPr/>
      <dgm:t>
        <a:bodyPr/>
        <a:lstStyle/>
        <a:p>
          <a:r>
            <a:rPr lang="en-US" sz="1600" dirty="0"/>
            <a:t>Loss Function : Cross Entropy Loss </a:t>
          </a:r>
        </a:p>
      </dgm:t>
    </dgm:pt>
    <dgm:pt modelId="{7E03903C-47BD-4162-B2F1-5063D62B9F5D}" type="parTrans" cxnId="{59144C59-0E45-4294-8FDB-3080D6E6A2AF}">
      <dgm:prSet/>
      <dgm:spPr/>
      <dgm:t>
        <a:bodyPr/>
        <a:lstStyle/>
        <a:p>
          <a:endParaRPr lang="en-US" sz="1600"/>
        </a:p>
      </dgm:t>
    </dgm:pt>
    <dgm:pt modelId="{091C9281-7C72-47F1-8DB4-BE89ACC575C0}" type="sibTrans" cxnId="{59144C59-0E45-4294-8FDB-3080D6E6A2AF}">
      <dgm:prSet/>
      <dgm:spPr/>
      <dgm:t>
        <a:bodyPr/>
        <a:lstStyle/>
        <a:p>
          <a:endParaRPr lang="en-US" sz="1600"/>
        </a:p>
      </dgm:t>
    </dgm:pt>
    <dgm:pt modelId="{D7BC6540-5E84-4DAF-A5BD-797E7B377D20}" type="pres">
      <dgm:prSet presAssocID="{CE0336D8-E6FF-49F1-8761-8D5DA6A2DD6E}" presName="linear" presStyleCnt="0">
        <dgm:presLayoutVars>
          <dgm:animLvl val="lvl"/>
          <dgm:resizeHandles val="exact"/>
        </dgm:presLayoutVars>
      </dgm:prSet>
      <dgm:spPr/>
    </dgm:pt>
    <dgm:pt modelId="{29B2ECCE-775F-4B8B-A159-47345824813B}" type="pres">
      <dgm:prSet presAssocID="{435C2EBD-E02D-4E84-B777-CDE0AE334163}" presName="parentText" presStyleLbl="node1" presStyleIdx="0" presStyleCnt="4">
        <dgm:presLayoutVars>
          <dgm:chMax val="0"/>
          <dgm:bulletEnabled val="1"/>
        </dgm:presLayoutVars>
      </dgm:prSet>
      <dgm:spPr/>
    </dgm:pt>
    <dgm:pt modelId="{5BA6E9DB-A491-4483-832B-E0A50F6D4381}" type="pres">
      <dgm:prSet presAssocID="{58EC29FA-907D-4C5A-8079-ED6A87F86F54}" presName="spacer" presStyleCnt="0"/>
      <dgm:spPr/>
    </dgm:pt>
    <dgm:pt modelId="{B3C54717-C733-425A-8222-472D45D32415}" type="pres">
      <dgm:prSet presAssocID="{7F57E100-2EDF-4D3D-B5C6-A646A2EBD7C8}" presName="parentText" presStyleLbl="node1" presStyleIdx="1" presStyleCnt="4">
        <dgm:presLayoutVars>
          <dgm:chMax val="0"/>
          <dgm:bulletEnabled val="1"/>
        </dgm:presLayoutVars>
      </dgm:prSet>
      <dgm:spPr/>
    </dgm:pt>
    <dgm:pt modelId="{E6416D3A-03D0-4850-B338-AB1902398A37}" type="pres">
      <dgm:prSet presAssocID="{DD4580AA-947D-4C8D-A612-A6A5233906DA}" presName="spacer" presStyleCnt="0"/>
      <dgm:spPr/>
    </dgm:pt>
    <dgm:pt modelId="{8C669D44-75BC-48E9-9352-1CC9E77A5FB3}" type="pres">
      <dgm:prSet presAssocID="{C91CCAA0-C7B3-4C2B-89D8-C8D358B9D6E3}" presName="parentText" presStyleLbl="node1" presStyleIdx="2" presStyleCnt="4">
        <dgm:presLayoutVars>
          <dgm:chMax val="0"/>
          <dgm:bulletEnabled val="1"/>
        </dgm:presLayoutVars>
      </dgm:prSet>
      <dgm:spPr/>
    </dgm:pt>
    <dgm:pt modelId="{7BCB1123-B196-4D1F-8820-22FCCB147C05}" type="pres">
      <dgm:prSet presAssocID="{262A005F-F160-4F24-845C-1CA412A837D9}" presName="spacer" presStyleCnt="0"/>
      <dgm:spPr/>
    </dgm:pt>
    <dgm:pt modelId="{DC89452F-01BD-4C14-8D4C-EFAF86907D4F}" type="pres">
      <dgm:prSet presAssocID="{5032AD62-ED3B-4032-AFEB-018E9762E50E}" presName="parentText" presStyleLbl="node1" presStyleIdx="3" presStyleCnt="4">
        <dgm:presLayoutVars>
          <dgm:chMax val="0"/>
          <dgm:bulletEnabled val="1"/>
        </dgm:presLayoutVars>
      </dgm:prSet>
      <dgm:spPr/>
    </dgm:pt>
  </dgm:ptLst>
  <dgm:cxnLst>
    <dgm:cxn modelId="{03270407-E3EA-4E9F-956F-BF76D7CBBD41}" type="presOf" srcId="{435C2EBD-E02D-4E84-B777-CDE0AE334163}" destId="{29B2ECCE-775F-4B8B-A159-47345824813B}" srcOrd="0" destOrd="0" presId="urn:microsoft.com/office/officeart/2005/8/layout/vList2"/>
    <dgm:cxn modelId="{8EE2301D-E42C-4F9F-B90C-47FB8444E2B0}" srcId="{CE0336D8-E6FF-49F1-8761-8D5DA6A2DD6E}" destId="{7F57E100-2EDF-4D3D-B5C6-A646A2EBD7C8}" srcOrd="1" destOrd="0" parTransId="{E38DEEF6-FD52-44D6-98F2-4617DCF57983}" sibTransId="{DD4580AA-947D-4C8D-A612-A6A5233906DA}"/>
    <dgm:cxn modelId="{D834BC6A-F6CD-44AD-9635-15F01B6799DB}" srcId="{CE0336D8-E6FF-49F1-8761-8D5DA6A2DD6E}" destId="{435C2EBD-E02D-4E84-B777-CDE0AE334163}" srcOrd="0" destOrd="0" parTransId="{EBAAC137-5278-4461-B9C9-5DD397BDAA9D}" sibTransId="{58EC29FA-907D-4C5A-8079-ED6A87F86F54}"/>
    <dgm:cxn modelId="{59144C59-0E45-4294-8FDB-3080D6E6A2AF}" srcId="{CE0336D8-E6FF-49F1-8761-8D5DA6A2DD6E}" destId="{5032AD62-ED3B-4032-AFEB-018E9762E50E}" srcOrd="3" destOrd="0" parTransId="{7E03903C-47BD-4162-B2F1-5063D62B9F5D}" sibTransId="{091C9281-7C72-47F1-8DB4-BE89ACC575C0}"/>
    <dgm:cxn modelId="{4C108259-5905-47AA-A9E0-E75BA9971552}" type="presOf" srcId="{CE0336D8-E6FF-49F1-8761-8D5DA6A2DD6E}" destId="{D7BC6540-5E84-4DAF-A5BD-797E7B377D20}" srcOrd="0" destOrd="0" presId="urn:microsoft.com/office/officeart/2005/8/layout/vList2"/>
    <dgm:cxn modelId="{2703CB7E-7D43-4934-8332-07CA3BE719C5}" type="presOf" srcId="{C91CCAA0-C7B3-4C2B-89D8-C8D358B9D6E3}" destId="{8C669D44-75BC-48E9-9352-1CC9E77A5FB3}" srcOrd="0" destOrd="0" presId="urn:microsoft.com/office/officeart/2005/8/layout/vList2"/>
    <dgm:cxn modelId="{3A9AE59B-BA6C-41B1-96BE-5308FAD10B45}" type="presOf" srcId="{7F57E100-2EDF-4D3D-B5C6-A646A2EBD7C8}" destId="{B3C54717-C733-425A-8222-472D45D32415}" srcOrd="0" destOrd="0" presId="urn:microsoft.com/office/officeart/2005/8/layout/vList2"/>
    <dgm:cxn modelId="{09F2F49F-E9A9-4F2C-BF36-CE4D8200BE63}" type="presOf" srcId="{5032AD62-ED3B-4032-AFEB-018E9762E50E}" destId="{DC89452F-01BD-4C14-8D4C-EFAF86907D4F}" srcOrd="0" destOrd="0" presId="urn:microsoft.com/office/officeart/2005/8/layout/vList2"/>
    <dgm:cxn modelId="{0480B5EA-C706-485E-AF44-B27BFA566152}" srcId="{CE0336D8-E6FF-49F1-8761-8D5DA6A2DD6E}" destId="{C91CCAA0-C7B3-4C2B-89D8-C8D358B9D6E3}" srcOrd="2" destOrd="0" parTransId="{3B4395D1-F6B1-4B1E-9DD5-B9541F1F4D71}" sibTransId="{262A005F-F160-4F24-845C-1CA412A837D9}"/>
    <dgm:cxn modelId="{DF8E6EDD-263F-48D1-BBFD-E2ECE0717674}" type="presParOf" srcId="{D7BC6540-5E84-4DAF-A5BD-797E7B377D20}" destId="{29B2ECCE-775F-4B8B-A159-47345824813B}" srcOrd="0" destOrd="0" presId="urn:microsoft.com/office/officeart/2005/8/layout/vList2"/>
    <dgm:cxn modelId="{CBC61823-2E81-41C1-9DBF-CFC43E65F2D3}" type="presParOf" srcId="{D7BC6540-5E84-4DAF-A5BD-797E7B377D20}" destId="{5BA6E9DB-A491-4483-832B-E0A50F6D4381}" srcOrd="1" destOrd="0" presId="urn:microsoft.com/office/officeart/2005/8/layout/vList2"/>
    <dgm:cxn modelId="{67EC5A54-273F-49F3-B9B8-EBDD2F1E7A8C}" type="presParOf" srcId="{D7BC6540-5E84-4DAF-A5BD-797E7B377D20}" destId="{B3C54717-C733-425A-8222-472D45D32415}" srcOrd="2" destOrd="0" presId="urn:microsoft.com/office/officeart/2005/8/layout/vList2"/>
    <dgm:cxn modelId="{AD043D61-D050-469A-8B60-F87C6C894420}" type="presParOf" srcId="{D7BC6540-5E84-4DAF-A5BD-797E7B377D20}" destId="{E6416D3A-03D0-4850-B338-AB1902398A37}" srcOrd="3" destOrd="0" presId="urn:microsoft.com/office/officeart/2005/8/layout/vList2"/>
    <dgm:cxn modelId="{6A7F005A-E9D8-4623-9A88-E1B33ACF6883}" type="presParOf" srcId="{D7BC6540-5E84-4DAF-A5BD-797E7B377D20}" destId="{8C669D44-75BC-48E9-9352-1CC9E77A5FB3}" srcOrd="4" destOrd="0" presId="urn:microsoft.com/office/officeart/2005/8/layout/vList2"/>
    <dgm:cxn modelId="{9B52BFDB-57AA-4C59-BDA7-7E5B0CF395CA}" type="presParOf" srcId="{D7BC6540-5E84-4DAF-A5BD-797E7B377D20}" destId="{7BCB1123-B196-4D1F-8820-22FCCB147C05}" srcOrd="5" destOrd="0" presId="urn:microsoft.com/office/officeart/2005/8/layout/vList2"/>
    <dgm:cxn modelId="{EBEDE76B-32C1-4C68-B827-658C46861288}" type="presParOf" srcId="{D7BC6540-5E84-4DAF-A5BD-797E7B377D20}" destId="{DC89452F-01BD-4C14-8D4C-EFAF86907D4F}" srcOrd="6"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4103D4B-DE71-4027-BDEB-32ACB4CFCC89}"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mc:AlternateContent xmlns:mc="http://schemas.openxmlformats.org/markup-compatibility/2006" xmlns:a14="http://schemas.microsoft.com/office/drawing/2010/main">
      <mc:Choice Requires="a14">
        <dgm:pt modelId="{DE2BE828-F99B-4086-BD4C-7390A86C3703}">
          <dgm:prSet custT="1"/>
          <dgm:spPr/>
          <dgm:t>
            <a:bodyPr/>
            <a:lstStyle/>
            <a:p>
              <a:r>
                <a:rPr lang="en-US" sz="2000" b="0" i="0" baseline="0"/>
                <a:t>Use training data to produce estimates  </a:t>
              </a:r>
              <a:r>
                <a:rPr lang="en-US" sz="2000"/>
                <a:t>of model parameters </a:t>
              </a:r>
              <a:r>
                <a:rPr lang="en-US" sz="2000" b="0" i="0" baseline="0"/>
                <a:t> : </a:t>
              </a:r>
              <a14:m>
                <m:oMath xmlns:m="http://schemas.openxmlformats.org/officeDocument/2006/math">
                  <m:sSub>
                    <m:sSubPr>
                      <m:ctrlPr>
                        <a:rPr lang="en-US" sz="2000" b="0" i="1">
                          <a:latin typeface="Cambria Math" panose="02040503050406030204" pitchFamily="18" charset="0"/>
                        </a:rPr>
                      </m:ctrlPr>
                    </m:sSubPr>
                    <m:e>
                      <m:r>
                        <a:rPr lang="en-US" sz="2000" b="0" i="1">
                          <a:latin typeface="Cambria Math" panose="02040503050406030204" pitchFamily="18" charset="0"/>
                        </a:rPr>
                        <m:t>𝜃</m:t>
                      </m:r>
                    </m:e>
                    <m:sub>
                      <m:r>
                        <a:rPr lang="en-US" sz="2000" b="0" i="1">
                          <a:latin typeface="Cambria Math" panose="02040503050406030204" pitchFamily="18" charset="0"/>
                        </a:rPr>
                        <m:t>0</m:t>
                      </m:r>
                    </m:sub>
                  </m:sSub>
                  <m:r>
                    <a:rPr lang="en-US" sz="2000" b="0" i="1">
                      <a:latin typeface="Cambria Math" panose="02040503050406030204" pitchFamily="18" charset="0"/>
                    </a:rPr>
                    <m:t> </m:t>
                  </m:r>
                </m:oMath>
              </a14:m>
              <a:r>
                <a:rPr lang="en-US" sz="2000" b="0" i="0" baseline="0"/>
                <a:t>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𝜃</m:t>
                      </m:r>
                    </m:e>
                    <m:sub>
                      <m:r>
                        <a:rPr lang="en-US" sz="2000" b="0" i="1">
                          <a:latin typeface="Cambria Math" panose="02040503050406030204" pitchFamily="18" charset="0"/>
                        </a:rPr>
                        <m:t>1</m:t>
                      </m:r>
                    </m:sub>
                  </m:sSub>
                </m:oMath>
              </a14:m>
              <a:endParaRPr lang="en-US" sz="2000"/>
            </a:p>
          </dgm:t>
        </dgm:pt>
      </mc:Choice>
      <mc:Fallback xmlns="">
        <dgm:pt modelId="{DE2BE828-F99B-4086-BD4C-7390A86C3703}">
          <dgm:prSet custT="1"/>
          <dgm:spPr/>
          <dgm:t>
            <a:bodyPr/>
            <a:lstStyle/>
            <a:p>
              <a:r>
                <a:rPr lang="en-US" sz="2000" b="0" i="0" baseline="0"/>
                <a:t>Use training data to produce estimates  </a:t>
              </a:r>
              <a:r>
                <a:rPr lang="en-US" sz="2000"/>
                <a:t>of model parameters </a:t>
              </a:r>
              <a:r>
                <a:rPr lang="en-US" sz="2000" b="0" i="0" baseline="0"/>
                <a:t> : </a:t>
              </a:r>
              <a:r>
                <a:rPr lang="en-US" sz="2000" b="0" i="0"/>
                <a:t>𝜃_0  </a:t>
              </a:r>
              <a:r>
                <a:rPr lang="en-US" sz="2000" b="0" i="0" baseline="0"/>
                <a:t>and </a:t>
              </a:r>
              <a:r>
                <a:rPr lang="en-US" sz="2000" i="0"/>
                <a:t>𝜃_</a:t>
              </a:r>
              <a:r>
                <a:rPr lang="en-US" sz="2000" b="0" i="0"/>
                <a:t>1</a:t>
              </a:r>
              <a:endParaRPr lang="en-US" sz="2000"/>
            </a:p>
          </dgm:t>
        </dgm:pt>
      </mc:Fallback>
    </mc:AlternateContent>
    <dgm:pt modelId="{CDE0545E-9126-4058-9062-E4B89284F403}" type="parTrans" cxnId="{0718E081-1F73-461D-95A9-B43E7BF3F679}">
      <dgm:prSet/>
      <dgm:spPr/>
      <dgm:t>
        <a:bodyPr/>
        <a:lstStyle/>
        <a:p>
          <a:endParaRPr lang="en-US" sz="2000"/>
        </a:p>
      </dgm:t>
    </dgm:pt>
    <dgm:pt modelId="{4C8AE8A8-1265-42E8-81C1-621D7B9DBD7E}" type="sibTrans" cxnId="{0718E081-1F73-461D-95A9-B43E7BF3F679}">
      <dgm:prSet/>
      <dgm:spPr/>
      <dgm:t>
        <a:bodyPr/>
        <a:lstStyle/>
        <a:p>
          <a:endParaRPr lang="en-US" sz="2000"/>
        </a:p>
      </dgm:t>
    </dgm:pt>
    <mc:AlternateContent xmlns:mc="http://schemas.openxmlformats.org/markup-compatibility/2006" xmlns:a14="http://schemas.microsoft.com/office/drawing/2010/main">
      <mc:Choice Requires="a14">
        <dgm:pt modelId="{3449439F-ABFF-45DF-B64B-8C060AC87FAD}">
          <dgm:prSet custT="1"/>
          <dgm:spPr/>
          <dgm:t>
            <a:bodyPr/>
            <a:lstStyle/>
            <a:p>
              <a:r>
                <a:rPr lang="en-US" sz="2000" b="0" i="0" baseline="0" dirty="0"/>
                <a:t>The prediction </a:t>
              </a:r>
              <a14:m>
                <m:oMath xmlns:m="http://schemas.openxmlformats.org/officeDocument/2006/math">
                  <m:acc>
                    <m:accPr>
                      <m:chr m:val="̂"/>
                      <m:ctrlPr>
                        <a:rPr lang="en-US" sz="2000" b="0" i="1" baseline="0">
                          <a:latin typeface="Cambria Math" panose="02040503050406030204" pitchFamily="18" charset="0"/>
                        </a:rPr>
                      </m:ctrlPr>
                    </m:accPr>
                    <m:e>
                      <m:r>
                        <a:rPr lang="en-US" sz="2000" b="0" i="1" baseline="0">
                          <a:latin typeface="Cambria Math" panose="02040503050406030204" pitchFamily="18" charset="0"/>
                        </a:rPr>
                        <m:t>𝑦</m:t>
                      </m:r>
                      <m:r>
                        <a:rPr lang="en-US" sz="2000" b="0" i="1" baseline="0">
                          <a:latin typeface="Cambria Math" panose="02040503050406030204" pitchFamily="18" charset="0"/>
                        </a:rPr>
                        <m:t> </m:t>
                      </m:r>
                    </m:e>
                  </m:acc>
                </m:oMath>
              </a14:m>
              <a:r>
                <a:rPr lang="en-US" sz="2000" b="0" i="0" baseline="0" dirty="0"/>
                <a:t>of</a:t>
              </a:r>
              <a:r>
                <a:rPr lang="en-US" sz="2000" b="0" i="0" dirty="0"/>
                <a:t> </a:t>
              </a:r>
              <a14:m>
                <m:oMath xmlns:m="http://schemas.openxmlformats.org/officeDocument/2006/math">
                  <m:r>
                    <a:rPr lang="en-US" sz="2000" b="0" i="1">
                      <a:latin typeface="Cambria Math" panose="02040503050406030204" pitchFamily="18" charset="0"/>
                    </a:rPr>
                    <m:t>𝑌</m:t>
                  </m:r>
                  <m:r>
                    <a:rPr lang="en-US" sz="2000" b="0" i="1">
                      <a:latin typeface="Cambria Math" panose="02040503050406030204" pitchFamily="18" charset="0"/>
                    </a:rPr>
                    <m:t> </m:t>
                  </m:r>
                </m:oMath>
              </a14:m>
              <a:r>
                <a:rPr lang="en-US" sz="2000" b="0" i="0" baseline="0" dirty="0"/>
                <a:t>on the basis of </a:t>
              </a:r>
              <a14:m>
                <m:oMath xmlns:m="http://schemas.openxmlformats.org/officeDocument/2006/math">
                  <m:r>
                    <a:rPr lang="en-US" sz="2000" b="0" i="1" baseline="0">
                      <a:latin typeface="Cambria Math" panose="02040503050406030204" pitchFamily="18" charset="0"/>
                    </a:rPr>
                    <m:t>𝑋</m:t>
                  </m:r>
                  <m:r>
                    <a:rPr lang="en-US" sz="2000" b="0" i="1" baseline="0">
                      <a:latin typeface="Cambria Math" panose="02040503050406030204" pitchFamily="18" charset="0"/>
                    </a:rPr>
                    <m:t>=</m:t>
                  </m:r>
                  <m:r>
                    <a:rPr lang="en-US" sz="2000" b="0" i="1" baseline="0">
                      <a:latin typeface="Cambria Math" panose="02040503050406030204" pitchFamily="18" charset="0"/>
                    </a:rPr>
                    <m:t>𝑥</m:t>
                  </m:r>
                  <m:r>
                    <a:rPr lang="en-US" sz="2000" b="0" i="1" baseline="0">
                      <a:latin typeface="Cambria Math" panose="02040503050406030204" pitchFamily="18" charset="0"/>
                    </a:rPr>
                    <m:t> </m:t>
                  </m:r>
                </m:oMath>
              </a14:m>
              <a:r>
                <a:rPr lang="en-US" sz="2000" b="0" i="0" baseline="0" dirty="0"/>
                <a:t>is: </a:t>
              </a:r>
              <a14:m>
                <m:oMath xmlns:m="http://schemas.openxmlformats.org/officeDocument/2006/math">
                  <m:acc>
                    <m:accPr>
                      <m:chr m:val="̂"/>
                      <m:ctrlPr>
                        <a:rPr lang="en-US" sz="2000" i="1" smtClean="0">
                          <a:latin typeface="Cambria Math" panose="02040503050406030204" pitchFamily="18" charset="0"/>
                        </a:rPr>
                      </m:ctrlPr>
                    </m:accPr>
                    <m:e>
                      <m:r>
                        <a:rPr lang="en-US" sz="2000" i="1">
                          <a:latin typeface="Cambria Math" panose="02040503050406030204" pitchFamily="18" charset="0"/>
                        </a:rPr>
                        <m:t>𝑦</m:t>
                      </m:r>
                    </m:e>
                  </m:acc>
                  <m:r>
                    <a:rPr lang="en-US" sz="2000" i="1">
                      <a:latin typeface="Cambria Math" panose="02040503050406030204" pitchFamily="18" charset="0"/>
                    </a:rPr>
                    <m:t>=</m:t>
                  </m:r>
                  <m:sSub>
                    <m:sSubPr>
                      <m:ctrlPr>
                        <a:rPr lang="en-US" sz="2000" b="0" i="1">
                          <a:latin typeface="Cambria Math" panose="02040503050406030204" pitchFamily="18" charset="0"/>
                        </a:rPr>
                      </m:ctrlPr>
                    </m:sSubPr>
                    <m:e>
                      <m:sSub>
                        <m:sSubPr>
                          <m:ctrlPr>
                            <a:rPr lang="en-US" sz="2000" b="0" i="1">
                              <a:latin typeface="Cambria Math" panose="02040503050406030204" pitchFamily="18" charset="0"/>
                            </a:rPr>
                          </m:ctrlPr>
                        </m:sSubPr>
                        <m:e>
                          <m:acc>
                            <m:accPr>
                              <m:chr m:val="̂"/>
                              <m:ctrlPr>
                                <a:rPr lang="en-US" sz="2000" b="0" i="1">
                                  <a:latin typeface="Cambria Math" panose="02040503050406030204" pitchFamily="18" charset="0"/>
                                </a:rPr>
                              </m:ctrlPr>
                            </m:accPr>
                            <m:e>
                              <m:r>
                                <a:rPr lang="en-US" sz="2000" i="1">
                                  <a:latin typeface="Cambria Math" panose="02040503050406030204" pitchFamily="18" charset="0"/>
                                </a:rPr>
                                <m:t>𝜃</m:t>
                              </m:r>
                            </m:e>
                          </m:acc>
                        </m:e>
                        <m:sub>
                          <m:r>
                            <a:rPr lang="en-US" sz="2000" b="0" i="1">
                              <a:latin typeface="Cambria Math" panose="02040503050406030204" pitchFamily="18" charset="0"/>
                            </a:rPr>
                            <m:t>0</m:t>
                          </m:r>
                        </m:sub>
                      </m:sSub>
                      <m:r>
                        <a:rPr lang="en-US" sz="2000" b="0" i="1">
                          <a:latin typeface="Cambria Math" panose="02040503050406030204" pitchFamily="18" charset="0"/>
                        </a:rPr>
                        <m:t>+ </m:t>
                      </m:r>
                      <m:acc>
                        <m:accPr>
                          <m:chr m:val="̂"/>
                          <m:ctrlPr>
                            <a:rPr lang="en-US" sz="2000" b="0" i="1">
                              <a:latin typeface="Cambria Math" panose="02040503050406030204" pitchFamily="18" charset="0"/>
                            </a:rPr>
                          </m:ctrlPr>
                        </m:accPr>
                        <m:e>
                          <m:r>
                            <a:rPr lang="en-US" sz="2000" i="1">
                              <a:latin typeface="Cambria Math" panose="02040503050406030204" pitchFamily="18" charset="0"/>
                            </a:rPr>
                            <m:t>𝜃</m:t>
                          </m:r>
                        </m:e>
                      </m:acc>
                    </m:e>
                    <m:sub>
                      <m:r>
                        <a:rPr lang="en-US" sz="2000" b="0" i="1">
                          <a:latin typeface="Cambria Math" panose="02040503050406030204" pitchFamily="18" charset="0"/>
                        </a:rPr>
                        <m:t>1</m:t>
                      </m:r>
                    </m:sub>
                  </m:sSub>
                  <m:r>
                    <a:rPr lang="en-US" sz="2000" i="1">
                      <a:latin typeface="Cambria Math" panose="02040503050406030204" pitchFamily="18" charset="0"/>
                    </a:rPr>
                    <m:t>𝑥</m:t>
                  </m:r>
                </m:oMath>
              </a14:m>
              <a:endParaRPr lang="en-US" sz="2000" dirty="0"/>
            </a:p>
          </dgm:t>
        </dgm:pt>
      </mc:Choice>
      <mc:Fallback xmlns="">
        <dgm:pt modelId="{3449439F-ABFF-45DF-B64B-8C060AC87FAD}">
          <dgm:prSet custT="1"/>
          <dgm:spPr/>
          <dgm:t>
            <a:bodyPr/>
            <a:lstStyle/>
            <a:p>
              <a:r>
                <a:rPr lang="en-US" sz="2000" b="0" i="0" baseline="0" dirty="0"/>
                <a:t>The prediction </a:t>
              </a:r>
              <a:r>
                <a:rPr lang="en-US" sz="2000" b="0" i="0" baseline="0"/>
                <a:t>(𝑦 ) ̂</a:t>
              </a:r>
              <a:r>
                <a:rPr lang="en-US" sz="2000" b="0" i="0" baseline="0" dirty="0"/>
                <a:t>of</a:t>
              </a:r>
              <a:r>
                <a:rPr lang="en-US" sz="2000" b="0" i="0" dirty="0"/>
                <a:t> </a:t>
              </a:r>
              <a:r>
                <a:rPr lang="en-US" sz="2000" b="0" i="0"/>
                <a:t>𝑌 </a:t>
              </a:r>
              <a:r>
                <a:rPr lang="en-US" sz="2000" b="0" i="0" baseline="0" dirty="0"/>
                <a:t>on the basis of </a:t>
              </a:r>
              <a:r>
                <a:rPr lang="en-US" sz="2000" b="0" i="0" baseline="0"/>
                <a:t>𝑋=𝑥 </a:t>
              </a:r>
              <a:r>
                <a:rPr lang="en-US" sz="2000" b="0" i="0" baseline="0" dirty="0"/>
                <a:t>is: </a:t>
              </a:r>
              <a:r>
                <a:rPr lang="en-US" sz="2000" i="0"/>
                <a:t>𝑦 ̂=</a:t>
              </a:r>
              <a:r>
                <a:rPr lang="en-US" sz="2000" b="0" i="0"/>
                <a:t>〖</a:t>
              </a:r>
              <a:r>
                <a:rPr lang="en-US" sz="2000" i="0"/>
                <a:t>𝜃</a:t>
              </a:r>
              <a:r>
                <a:rPr lang="en-US" sz="2000" b="0" i="0"/>
                <a:t> ̂_0+ </a:t>
              </a:r>
              <a:r>
                <a:rPr lang="en-US" sz="2000" i="0"/>
                <a:t>𝜃</a:t>
              </a:r>
              <a:r>
                <a:rPr lang="en-US" sz="2000" b="0" i="0"/>
                <a:t> ̂〗_1 </a:t>
              </a:r>
              <a:r>
                <a:rPr lang="en-US" sz="2000" i="0"/>
                <a:t>𝑥</a:t>
              </a:r>
              <a:endParaRPr lang="en-US" sz="2000" dirty="0"/>
            </a:p>
          </dgm:t>
        </dgm:pt>
      </mc:Fallback>
    </mc:AlternateContent>
    <dgm:pt modelId="{F917D874-C275-47D1-B755-70BD2D671F5B}" type="parTrans" cxnId="{DD22522D-D756-4AB5-9F3F-5432C9EBECDB}">
      <dgm:prSet/>
      <dgm:spPr/>
      <dgm:t>
        <a:bodyPr/>
        <a:lstStyle/>
        <a:p>
          <a:endParaRPr lang="en-US" sz="2000"/>
        </a:p>
      </dgm:t>
    </dgm:pt>
    <dgm:pt modelId="{D9E64942-BE85-434E-B43E-BD5E3A1AA345}" type="sibTrans" cxnId="{DD22522D-D756-4AB5-9F3F-5432C9EBECDB}">
      <dgm:prSet/>
      <dgm:spPr/>
      <dgm:t>
        <a:bodyPr/>
        <a:lstStyle/>
        <a:p>
          <a:endParaRPr lang="en-US" sz="2000"/>
        </a:p>
      </dgm:t>
    </dgm:pt>
    <mc:AlternateContent xmlns:mc="http://schemas.openxmlformats.org/markup-compatibility/2006" xmlns:a14="http://schemas.microsoft.com/office/drawing/2010/main">
      <mc:Choice Requires="a14">
        <dgm:pt modelId="{5BA51028-F9B0-44F9-A6B5-5A2D9E6A6398}">
          <dgm:prSet custT="1"/>
          <dgm:spPr/>
          <dgm:t>
            <a:bodyPr/>
            <a:lstStyle/>
            <a:p>
              <a:r>
                <a:rPr lang="en-US" sz="2000" b="0" i="0" baseline="0"/>
                <a:t>The hat symbol </a:t>
              </a:r>
              <a14:m>
                <m:oMath xmlns:m="http://schemas.openxmlformats.org/officeDocument/2006/math">
                  <m:r>
                    <a:rPr lang="en-US" sz="2000" b="0" i="1" baseline="0">
                      <a:latin typeface="Cambria Math" panose="02040503050406030204" pitchFamily="18" charset="0"/>
                    </a:rPr>
                    <m:t>^</m:t>
                  </m:r>
                </m:oMath>
              </a14:m>
              <a:r>
                <a:rPr lang="en-US" sz="2000" b="0" i="0" baseline="0"/>
                <a:t> means estimated value of an unknown parameter, or the predicted value of the response</a:t>
              </a:r>
              <a:endParaRPr lang="en-US" sz="2000"/>
            </a:p>
          </dgm:t>
        </dgm:pt>
      </mc:Choice>
      <mc:Fallback xmlns="">
        <dgm:pt modelId="{5BA51028-F9B0-44F9-A6B5-5A2D9E6A6398}">
          <dgm:prSet custT="1"/>
          <dgm:spPr/>
          <dgm:t>
            <a:bodyPr/>
            <a:lstStyle/>
            <a:p>
              <a:r>
                <a:rPr lang="en-US" sz="2000" b="0" i="0" baseline="0"/>
                <a:t>The hat symbol ^ means estimated value of an unknown parameter, or the predicted value of the response</a:t>
              </a:r>
              <a:endParaRPr lang="en-US" sz="2000"/>
            </a:p>
          </dgm:t>
        </dgm:pt>
      </mc:Fallback>
    </mc:AlternateContent>
    <dgm:pt modelId="{E6E0E95A-ABE9-4977-90F7-2E0FEA262C85}" type="parTrans" cxnId="{80E5ABBB-46C3-4E78-B69C-079FD2CFA4BA}">
      <dgm:prSet/>
      <dgm:spPr/>
      <dgm:t>
        <a:bodyPr/>
        <a:lstStyle/>
        <a:p>
          <a:endParaRPr lang="en-US" sz="2000"/>
        </a:p>
      </dgm:t>
    </dgm:pt>
    <dgm:pt modelId="{1FEEB319-21CA-42B4-BD3F-87A73B1EFA78}" type="sibTrans" cxnId="{80E5ABBB-46C3-4E78-B69C-079FD2CFA4BA}">
      <dgm:prSet/>
      <dgm:spPr/>
      <dgm:t>
        <a:bodyPr/>
        <a:lstStyle/>
        <a:p>
          <a:endParaRPr lang="en-US" sz="2000"/>
        </a:p>
      </dgm:t>
    </dgm:pt>
    <mc:AlternateContent xmlns:mc="http://schemas.openxmlformats.org/markup-compatibility/2006" xmlns:a14="http://schemas.microsoft.com/office/drawing/2010/main">
      <mc:Choice Requires="a14">
        <dgm:pt modelId="{EBA91006-175A-4487-9006-EC5BE92A6D41}">
          <dgm:prSet custT="1"/>
          <dgm:spPr/>
          <dgm:t>
            <a:bodyPr/>
            <a:lstStyle/>
            <a:p>
              <a:r>
                <a:rPr lang="en-US" sz="2000" b="0" i="0" baseline="0"/>
                <a:t>We want to choose </a:t>
              </a:r>
              <a14:m>
                <m:oMath xmlns:m="http://schemas.openxmlformats.org/officeDocument/2006/math">
                  <m:sSub>
                    <m:sSubPr>
                      <m:ctrlPr>
                        <a:rPr lang="en-US" sz="2000" b="0" i="1">
                          <a:latin typeface="Cambria Math" panose="02040503050406030204" pitchFamily="18" charset="0"/>
                        </a:rPr>
                      </m:ctrlPr>
                    </m:sSubPr>
                    <m:e>
                      <m:r>
                        <a:rPr lang="en-US" sz="2000" b="0" i="1">
                          <a:latin typeface="Cambria Math" panose="02040503050406030204" pitchFamily="18" charset="0"/>
                        </a:rPr>
                        <m:t>𝜃</m:t>
                      </m:r>
                    </m:e>
                    <m:sub>
                      <m:r>
                        <a:rPr lang="en-US" sz="2000" b="0" i="1">
                          <a:latin typeface="Cambria Math" panose="02040503050406030204" pitchFamily="18" charset="0"/>
                        </a:rPr>
                        <m:t>0</m:t>
                      </m:r>
                    </m:sub>
                  </m:sSub>
                  <m:r>
                    <a:rPr lang="en-US" sz="2000" b="0" i="1">
                      <a:latin typeface="Cambria Math" panose="02040503050406030204" pitchFamily="18" charset="0"/>
                    </a:rPr>
                    <m:t> </m:t>
                  </m:r>
                </m:oMath>
              </a14:m>
              <a:r>
                <a:rPr lang="en-US" sz="2000" b="0" i="0" baseline="0"/>
                <a:t>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𝜃</m:t>
                      </m:r>
                    </m:e>
                    <m:sub>
                      <m:r>
                        <a:rPr lang="en-US" sz="2000" b="0" i="1">
                          <a:latin typeface="Cambria Math" panose="02040503050406030204" pitchFamily="18" charset="0"/>
                        </a:rPr>
                        <m:t>1</m:t>
                      </m:r>
                    </m:sub>
                  </m:sSub>
                  <m:r>
                    <a:rPr lang="en-US" sz="2000" b="0" i="1">
                      <a:latin typeface="Cambria Math" panose="02040503050406030204" pitchFamily="18" charset="0"/>
                    </a:rPr>
                    <m:t> </m:t>
                  </m:r>
                </m:oMath>
              </a14:m>
              <a:r>
                <a:rPr lang="en-US" sz="2000" b="0" i="0" baseline="0"/>
                <a:t>that </a:t>
              </a:r>
              <a14:m>
                <m:oMath xmlns:m="http://schemas.openxmlformats.org/officeDocument/2006/math">
                  <m:acc>
                    <m:accPr>
                      <m:chr m:val="̂"/>
                      <m:ctrlPr>
                        <a:rPr lang="en-US" sz="2000" i="1">
                          <a:latin typeface="Cambria Math" panose="02040503050406030204" pitchFamily="18" charset="0"/>
                        </a:rPr>
                      </m:ctrlPr>
                    </m:accPr>
                    <m:e>
                      <m:r>
                        <a:rPr lang="en-US" sz="2000" i="1">
                          <a:latin typeface="Cambria Math" panose="02040503050406030204" pitchFamily="18" charset="0"/>
                        </a:rPr>
                        <m:t>𝑦</m:t>
                      </m:r>
                    </m:e>
                  </m:acc>
                  <m:r>
                    <a:rPr lang="en-US" sz="2000" i="1">
                      <a:latin typeface="Cambria Math" panose="02040503050406030204" pitchFamily="18" charset="0"/>
                    </a:rPr>
                    <m:t> </m:t>
                  </m:r>
                </m:oMath>
              </a14:m>
              <a:r>
                <a:rPr lang="en-US" sz="2000" b="0" i="0" baseline="0"/>
                <a:t> is as close to all </a:t>
              </a:r>
              <a14:m>
                <m:oMath xmlns:m="http://schemas.openxmlformats.org/officeDocument/2006/math">
                  <m:r>
                    <a:rPr lang="en-US" sz="2000" b="0" i="1" baseline="0">
                      <a:latin typeface="Cambria Math" panose="02040503050406030204" pitchFamily="18" charset="0"/>
                    </a:rPr>
                    <m:t>𝑦</m:t>
                  </m:r>
                </m:oMath>
              </a14:m>
              <a:r>
                <a:rPr lang="en-US" sz="2000" b="0" i="0" baseline="0"/>
                <a:t> in </a:t>
              </a:r>
              <a14:m>
                <m:oMath xmlns:m="http://schemas.openxmlformats.org/officeDocument/2006/math">
                  <m:r>
                    <a:rPr lang="en-US" sz="2000" b="0" i="1" baseline="0">
                      <a:latin typeface="Cambria Math" panose="02040503050406030204" pitchFamily="18" charset="0"/>
                    </a:rPr>
                    <m:t>𝑌</m:t>
                  </m:r>
                </m:oMath>
              </a14:m>
              <a:r>
                <a:rPr lang="en-US" sz="2000" b="0" i="0" baseline="0"/>
                <a:t> as possible.</a:t>
              </a:r>
              <a:endParaRPr lang="en-US" sz="2000"/>
            </a:p>
          </dgm:t>
        </dgm:pt>
      </mc:Choice>
      <mc:Fallback xmlns="">
        <dgm:pt modelId="{EBA91006-175A-4487-9006-EC5BE92A6D41}">
          <dgm:prSet custT="1"/>
          <dgm:spPr/>
          <dgm:t>
            <a:bodyPr/>
            <a:lstStyle/>
            <a:p>
              <a:r>
                <a:rPr lang="en-US" sz="2000" b="0" i="0" baseline="0"/>
                <a:t>We want to choose </a:t>
              </a:r>
              <a:r>
                <a:rPr lang="en-US" sz="2000" b="0" i="0"/>
                <a:t>𝜃_0  </a:t>
              </a:r>
              <a:r>
                <a:rPr lang="en-US" sz="2000" b="0" i="0" baseline="0"/>
                <a:t>and </a:t>
              </a:r>
              <a:r>
                <a:rPr lang="en-US" sz="2000" i="0"/>
                <a:t>𝜃_</a:t>
              </a:r>
              <a:r>
                <a:rPr lang="en-US" sz="2000" b="0" i="0"/>
                <a:t>1  </a:t>
              </a:r>
              <a:r>
                <a:rPr lang="en-US" sz="2000" b="0" i="0" baseline="0"/>
                <a:t>that </a:t>
              </a:r>
              <a:r>
                <a:rPr lang="en-US" sz="2000" i="0"/>
                <a:t>𝑦 ̂  </a:t>
              </a:r>
              <a:r>
                <a:rPr lang="en-US" sz="2000" b="0" i="0" baseline="0"/>
                <a:t> is as close to all 𝑦 in 𝑌 as possible.</a:t>
              </a:r>
              <a:endParaRPr lang="en-US" sz="2000"/>
            </a:p>
          </dgm:t>
        </dgm:pt>
      </mc:Fallback>
    </mc:AlternateContent>
    <dgm:pt modelId="{D5CDA30E-6986-4879-AEF6-8F96CF6C10C8}" type="parTrans" cxnId="{81701C9A-E27E-4968-8CA9-0472CC098883}">
      <dgm:prSet/>
      <dgm:spPr/>
      <dgm:t>
        <a:bodyPr/>
        <a:lstStyle/>
        <a:p>
          <a:endParaRPr lang="en-US" sz="2000"/>
        </a:p>
      </dgm:t>
    </dgm:pt>
    <dgm:pt modelId="{BECC1D5B-67B5-4C6A-96E2-AF67EB35E8A1}" type="sibTrans" cxnId="{81701C9A-E27E-4968-8CA9-0472CC098883}">
      <dgm:prSet/>
      <dgm:spPr/>
      <dgm:t>
        <a:bodyPr/>
        <a:lstStyle/>
        <a:p>
          <a:endParaRPr lang="en-US" sz="2000"/>
        </a:p>
      </dgm:t>
    </dgm:pt>
    <dgm:pt modelId="{8571F9D7-2FF6-4E86-8EED-EB58BE1B1F1C}">
      <dgm:prSet custT="1"/>
      <dgm:spPr/>
      <dgm:t>
        <a:bodyPr/>
        <a:lstStyle/>
        <a:p>
          <a:r>
            <a:rPr lang="en-US" sz="2000" b="1"/>
            <a:t>Loss Function</a:t>
          </a:r>
          <a:r>
            <a:rPr lang="en-US" sz="2000"/>
            <a:t>: Lower value indicated better model performance</a:t>
          </a:r>
        </a:p>
      </dgm:t>
    </dgm:pt>
    <dgm:pt modelId="{A7CE9665-3E0F-4884-979B-B53FF8C54176}" type="parTrans" cxnId="{65F9E89F-E25F-415F-BF9F-48F229F0450E}">
      <dgm:prSet/>
      <dgm:spPr/>
      <dgm:t>
        <a:bodyPr/>
        <a:lstStyle/>
        <a:p>
          <a:endParaRPr lang="en-US" sz="2000"/>
        </a:p>
      </dgm:t>
    </dgm:pt>
    <dgm:pt modelId="{40F793B4-D0DF-4388-BCD2-D00717EA7CD4}" type="sibTrans" cxnId="{65F9E89F-E25F-415F-BF9F-48F229F0450E}">
      <dgm:prSet/>
      <dgm:spPr/>
      <dgm:t>
        <a:bodyPr/>
        <a:lstStyle/>
        <a:p>
          <a:endParaRPr lang="en-US" sz="2000"/>
        </a:p>
      </dgm:t>
    </dgm:pt>
    <mc:AlternateContent xmlns:mc="http://schemas.openxmlformats.org/markup-compatibility/2006" xmlns:a14="http://schemas.microsoft.com/office/drawing/2010/main">
      <mc:Choice Requires="a14">
        <dgm:pt modelId="{07B6601A-1EBF-47E4-A0BB-4E01E0D527F5}">
          <dgm:prSet custT="1"/>
          <dgm:spPr/>
          <dgm:t>
            <a:bodyPr/>
            <a:lstStyle/>
            <a:p>
              <a:r>
                <a:rPr lang="en-US" sz="2000"/>
                <a:t>J</a:t>
              </a:r>
              <a14:m>
                <m:oMath xmlns:m="http://schemas.openxmlformats.org/officeDocument/2006/math">
                  <m:d>
                    <m:dPr>
                      <m:ctrlPr>
                        <a:rPr lang="en-US" sz="2000" i="1">
                          <a:latin typeface="Cambria Math" panose="02040503050406030204" pitchFamily="18" charset="0"/>
                        </a:rPr>
                      </m:ctrlPr>
                    </m:dPr>
                    <m:e>
                      <m:r>
                        <a:rPr lang="en-US" sz="2000" b="0" i="1">
                          <a:latin typeface="Cambria Math" panose="02040503050406030204" pitchFamily="18" charset="0"/>
                        </a:rPr>
                        <m:t>𝜃</m:t>
                      </m:r>
                    </m:e>
                  </m:d>
                  <m:r>
                    <a:rPr lang="en-US" sz="2000" i="1">
                      <a:latin typeface="Cambria Math" panose="02040503050406030204" pitchFamily="18" charset="0"/>
                    </a:rPr>
                    <m:t>=</m:t>
                  </m:r>
                  <m:nary>
                    <m:naryPr>
                      <m:chr m:val="∑"/>
                      <m:ctrlPr>
                        <a:rPr lang="en-US" sz="2000" i="1">
                          <a:latin typeface="Cambria Math" panose="02040503050406030204" pitchFamily="18" charset="0"/>
                        </a:rPr>
                      </m:ctrlPr>
                    </m:naryPr>
                    <m:sub>
                      <m:r>
                        <m:rPr>
                          <m:brk m:alnAt="23"/>
                        </m:rPr>
                        <a:rPr lang="en-US" sz="2000" i="1">
                          <a:latin typeface="Cambria Math" panose="02040503050406030204" pitchFamily="18" charset="0"/>
                        </a:rPr>
                        <m:t>𝑖</m:t>
                      </m:r>
                      <m:r>
                        <a:rPr lang="en-US" sz="2000" i="1">
                          <a:latin typeface="Cambria Math" panose="02040503050406030204" pitchFamily="18" charset="0"/>
                        </a:rPr>
                        <m:t>=1</m:t>
                      </m:r>
                    </m:sub>
                    <m:sup>
                      <m:r>
                        <a:rPr lang="en-US" sz="2000" i="1">
                          <a:latin typeface="Cambria Math" panose="02040503050406030204" pitchFamily="18" charset="0"/>
                        </a:rPr>
                        <m:t>𝑖</m:t>
                      </m:r>
                      <m:r>
                        <a:rPr lang="en-US" sz="2000" i="1">
                          <a:latin typeface="Cambria Math" panose="02040503050406030204" pitchFamily="18" charset="0"/>
                        </a:rPr>
                        <m:t>=8</m:t>
                      </m:r>
                    </m:sup>
                    <m:e>
                      <m:sSup>
                        <m:sSupPr>
                          <m:ctrlPr>
                            <a:rPr lang="en-US" sz="2000" i="1">
                              <a:latin typeface="Cambria Math" panose="02040503050406030204" pitchFamily="18" charset="0"/>
                            </a:rPr>
                          </m:ctrlPr>
                        </m:sSupPr>
                        <m:e>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acc>
                                    <m:accPr>
                                      <m:chr m:val="̂"/>
                                      <m:ctrlPr>
                                        <a:rPr lang="en-US" sz="2000" i="1">
                                          <a:latin typeface="Cambria Math" panose="02040503050406030204" pitchFamily="18" charset="0"/>
                                        </a:rPr>
                                      </m:ctrlPr>
                                    </m:accPr>
                                    <m:e>
                                      <m:r>
                                        <a:rPr lang="en-US" sz="2000" i="1">
                                          <a:latin typeface="Cambria Math" panose="02040503050406030204" pitchFamily="18" charset="0"/>
                                        </a:rPr>
                                        <m:t>𝑦</m:t>
                                      </m:r>
                                    </m:e>
                                  </m:acc>
                                </m:e>
                                <m:sub>
                                  <m:r>
                                    <a:rPr lang="en-US" sz="2000" i="1">
                                      <a:latin typeface="Cambria Math" panose="02040503050406030204" pitchFamily="18" charset="0"/>
                                    </a:rPr>
                                    <m:t>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𝑦</m:t>
                                  </m:r>
                                </m:e>
                                <m:sub>
                                  <m:r>
                                    <a:rPr lang="en-US" sz="2000" i="1">
                                      <a:latin typeface="Cambria Math" panose="02040503050406030204" pitchFamily="18" charset="0"/>
                                    </a:rPr>
                                    <m:t>𝑖</m:t>
                                  </m:r>
                                </m:sub>
                              </m:sSub>
                            </m:e>
                          </m:d>
                        </m:e>
                        <m:sup>
                          <m:r>
                            <a:rPr lang="en-US" sz="2000" i="1">
                              <a:latin typeface="Cambria Math" panose="02040503050406030204" pitchFamily="18" charset="0"/>
                            </a:rPr>
                            <m:t>2</m:t>
                          </m:r>
                        </m:sup>
                      </m:sSup>
                    </m:e>
                  </m:nary>
                </m:oMath>
              </a14:m>
              <a:r>
                <a:rPr lang="en-US" sz="2000"/>
                <a:t> - Mean Squared error </a:t>
              </a:r>
            </a:p>
          </dgm:t>
        </dgm:pt>
      </mc:Choice>
      <mc:Fallback xmlns="">
        <dgm:pt modelId="{07B6601A-1EBF-47E4-A0BB-4E01E0D527F5}">
          <dgm:prSet custT="1"/>
          <dgm:spPr/>
          <dgm:t>
            <a:bodyPr/>
            <a:lstStyle/>
            <a:p>
              <a:r>
                <a:rPr lang="en-US" sz="2000"/>
                <a:t>J</a:t>
              </a:r>
              <a:r>
                <a:rPr lang="en-US" sz="2000" i="0"/>
                <a:t>(</a:t>
              </a:r>
              <a:r>
                <a:rPr lang="en-US" sz="2000" b="0" i="0"/>
                <a:t>𝜃)</a:t>
              </a:r>
              <a:r>
                <a:rPr lang="en-US" sz="2000" i="0"/>
                <a:t>=∑_(𝑖=1)^(𝑖=8)▒(𝑦 ̂_𝑖−𝑦_𝑖 )^2 </a:t>
              </a:r>
              <a:r>
                <a:rPr lang="en-US" sz="2000"/>
                <a:t> - Mean Squared error </a:t>
              </a:r>
            </a:p>
          </dgm:t>
        </dgm:pt>
      </mc:Fallback>
    </mc:AlternateContent>
    <dgm:pt modelId="{3EEC00BA-B2CE-4B62-B89B-FFA9C8A3A015}" type="parTrans" cxnId="{CAE9B64B-42F6-4BE7-B4BB-6BAAB83A4DE9}">
      <dgm:prSet/>
      <dgm:spPr/>
      <dgm:t>
        <a:bodyPr/>
        <a:lstStyle/>
        <a:p>
          <a:endParaRPr lang="en-US" sz="2000"/>
        </a:p>
      </dgm:t>
    </dgm:pt>
    <dgm:pt modelId="{413EE52E-8E29-4A1F-9C92-EA3C3CD33684}" type="sibTrans" cxnId="{CAE9B64B-42F6-4BE7-B4BB-6BAAB83A4DE9}">
      <dgm:prSet/>
      <dgm:spPr/>
      <dgm:t>
        <a:bodyPr/>
        <a:lstStyle/>
        <a:p>
          <a:endParaRPr lang="en-US" sz="2000"/>
        </a:p>
      </dgm:t>
    </dgm:pt>
    <dgm:pt modelId="{7C613EEA-9DB3-4E78-8C5B-48697DC4C434}" type="pres">
      <dgm:prSet presAssocID="{14103D4B-DE71-4027-BDEB-32ACB4CFCC89}" presName="vert0" presStyleCnt="0">
        <dgm:presLayoutVars>
          <dgm:dir/>
          <dgm:animOne val="branch"/>
          <dgm:animLvl val="lvl"/>
        </dgm:presLayoutVars>
      </dgm:prSet>
      <dgm:spPr/>
    </dgm:pt>
    <dgm:pt modelId="{F79B83D2-5883-41A6-A644-5412EB9C86FC}" type="pres">
      <dgm:prSet presAssocID="{DE2BE828-F99B-4086-BD4C-7390A86C3703}" presName="thickLine" presStyleLbl="alignNode1" presStyleIdx="0" presStyleCnt="6"/>
      <dgm:spPr/>
    </dgm:pt>
    <dgm:pt modelId="{4F06D785-34F5-41FE-853E-29A46E07FB3B}" type="pres">
      <dgm:prSet presAssocID="{DE2BE828-F99B-4086-BD4C-7390A86C3703}" presName="horz1" presStyleCnt="0"/>
      <dgm:spPr/>
    </dgm:pt>
    <dgm:pt modelId="{3AEF59D5-E339-46BA-8B1D-9CD63BB306F0}" type="pres">
      <dgm:prSet presAssocID="{DE2BE828-F99B-4086-BD4C-7390A86C3703}" presName="tx1" presStyleLbl="revTx" presStyleIdx="0" presStyleCnt="6"/>
      <dgm:spPr/>
    </dgm:pt>
    <dgm:pt modelId="{29A9A32E-FFF0-4091-A17D-82E316E3BDFB}" type="pres">
      <dgm:prSet presAssocID="{DE2BE828-F99B-4086-BD4C-7390A86C3703}" presName="vert1" presStyleCnt="0"/>
      <dgm:spPr/>
    </dgm:pt>
    <dgm:pt modelId="{FEB75504-F114-4960-AF91-8741BF001B67}" type="pres">
      <dgm:prSet presAssocID="{3449439F-ABFF-45DF-B64B-8C060AC87FAD}" presName="thickLine" presStyleLbl="alignNode1" presStyleIdx="1" presStyleCnt="6"/>
      <dgm:spPr/>
    </dgm:pt>
    <dgm:pt modelId="{CA7210E8-010C-466A-9987-730E8BEA4D55}" type="pres">
      <dgm:prSet presAssocID="{3449439F-ABFF-45DF-B64B-8C060AC87FAD}" presName="horz1" presStyleCnt="0"/>
      <dgm:spPr/>
    </dgm:pt>
    <dgm:pt modelId="{20981F7F-5EE6-4A78-8B5E-0949947C598F}" type="pres">
      <dgm:prSet presAssocID="{3449439F-ABFF-45DF-B64B-8C060AC87FAD}" presName="tx1" presStyleLbl="revTx" presStyleIdx="1" presStyleCnt="6"/>
      <dgm:spPr/>
    </dgm:pt>
    <dgm:pt modelId="{88BA6CE4-79E7-466A-B38E-5C2EEED4EC38}" type="pres">
      <dgm:prSet presAssocID="{3449439F-ABFF-45DF-B64B-8C060AC87FAD}" presName="vert1" presStyleCnt="0"/>
      <dgm:spPr/>
    </dgm:pt>
    <dgm:pt modelId="{C32DAE9D-22F5-44AE-8409-9BED67438F3E}" type="pres">
      <dgm:prSet presAssocID="{5BA51028-F9B0-44F9-A6B5-5A2D9E6A6398}" presName="thickLine" presStyleLbl="alignNode1" presStyleIdx="2" presStyleCnt="6"/>
      <dgm:spPr/>
    </dgm:pt>
    <dgm:pt modelId="{D4033F71-6EF6-4DED-954D-65C6C156921C}" type="pres">
      <dgm:prSet presAssocID="{5BA51028-F9B0-44F9-A6B5-5A2D9E6A6398}" presName="horz1" presStyleCnt="0"/>
      <dgm:spPr/>
    </dgm:pt>
    <dgm:pt modelId="{9948B1E2-1831-44B4-9B95-6FC80BE4AABF}" type="pres">
      <dgm:prSet presAssocID="{5BA51028-F9B0-44F9-A6B5-5A2D9E6A6398}" presName="tx1" presStyleLbl="revTx" presStyleIdx="2" presStyleCnt="6"/>
      <dgm:spPr/>
    </dgm:pt>
    <dgm:pt modelId="{6DEB303E-94F0-44A5-B9FF-03D509AF0A3E}" type="pres">
      <dgm:prSet presAssocID="{5BA51028-F9B0-44F9-A6B5-5A2D9E6A6398}" presName="vert1" presStyleCnt="0"/>
      <dgm:spPr/>
    </dgm:pt>
    <dgm:pt modelId="{21A67534-FDAC-4F68-8750-9C75BA0F2609}" type="pres">
      <dgm:prSet presAssocID="{EBA91006-175A-4487-9006-EC5BE92A6D41}" presName="thickLine" presStyleLbl="alignNode1" presStyleIdx="3" presStyleCnt="6"/>
      <dgm:spPr/>
    </dgm:pt>
    <dgm:pt modelId="{B741F73B-A851-49B9-A996-CAB308D44E67}" type="pres">
      <dgm:prSet presAssocID="{EBA91006-175A-4487-9006-EC5BE92A6D41}" presName="horz1" presStyleCnt="0"/>
      <dgm:spPr/>
    </dgm:pt>
    <dgm:pt modelId="{AA9D095D-894B-4784-99C3-9C53FF4B1FF1}" type="pres">
      <dgm:prSet presAssocID="{EBA91006-175A-4487-9006-EC5BE92A6D41}" presName="tx1" presStyleLbl="revTx" presStyleIdx="3" presStyleCnt="6"/>
      <dgm:spPr/>
    </dgm:pt>
    <dgm:pt modelId="{D0518765-8BF1-43EF-B47E-8ABB3C7050C9}" type="pres">
      <dgm:prSet presAssocID="{EBA91006-175A-4487-9006-EC5BE92A6D41}" presName="vert1" presStyleCnt="0"/>
      <dgm:spPr/>
    </dgm:pt>
    <dgm:pt modelId="{4D1C55F9-0E98-41EE-88C9-144A48C67CA0}" type="pres">
      <dgm:prSet presAssocID="{8571F9D7-2FF6-4E86-8EED-EB58BE1B1F1C}" presName="thickLine" presStyleLbl="alignNode1" presStyleIdx="4" presStyleCnt="6"/>
      <dgm:spPr/>
    </dgm:pt>
    <dgm:pt modelId="{AEEE911B-F488-47FA-93D6-9CFB886052C7}" type="pres">
      <dgm:prSet presAssocID="{8571F9D7-2FF6-4E86-8EED-EB58BE1B1F1C}" presName="horz1" presStyleCnt="0"/>
      <dgm:spPr/>
    </dgm:pt>
    <dgm:pt modelId="{AA4C80CA-E042-4460-8A8A-AE7D94E08D51}" type="pres">
      <dgm:prSet presAssocID="{8571F9D7-2FF6-4E86-8EED-EB58BE1B1F1C}" presName="tx1" presStyleLbl="revTx" presStyleIdx="4" presStyleCnt="6"/>
      <dgm:spPr/>
    </dgm:pt>
    <dgm:pt modelId="{2E77F788-E7E6-4A24-8136-61D6073A6049}" type="pres">
      <dgm:prSet presAssocID="{8571F9D7-2FF6-4E86-8EED-EB58BE1B1F1C}" presName="vert1" presStyleCnt="0"/>
      <dgm:spPr/>
    </dgm:pt>
    <dgm:pt modelId="{85A99CD8-0607-4A15-9428-C60521C8A7AF}" type="pres">
      <dgm:prSet presAssocID="{07B6601A-1EBF-47E4-A0BB-4E01E0D527F5}" presName="thickLine" presStyleLbl="alignNode1" presStyleIdx="5" presStyleCnt="6"/>
      <dgm:spPr/>
    </dgm:pt>
    <dgm:pt modelId="{CA9A6D38-0009-44FB-A492-9D8FCDA7E021}" type="pres">
      <dgm:prSet presAssocID="{07B6601A-1EBF-47E4-A0BB-4E01E0D527F5}" presName="horz1" presStyleCnt="0"/>
      <dgm:spPr/>
    </dgm:pt>
    <dgm:pt modelId="{EEABEEA9-6E80-465A-AB97-7EDD87EF5244}" type="pres">
      <dgm:prSet presAssocID="{07B6601A-1EBF-47E4-A0BB-4E01E0D527F5}" presName="tx1" presStyleLbl="revTx" presStyleIdx="5" presStyleCnt="6"/>
      <dgm:spPr/>
    </dgm:pt>
    <dgm:pt modelId="{793F88E6-34CF-494F-AF96-56E1AE7492D0}" type="pres">
      <dgm:prSet presAssocID="{07B6601A-1EBF-47E4-A0BB-4E01E0D527F5}" presName="vert1" presStyleCnt="0"/>
      <dgm:spPr/>
    </dgm:pt>
  </dgm:ptLst>
  <dgm:cxnLst>
    <dgm:cxn modelId="{D563A327-00FA-4FD1-A051-5C40651A9F0E}" type="presOf" srcId="{3449439F-ABFF-45DF-B64B-8C060AC87FAD}" destId="{20981F7F-5EE6-4A78-8B5E-0949947C598F}" srcOrd="0" destOrd="0" presId="urn:microsoft.com/office/officeart/2008/layout/LinedList"/>
    <dgm:cxn modelId="{DD22522D-D756-4AB5-9F3F-5432C9EBECDB}" srcId="{14103D4B-DE71-4027-BDEB-32ACB4CFCC89}" destId="{3449439F-ABFF-45DF-B64B-8C060AC87FAD}" srcOrd="1" destOrd="0" parTransId="{F917D874-C275-47D1-B755-70BD2D671F5B}" sibTransId="{D9E64942-BE85-434E-B43E-BD5E3A1AA345}"/>
    <dgm:cxn modelId="{CAE9B64B-42F6-4BE7-B4BB-6BAAB83A4DE9}" srcId="{14103D4B-DE71-4027-BDEB-32ACB4CFCC89}" destId="{07B6601A-1EBF-47E4-A0BB-4E01E0D527F5}" srcOrd="5" destOrd="0" parTransId="{3EEC00BA-B2CE-4B62-B89B-FFA9C8A3A015}" sibTransId="{413EE52E-8E29-4A1F-9C92-EA3C3CD33684}"/>
    <dgm:cxn modelId="{227D084D-B20F-4120-8404-21360B09BA1C}" type="presOf" srcId="{07B6601A-1EBF-47E4-A0BB-4E01E0D527F5}" destId="{EEABEEA9-6E80-465A-AB97-7EDD87EF5244}" srcOrd="0" destOrd="0" presId="urn:microsoft.com/office/officeart/2008/layout/LinedList"/>
    <dgm:cxn modelId="{3B50AD70-89C7-48D9-9F4C-3A2D520C5C60}" type="presOf" srcId="{DE2BE828-F99B-4086-BD4C-7390A86C3703}" destId="{3AEF59D5-E339-46BA-8B1D-9CD63BB306F0}" srcOrd="0" destOrd="0" presId="urn:microsoft.com/office/officeart/2008/layout/LinedList"/>
    <dgm:cxn modelId="{37C00856-7D79-42E4-8D27-DDFB4E7A74CE}" type="presOf" srcId="{5BA51028-F9B0-44F9-A6B5-5A2D9E6A6398}" destId="{9948B1E2-1831-44B4-9B95-6FC80BE4AABF}" srcOrd="0" destOrd="0" presId="urn:microsoft.com/office/officeart/2008/layout/LinedList"/>
    <dgm:cxn modelId="{0718E081-1F73-461D-95A9-B43E7BF3F679}" srcId="{14103D4B-DE71-4027-BDEB-32ACB4CFCC89}" destId="{DE2BE828-F99B-4086-BD4C-7390A86C3703}" srcOrd="0" destOrd="0" parTransId="{CDE0545E-9126-4058-9062-E4B89284F403}" sibTransId="{4C8AE8A8-1265-42E8-81C1-621D7B9DBD7E}"/>
    <dgm:cxn modelId="{05479999-DF72-4230-8008-45E2BED9427A}" type="presOf" srcId="{14103D4B-DE71-4027-BDEB-32ACB4CFCC89}" destId="{7C613EEA-9DB3-4E78-8C5B-48697DC4C434}" srcOrd="0" destOrd="0" presId="urn:microsoft.com/office/officeart/2008/layout/LinedList"/>
    <dgm:cxn modelId="{81701C9A-E27E-4968-8CA9-0472CC098883}" srcId="{14103D4B-DE71-4027-BDEB-32ACB4CFCC89}" destId="{EBA91006-175A-4487-9006-EC5BE92A6D41}" srcOrd="3" destOrd="0" parTransId="{D5CDA30E-6986-4879-AEF6-8F96CF6C10C8}" sibTransId="{BECC1D5B-67B5-4C6A-96E2-AF67EB35E8A1}"/>
    <dgm:cxn modelId="{65F9E89F-E25F-415F-BF9F-48F229F0450E}" srcId="{14103D4B-DE71-4027-BDEB-32ACB4CFCC89}" destId="{8571F9D7-2FF6-4E86-8EED-EB58BE1B1F1C}" srcOrd="4" destOrd="0" parTransId="{A7CE9665-3E0F-4884-979B-B53FF8C54176}" sibTransId="{40F793B4-D0DF-4388-BCD2-D00717EA7CD4}"/>
    <dgm:cxn modelId="{692863A9-265A-4442-A398-0BB50D7C4FB9}" type="presOf" srcId="{EBA91006-175A-4487-9006-EC5BE92A6D41}" destId="{AA9D095D-894B-4784-99C3-9C53FF4B1FF1}" srcOrd="0" destOrd="0" presId="urn:microsoft.com/office/officeart/2008/layout/LinedList"/>
    <dgm:cxn modelId="{80E5ABBB-46C3-4E78-B69C-079FD2CFA4BA}" srcId="{14103D4B-DE71-4027-BDEB-32ACB4CFCC89}" destId="{5BA51028-F9B0-44F9-A6B5-5A2D9E6A6398}" srcOrd="2" destOrd="0" parTransId="{E6E0E95A-ABE9-4977-90F7-2E0FEA262C85}" sibTransId="{1FEEB319-21CA-42B4-BD3F-87A73B1EFA78}"/>
    <dgm:cxn modelId="{CD1A79F3-4CC3-4A63-B2CC-867D3FF3D2A1}" type="presOf" srcId="{8571F9D7-2FF6-4E86-8EED-EB58BE1B1F1C}" destId="{AA4C80CA-E042-4460-8A8A-AE7D94E08D51}" srcOrd="0" destOrd="0" presId="urn:microsoft.com/office/officeart/2008/layout/LinedList"/>
    <dgm:cxn modelId="{78AE66FA-ED32-4CF4-840A-DD22F78038F3}" type="presParOf" srcId="{7C613EEA-9DB3-4E78-8C5B-48697DC4C434}" destId="{F79B83D2-5883-41A6-A644-5412EB9C86FC}" srcOrd="0" destOrd="0" presId="urn:microsoft.com/office/officeart/2008/layout/LinedList"/>
    <dgm:cxn modelId="{FE759F00-D572-402A-8FC1-ECFB9FB54CAA}" type="presParOf" srcId="{7C613EEA-9DB3-4E78-8C5B-48697DC4C434}" destId="{4F06D785-34F5-41FE-853E-29A46E07FB3B}" srcOrd="1" destOrd="0" presId="urn:microsoft.com/office/officeart/2008/layout/LinedList"/>
    <dgm:cxn modelId="{A1591AB0-7A49-4DC1-9FE4-B981FE9FD70A}" type="presParOf" srcId="{4F06D785-34F5-41FE-853E-29A46E07FB3B}" destId="{3AEF59D5-E339-46BA-8B1D-9CD63BB306F0}" srcOrd="0" destOrd="0" presId="urn:microsoft.com/office/officeart/2008/layout/LinedList"/>
    <dgm:cxn modelId="{49C57AFE-FCAA-4A51-8439-6F4FE151C17B}" type="presParOf" srcId="{4F06D785-34F5-41FE-853E-29A46E07FB3B}" destId="{29A9A32E-FFF0-4091-A17D-82E316E3BDFB}" srcOrd="1" destOrd="0" presId="urn:microsoft.com/office/officeart/2008/layout/LinedList"/>
    <dgm:cxn modelId="{0772E0CE-CF4B-45A1-B5C2-6C88E024302F}" type="presParOf" srcId="{7C613EEA-9DB3-4E78-8C5B-48697DC4C434}" destId="{FEB75504-F114-4960-AF91-8741BF001B67}" srcOrd="2" destOrd="0" presId="urn:microsoft.com/office/officeart/2008/layout/LinedList"/>
    <dgm:cxn modelId="{893600D3-58A6-4542-BB28-630A13E45620}" type="presParOf" srcId="{7C613EEA-9DB3-4E78-8C5B-48697DC4C434}" destId="{CA7210E8-010C-466A-9987-730E8BEA4D55}" srcOrd="3" destOrd="0" presId="urn:microsoft.com/office/officeart/2008/layout/LinedList"/>
    <dgm:cxn modelId="{4E5C90D8-E50E-487A-917D-1FB56EBFD609}" type="presParOf" srcId="{CA7210E8-010C-466A-9987-730E8BEA4D55}" destId="{20981F7F-5EE6-4A78-8B5E-0949947C598F}" srcOrd="0" destOrd="0" presId="urn:microsoft.com/office/officeart/2008/layout/LinedList"/>
    <dgm:cxn modelId="{AE9BF27D-B608-47FB-860F-95D45CA952A4}" type="presParOf" srcId="{CA7210E8-010C-466A-9987-730E8BEA4D55}" destId="{88BA6CE4-79E7-466A-B38E-5C2EEED4EC38}" srcOrd="1" destOrd="0" presId="urn:microsoft.com/office/officeart/2008/layout/LinedList"/>
    <dgm:cxn modelId="{8E9B8C31-4A1A-4CE2-9BAF-16455EBF90D0}" type="presParOf" srcId="{7C613EEA-9DB3-4E78-8C5B-48697DC4C434}" destId="{C32DAE9D-22F5-44AE-8409-9BED67438F3E}" srcOrd="4" destOrd="0" presId="urn:microsoft.com/office/officeart/2008/layout/LinedList"/>
    <dgm:cxn modelId="{66144F0F-61F0-43BA-A22A-56F26CD28D51}" type="presParOf" srcId="{7C613EEA-9DB3-4E78-8C5B-48697DC4C434}" destId="{D4033F71-6EF6-4DED-954D-65C6C156921C}" srcOrd="5" destOrd="0" presId="urn:microsoft.com/office/officeart/2008/layout/LinedList"/>
    <dgm:cxn modelId="{C7650A83-DE2D-4B05-9E52-EDBEF98C9FF4}" type="presParOf" srcId="{D4033F71-6EF6-4DED-954D-65C6C156921C}" destId="{9948B1E2-1831-44B4-9B95-6FC80BE4AABF}" srcOrd="0" destOrd="0" presId="urn:microsoft.com/office/officeart/2008/layout/LinedList"/>
    <dgm:cxn modelId="{E7B32FF5-A2BC-44B7-A0C9-0D573B8A2829}" type="presParOf" srcId="{D4033F71-6EF6-4DED-954D-65C6C156921C}" destId="{6DEB303E-94F0-44A5-B9FF-03D509AF0A3E}" srcOrd="1" destOrd="0" presId="urn:microsoft.com/office/officeart/2008/layout/LinedList"/>
    <dgm:cxn modelId="{4BE13385-2D20-4336-8881-20E6408F0CFE}" type="presParOf" srcId="{7C613EEA-9DB3-4E78-8C5B-48697DC4C434}" destId="{21A67534-FDAC-4F68-8750-9C75BA0F2609}" srcOrd="6" destOrd="0" presId="urn:microsoft.com/office/officeart/2008/layout/LinedList"/>
    <dgm:cxn modelId="{5F7F2F68-9535-41A9-AD20-2D528CF74AFF}" type="presParOf" srcId="{7C613EEA-9DB3-4E78-8C5B-48697DC4C434}" destId="{B741F73B-A851-49B9-A996-CAB308D44E67}" srcOrd="7" destOrd="0" presId="urn:microsoft.com/office/officeart/2008/layout/LinedList"/>
    <dgm:cxn modelId="{0E6CDF09-45DC-4896-922A-5B9AFD22EA48}" type="presParOf" srcId="{B741F73B-A851-49B9-A996-CAB308D44E67}" destId="{AA9D095D-894B-4784-99C3-9C53FF4B1FF1}" srcOrd="0" destOrd="0" presId="urn:microsoft.com/office/officeart/2008/layout/LinedList"/>
    <dgm:cxn modelId="{BC838BBD-6341-4726-8829-C55324A82637}" type="presParOf" srcId="{B741F73B-A851-49B9-A996-CAB308D44E67}" destId="{D0518765-8BF1-43EF-B47E-8ABB3C7050C9}" srcOrd="1" destOrd="0" presId="urn:microsoft.com/office/officeart/2008/layout/LinedList"/>
    <dgm:cxn modelId="{F7785DAF-B1E7-44DB-A095-10C0CF4D3BC2}" type="presParOf" srcId="{7C613EEA-9DB3-4E78-8C5B-48697DC4C434}" destId="{4D1C55F9-0E98-41EE-88C9-144A48C67CA0}" srcOrd="8" destOrd="0" presId="urn:microsoft.com/office/officeart/2008/layout/LinedList"/>
    <dgm:cxn modelId="{C3CD9170-2F95-4DB6-83A2-3FBA27D05DAB}" type="presParOf" srcId="{7C613EEA-9DB3-4E78-8C5B-48697DC4C434}" destId="{AEEE911B-F488-47FA-93D6-9CFB886052C7}" srcOrd="9" destOrd="0" presId="urn:microsoft.com/office/officeart/2008/layout/LinedList"/>
    <dgm:cxn modelId="{2CEF5352-393A-40AA-9250-286BFA36E413}" type="presParOf" srcId="{AEEE911B-F488-47FA-93D6-9CFB886052C7}" destId="{AA4C80CA-E042-4460-8A8A-AE7D94E08D51}" srcOrd="0" destOrd="0" presId="urn:microsoft.com/office/officeart/2008/layout/LinedList"/>
    <dgm:cxn modelId="{B7F77D63-715C-4CEA-985D-686FE508D1F0}" type="presParOf" srcId="{AEEE911B-F488-47FA-93D6-9CFB886052C7}" destId="{2E77F788-E7E6-4A24-8136-61D6073A6049}" srcOrd="1" destOrd="0" presId="urn:microsoft.com/office/officeart/2008/layout/LinedList"/>
    <dgm:cxn modelId="{C3B420C6-8341-496B-94A2-F82236A1FB35}" type="presParOf" srcId="{7C613EEA-9DB3-4E78-8C5B-48697DC4C434}" destId="{85A99CD8-0607-4A15-9428-C60521C8A7AF}" srcOrd="10" destOrd="0" presId="urn:microsoft.com/office/officeart/2008/layout/LinedList"/>
    <dgm:cxn modelId="{11870FB8-AADC-4A67-9110-7FC8998C86C6}" type="presParOf" srcId="{7C613EEA-9DB3-4E78-8C5B-48697DC4C434}" destId="{CA9A6D38-0009-44FB-A492-9D8FCDA7E021}" srcOrd="11" destOrd="0" presId="urn:microsoft.com/office/officeart/2008/layout/LinedList"/>
    <dgm:cxn modelId="{FC07B15B-2A25-4812-A72D-29E52AC244F8}" type="presParOf" srcId="{CA9A6D38-0009-44FB-A492-9D8FCDA7E021}" destId="{EEABEEA9-6E80-465A-AB97-7EDD87EF5244}" srcOrd="0" destOrd="0" presId="urn:microsoft.com/office/officeart/2008/layout/LinedList"/>
    <dgm:cxn modelId="{167BF7A4-82E7-4F15-9788-8D5DDA055D00}" type="presParOf" srcId="{CA9A6D38-0009-44FB-A492-9D8FCDA7E021}" destId="{793F88E6-34CF-494F-AF96-56E1AE7492D0}"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CE0336D8-E6FF-49F1-8761-8D5DA6A2DD6E}"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435C2EBD-E02D-4E84-B777-CDE0AE334163}">
      <dgm:prSet custT="1"/>
      <dgm:spPr/>
      <dgm:t>
        <a:bodyPr/>
        <a:lstStyle/>
        <a:p>
          <a:r>
            <a:rPr lang="en-US" sz="1600" dirty="0"/>
            <a:t>Number of Outputs: Two</a:t>
          </a:r>
        </a:p>
      </dgm:t>
    </dgm:pt>
    <dgm:pt modelId="{EBAAC137-5278-4461-B9C9-5DD397BDAA9D}" type="parTrans" cxnId="{D834BC6A-F6CD-44AD-9635-15F01B6799DB}">
      <dgm:prSet/>
      <dgm:spPr/>
      <dgm:t>
        <a:bodyPr/>
        <a:lstStyle/>
        <a:p>
          <a:endParaRPr lang="en-US" sz="1600"/>
        </a:p>
      </dgm:t>
    </dgm:pt>
    <dgm:pt modelId="{58EC29FA-907D-4C5A-8079-ED6A87F86F54}" type="sibTrans" cxnId="{D834BC6A-F6CD-44AD-9635-15F01B6799DB}">
      <dgm:prSet/>
      <dgm:spPr/>
      <dgm:t>
        <a:bodyPr/>
        <a:lstStyle/>
        <a:p>
          <a:endParaRPr lang="en-US" sz="1600"/>
        </a:p>
      </dgm:t>
    </dgm:pt>
    <dgm:pt modelId="{7F57E100-2EDF-4D3D-B5C6-A646A2EBD7C8}">
      <dgm:prSet custT="1"/>
      <dgm:spPr/>
      <dgm:t>
        <a:bodyPr/>
        <a:lstStyle/>
        <a:p>
          <a:r>
            <a:rPr lang="en-US" sz="1600" dirty="0"/>
            <a:t>Function to Convert Output to Probability: </a:t>
          </a:r>
          <a:r>
            <a:rPr lang="en-US" sz="1600" dirty="0" err="1"/>
            <a:t>Softmax</a:t>
          </a:r>
          <a:r>
            <a:rPr lang="en-US" sz="1600" dirty="0"/>
            <a:t> Function</a:t>
          </a:r>
        </a:p>
      </dgm:t>
    </dgm:pt>
    <dgm:pt modelId="{E38DEEF6-FD52-44D6-98F2-4617DCF57983}" type="parTrans" cxnId="{8EE2301D-E42C-4F9F-B90C-47FB8444E2B0}">
      <dgm:prSet/>
      <dgm:spPr/>
      <dgm:t>
        <a:bodyPr/>
        <a:lstStyle/>
        <a:p>
          <a:endParaRPr lang="en-US" sz="1600"/>
        </a:p>
      </dgm:t>
    </dgm:pt>
    <dgm:pt modelId="{DD4580AA-947D-4C8D-A612-A6A5233906DA}" type="sibTrans" cxnId="{8EE2301D-E42C-4F9F-B90C-47FB8444E2B0}">
      <dgm:prSet/>
      <dgm:spPr/>
      <dgm:t>
        <a:bodyPr/>
        <a:lstStyle/>
        <a:p>
          <a:endParaRPr lang="en-US" sz="1600"/>
        </a:p>
      </dgm:t>
    </dgm:pt>
    <mc:AlternateContent xmlns:mc="http://schemas.openxmlformats.org/markup-compatibility/2006" xmlns:a14="http://schemas.microsoft.com/office/drawing/2010/main">
      <mc:Choice Requires="a14">
        <dgm:pt modelId="{C91CCAA0-C7B3-4C2B-89D8-C8D358B9D6E3}">
          <dgm:prSet custT="1"/>
          <dgm:spPr/>
          <dgm:t>
            <a:bodyPr/>
            <a:lstStyle/>
            <a:p>
              <a:r>
                <a:rPr lang="en-US" sz="1600" dirty="0"/>
                <a:t>Prediction    </a:t>
              </a:r>
              <a14:m>
                <m:oMath xmlns:m="http://schemas.openxmlformats.org/officeDocument/2006/math">
                  <m:acc>
                    <m:accPr>
                      <m:chr m:val="̂"/>
                      <m:ctrlPr>
                        <a:rPr lang="en-US" sz="1600" b="0" i="1" smtClean="0">
                          <a:latin typeface="Cambria Math" panose="02040503050406030204" pitchFamily="18" charset="0"/>
                        </a:rPr>
                      </m:ctrlPr>
                    </m:accPr>
                    <m:e>
                      <m:r>
                        <a:rPr lang="en-US" sz="1600" b="0" i="1" smtClean="0">
                          <a:latin typeface="Cambria Math" panose="02040503050406030204" pitchFamily="18" charset="0"/>
                        </a:rPr>
                        <m:t>𝑦</m:t>
                      </m:r>
                    </m:e>
                  </m:acc>
                  <m:r>
                    <a:rPr lang="en-US" sz="1600" b="0" i="1" smtClean="0">
                      <a:latin typeface="Cambria Math" panose="02040503050406030204" pitchFamily="18" charset="0"/>
                    </a:rPr>
                    <m:t>=</m:t>
                  </m:r>
                  <m:limLow>
                    <m:limLowPr>
                      <m:ctrlPr>
                        <a:rPr lang="en-US" sz="1600" b="0" i="1" smtClean="0">
                          <a:latin typeface="Cambria Math" panose="02040503050406030204" pitchFamily="18" charset="0"/>
                        </a:rPr>
                      </m:ctrlPr>
                    </m:limLowPr>
                    <m:e>
                      <m:r>
                        <a:rPr lang="en-US" sz="1600" b="0" i="1" smtClean="0">
                          <a:latin typeface="Cambria Math" panose="02040503050406030204" pitchFamily="18" charset="0"/>
                        </a:rPr>
                        <m:t>𝑎𝑟𝑔𝑚𝑎𝑥</m:t>
                      </m:r>
                    </m:e>
                    <m:lim>
                      <m:r>
                        <a:rPr lang="en-US" sz="1600" b="0" i="1" smtClean="0">
                          <a:latin typeface="Cambria Math" panose="02040503050406030204" pitchFamily="18" charset="0"/>
                        </a:rPr>
                        <m:t>𝑘</m:t>
                      </m:r>
                    </m:lim>
                  </m:limLow>
                  <m:r>
                    <a:rPr lang="en-US" sz="1600" b="0" i="1" smtClean="0">
                      <a:latin typeface="Cambria Math" panose="02040503050406030204" pitchFamily="18" charset="0"/>
                    </a:rPr>
                    <m:t> </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𝑧</m:t>
                      </m:r>
                    </m:e>
                    <m:sub>
                      <m:r>
                        <a:rPr lang="en-US" sz="1600" b="0" i="1" smtClean="0">
                          <a:latin typeface="Cambria Math" panose="02040503050406030204" pitchFamily="18" charset="0"/>
                        </a:rPr>
                        <m:t>𝑘</m:t>
                      </m:r>
                    </m:sub>
                  </m:sSub>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𝑥</m:t>
                      </m:r>
                    </m:e>
                  </m:d>
                  <m:r>
                    <a:rPr lang="en-US" sz="1600" b="0" i="1" smtClean="0">
                      <a:latin typeface="Cambria Math" panose="02040503050406030204" pitchFamily="18" charset="0"/>
                    </a:rPr>
                    <m:t>   (</m:t>
                  </m:r>
                  <m:r>
                    <a:rPr lang="en-US" sz="1600" b="0" i="1" smtClean="0">
                      <a:latin typeface="Cambria Math" panose="02040503050406030204" pitchFamily="18" charset="0"/>
                    </a:rPr>
                    <m:t>𝐶𝑙𝑎𝑠𝑠</m:t>
                  </m:r>
                  <m:r>
                    <a:rPr lang="en-US" sz="1600" b="0" i="1" smtClean="0">
                      <a:latin typeface="Cambria Math" panose="02040503050406030204" pitchFamily="18" charset="0"/>
                    </a:rPr>
                    <m:t> </m:t>
                  </m:r>
                  <m:r>
                    <a:rPr lang="en-US" sz="1600" b="0" i="1" smtClean="0">
                      <a:latin typeface="Cambria Math" panose="02040503050406030204" pitchFamily="18" charset="0"/>
                    </a:rPr>
                    <m:t>𝑤h𝑖𝑐h</m:t>
                  </m:r>
                  <m:r>
                    <a:rPr lang="en-US" sz="1600" b="0" i="1" smtClean="0">
                      <a:latin typeface="Cambria Math" panose="02040503050406030204" pitchFamily="18" charset="0"/>
                    </a:rPr>
                    <m:t> </m:t>
                  </m:r>
                  <m:r>
                    <a:rPr lang="en-US" sz="1600" b="0" i="1" smtClean="0">
                      <a:latin typeface="Cambria Math" panose="02040503050406030204" pitchFamily="18" charset="0"/>
                    </a:rPr>
                    <m:t>h𝑎𝑠</m:t>
                  </m:r>
                  <m:r>
                    <a:rPr lang="en-US" sz="1600" b="0" i="1" smtClean="0">
                      <a:latin typeface="Cambria Math" panose="02040503050406030204" pitchFamily="18" charset="0"/>
                    </a:rPr>
                    <m:t> </m:t>
                  </m:r>
                  <m:r>
                    <a:rPr lang="en-US" sz="1600" b="0" i="1" smtClean="0">
                      <a:latin typeface="Cambria Math" panose="02040503050406030204" pitchFamily="18" charset="0"/>
                    </a:rPr>
                    <m:t>𝑡h𝑒</m:t>
                  </m:r>
                  <m:r>
                    <a:rPr lang="en-US" sz="1600" b="0" i="1" smtClean="0">
                      <a:latin typeface="Cambria Math" panose="02040503050406030204" pitchFamily="18" charset="0"/>
                    </a:rPr>
                    <m:t> </m:t>
                  </m:r>
                  <m:r>
                    <a:rPr lang="en-US" sz="1600" b="0" i="1" smtClean="0">
                      <a:latin typeface="Cambria Math" panose="02040503050406030204" pitchFamily="18" charset="0"/>
                    </a:rPr>
                    <m:t>𝑚𝑎𝑥𝑖𝑚𝑢𝑚</m:t>
                  </m:r>
                  <m:r>
                    <a:rPr lang="en-US" sz="1600" b="0" i="1" smtClean="0">
                      <a:latin typeface="Cambria Math" panose="02040503050406030204" pitchFamily="18" charset="0"/>
                    </a:rPr>
                    <m:t> </m:t>
                  </m:r>
                  <m:r>
                    <a:rPr lang="en-US" sz="1600" b="0" i="1" smtClean="0">
                      <a:latin typeface="Cambria Math" panose="02040503050406030204" pitchFamily="18" charset="0"/>
                    </a:rPr>
                    <m:t>𝑝𝑟𝑜𝑏𝑏𝑎𝑖𝑙𝑖𝑡𝑦</m:t>
                  </m:r>
                  <m:r>
                    <a:rPr lang="en-US" sz="1600" b="0" i="1" smtClean="0">
                      <a:latin typeface="Cambria Math" panose="02040503050406030204" pitchFamily="18" charset="0"/>
                    </a:rPr>
                    <m:t> </m:t>
                  </m:r>
                  <m:r>
                    <a:rPr lang="en-US" sz="1600" b="0" i="1" smtClean="0">
                      <a:latin typeface="Cambria Math" panose="02040503050406030204" pitchFamily="18" charset="0"/>
                    </a:rPr>
                    <m:t>𝑣𝑎𝑙𝑢𝑒</m:t>
                  </m:r>
                  <m:r>
                    <a:rPr lang="en-US" sz="1600" b="0" i="1" smtClean="0">
                      <a:latin typeface="Cambria Math" panose="02040503050406030204" pitchFamily="18" charset="0"/>
                    </a:rPr>
                    <m:t> </m:t>
                  </m:r>
                  <m:r>
                    <a:rPr lang="en-US" sz="1600" b="0" i="1" smtClean="0">
                      <a:latin typeface="Cambria Math" panose="02040503050406030204" pitchFamily="18" charset="0"/>
                    </a:rPr>
                    <m:t>𝑜𝑟</m:t>
                  </m:r>
                  <m:r>
                    <a:rPr lang="en-US" sz="1600" b="0" i="1" smtClean="0">
                      <a:latin typeface="Cambria Math" panose="02040503050406030204" pitchFamily="18" charset="0"/>
                    </a:rPr>
                    <m:t> </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𝑧</m:t>
                      </m:r>
                    </m:e>
                    <m:sub>
                      <m:r>
                        <a:rPr lang="en-US" sz="1600" b="0" i="1" smtClean="0">
                          <a:latin typeface="Cambria Math" panose="02040503050406030204" pitchFamily="18" charset="0"/>
                        </a:rPr>
                        <m:t>𝑘</m:t>
                      </m:r>
                    </m:sub>
                  </m:sSub>
                  <m:r>
                    <a:rPr lang="en-US" sz="1600" b="0" i="1" smtClean="0">
                      <a:latin typeface="Cambria Math" panose="02040503050406030204" pitchFamily="18" charset="0"/>
                    </a:rPr>
                    <m:t> </m:t>
                  </m:r>
                  <m:r>
                    <a:rPr lang="en-US" sz="1600" b="0" i="1" smtClean="0">
                      <a:latin typeface="Cambria Math" panose="02040503050406030204" pitchFamily="18" charset="0"/>
                    </a:rPr>
                    <m:t>𝑣𝑎𝑙𝑢𝑒</m:t>
                  </m:r>
                  <m:r>
                    <a:rPr lang="en-US" sz="1600" b="0" i="1" smtClean="0">
                      <a:latin typeface="Cambria Math" panose="02040503050406030204" pitchFamily="18" charset="0"/>
                    </a:rPr>
                    <m:t>)</m:t>
                  </m:r>
                </m:oMath>
              </a14:m>
              <a:endParaRPr lang="en-US" sz="1600" dirty="0"/>
            </a:p>
          </dgm:t>
        </dgm:pt>
      </mc:Choice>
      <mc:Fallback xmlns="">
        <dgm:pt modelId="{C91CCAA0-C7B3-4C2B-89D8-C8D358B9D6E3}">
          <dgm:prSet custT="1"/>
          <dgm:spPr/>
          <dgm:t>
            <a:bodyPr/>
            <a:lstStyle/>
            <a:p>
              <a:r>
                <a:rPr lang="en-US" sz="1600" dirty="0"/>
                <a:t>Prediction    </a:t>
              </a:r>
              <a:r>
                <a:rPr lang="en-US" sz="1600" b="0" i="0">
                  <a:latin typeface="Cambria Math" panose="02040503050406030204" pitchFamily="18" charset="0"/>
                </a:rPr>
                <a:t>𝑦 ̂=(𝑎𝑟𝑔𝑚𝑎𝑥)┬𝑘  𝑧_𝑘 (𝑥)    (𝐶𝑙𝑎𝑠𝑠 𝑤ℎ𝑖𝑐ℎ ℎ𝑎𝑠 𝑡ℎ𝑒 𝑚𝑎𝑥𝑖𝑚𝑢𝑚 𝑝𝑟𝑜𝑏𝑏𝑎𝑖𝑙𝑖𝑡𝑦 𝑣𝑎𝑙𝑢𝑒 𝑜𝑟 𝑧_𝑘  𝑣𝑎𝑙𝑢𝑒)</a:t>
              </a:r>
              <a:endParaRPr lang="en-US" sz="1600" dirty="0"/>
            </a:p>
          </dgm:t>
        </dgm:pt>
      </mc:Fallback>
    </mc:AlternateContent>
    <dgm:pt modelId="{3B4395D1-F6B1-4B1E-9DD5-B9541F1F4D71}" type="parTrans" cxnId="{0480B5EA-C706-485E-AF44-B27BFA566152}">
      <dgm:prSet/>
      <dgm:spPr/>
      <dgm:t>
        <a:bodyPr/>
        <a:lstStyle/>
        <a:p>
          <a:endParaRPr lang="en-US" sz="1600"/>
        </a:p>
      </dgm:t>
    </dgm:pt>
    <dgm:pt modelId="{262A005F-F160-4F24-845C-1CA412A837D9}" type="sibTrans" cxnId="{0480B5EA-C706-485E-AF44-B27BFA566152}">
      <dgm:prSet/>
      <dgm:spPr/>
      <dgm:t>
        <a:bodyPr/>
        <a:lstStyle/>
        <a:p>
          <a:endParaRPr lang="en-US" sz="1600"/>
        </a:p>
      </dgm:t>
    </dgm:pt>
    <dgm:pt modelId="{5032AD62-ED3B-4032-AFEB-018E9762E50E}">
      <dgm:prSet custT="1"/>
      <dgm:spPr/>
      <dgm:t>
        <a:bodyPr/>
        <a:lstStyle/>
        <a:p>
          <a:r>
            <a:rPr lang="en-US" sz="1600" dirty="0"/>
            <a:t>Loss Function : Cross Entropy Loss </a:t>
          </a:r>
        </a:p>
      </dgm:t>
    </dgm:pt>
    <dgm:pt modelId="{7E03903C-47BD-4162-B2F1-5063D62B9F5D}" type="parTrans" cxnId="{59144C59-0E45-4294-8FDB-3080D6E6A2AF}">
      <dgm:prSet/>
      <dgm:spPr/>
      <dgm:t>
        <a:bodyPr/>
        <a:lstStyle/>
        <a:p>
          <a:endParaRPr lang="en-US" sz="1600"/>
        </a:p>
      </dgm:t>
    </dgm:pt>
    <dgm:pt modelId="{091C9281-7C72-47F1-8DB4-BE89ACC575C0}" type="sibTrans" cxnId="{59144C59-0E45-4294-8FDB-3080D6E6A2AF}">
      <dgm:prSet/>
      <dgm:spPr/>
      <dgm:t>
        <a:bodyPr/>
        <a:lstStyle/>
        <a:p>
          <a:endParaRPr lang="en-US" sz="1600"/>
        </a:p>
      </dgm:t>
    </dgm:pt>
    <dgm:pt modelId="{D7BC6540-5E84-4DAF-A5BD-797E7B377D20}" type="pres">
      <dgm:prSet presAssocID="{CE0336D8-E6FF-49F1-8761-8D5DA6A2DD6E}" presName="linear" presStyleCnt="0">
        <dgm:presLayoutVars>
          <dgm:animLvl val="lvl"/>
          <dgm:resizeHandles val="exact"/>
        </dgm:presLayoutVars>
      </dgm:prSet>
      <dgm:spPr/>
    </dgm:pt>
    <dgm:pt modelId="{29B2ECCE-775F-4B8B-A159-47345824813B}" type="pres">
      <dgm:prSet presAssocID="{435C2EBD-E02D-4E84-B777-CDE0AE334163}" presName="parentText" presStyleLbl="node1" presStyleIdx="0" presStyleCnt="4">
        <dgm:presLayoutVars>
          <dgm:chMax val="0"/>
          <dgm:bulletEnabled val="1"/>
        </dgm:presLayoutVars>
      </dgm:prSet>
      <dgm:spPr/>
    </dgm:pt>
    <dgm:pt modelId="{5BA6E9DB-A491-4483-832B-E0A50F6D4381}" type="pres">
      <dgm:prSet presAssocID="{58EC29FA-907D-4C5A-8079-ED6A87F86F54}" presName="spacer" presStyleCnt="0"/>
      <dgm:spPr/>
    </dgm:pt>
    <dgm:pt modelId="{B3C54717-C733-425A-8222-472D45D32415}" type="pres">
      <dgm:prSet presAssocID="{7F57E100-2EDF-4D3D-B5C6-A646A2EBD7C8}" presName="parentText" presStyleLbl="node1" presStyleIdx="1" presStyleCnt="4">
        <dgm:presLayoutVars>
          <dgm:chMax val="0"/>
          <dgm:bulletEnabled val="1"/>
        </dgm:presLayoutVars>
      </dgm:prSet>
      <dgm:spPr/>
    </dgm:pt>
    <dgm:pt modelId="{E6416D3A-03D0-4850-B338-AB1902398A37}" type="pres">
      <dgm:prSet presAssocID="{DD4580AA-947D-4C8D-A612-A6A5233906DA}" presName="spacer" presStyleCnt="0"/>
      <dgm:spPr/>
    </dgm:pt>
    <dgm:pt modelId="{8C669D44-75BC-48E9-9352-1CC9E77A5FB3}" type="pres">
      <dgm:prSet presAssocID="{C91CCAA0-C7B3-4C2B-89D8-C8D358B9D6E3}" presName="parentText" presStyleLbl="node1" presStyleIdx="2" presStyleCnt="4">
        <dgm:presLayoutVars>
          <dgm:chMax val="0"/>
          <dgm:bulletEnabled val="1"/>
        </dgm:presLayoutVars>
      </dgm:prSet>
      <dgm:spPr/>
    </dgm:pt>
    <dgm:pt modelId="{7BCB1123-B196-4D1F-8820-22FCCB147C05}" type="pres">
      <dgm:prSet presAssocID="{262A005F-F160-4F24-845C-1CA412A837D9}" presName="spacer" presStyleCnt="0"/>
      <dgm:spPr/>
    </dgm:pt>
    <dgm:pt modelId="{DC89452F-01BD-4C14-8D4C-EFAF86907D4F}" type="pres">
      <dgm:prSet presAssocID="{5032AD62-ED3B-4032-AFEB-018E9762E50E}" presName="parentText" presStyleLbl="node1" presStyleIdx="3" presStyleCnt="4">
        <dgm:presLayoutVars>
          <dgm:chMax val="0"/>
          <dgm:bulletEnabled val="1"/>
        </dgm:presLayoutVars>
      </dgm:prSet>
      <dgm:spPr/>
    </dgm:pt>
  </dgm:ptLst>
  <dgm:cxnLst>
    <dgm:cxn modelId="{03270407-E3EA-4E9F-956F-BF76D7CBBD41}" type="presOf" srcId="{435C2EBD-E02D-4E84-B777-CDE0AE334163}" destId="{29B2ECCE-775F-4B8B-A159-47345824813B}" srcOrd="0" destOrd="0" presId="urn:microsoft.com/office/officeart/2005/8/layout/vList2"/>
    <dgm:cxn modelId="{8EE2301D-E42C-4F9F-B90C-47FB8444E2B0}" srcId="{CE0336D8-E6FF-49F1-8761-8D5DA6A2DD6E}" destId="{7F57E100-2EDF-4D3D-B5C6-A646A2EBD7C8}" srcOrd="1" destOrd="0" parTransId="{E38DEEF6-FD52-44D6-98F2-4617DCF57983}" sibTransId="{DD4580AA-947D-4C8D-A612-A6A5233906DA}"/>
    <dgm:cxn modelId="{D834BC6A-F6CD-44AD-9635-15F01B6799DB}" srcId="{CE0336D8-E6FF-49F1-8761-8D5DA6A2DD6E}" destId="{435C2EBD-E02D-4E84-B777-CDE0AE334163}" srcOrd="0" destOrd="0" parTransId="{EBAAC137-5278-4461-B9C9-5DD397BDAA9D}" sibTransId="{58EC29FA-907D-4C5A-8079-ED6A87F86F54}"/>
    <dgm:cxn modelId="{59144C59-0E45-4294-8FDB-3080D6E6A2AF}" srcId="{CE0336D8-E6FF-49F1-8761-8D5DA6A2DD6E}" destId="{5032AD62-ED3B-4032-AFEB-018E9762E50E}" srcOrd="3" destOrd="0" parTransId="{7E03903C-47BD-4162-B2F1-5063D62B9F5D}" sibTransId="{091C9281-7C72-47F1-8DB4-BE89ACC575C0}"/>
    <dgm:cxn modelId="{4C108259-5905-47AA-A9E0-E75BA9971552}" type="presOf" srcId="{CE0336D8-E6FF-49F1-8761-8D5DA6A2DD6E}" destId="{D7BC6540-5E84-4DAF-A5BD-797E7B377D20}" srcOrd="0" destOrd="0" presId="urn:microsoft.com/office/officeart/2005/8/layout/vList2"/>
    <dgm:cxn modelId="{2703CB7E-7D43-4934-8332-07CA3BE719C5}" type="presOf" srcId="{C91CCAA0-C7B3-4C2B-89D8-C8D358B9D6E3}" destId="{8C669D44-75BC-48E9-9352-1CC9E77A5FB3}" srcOrd="0" destOrd="0" presId="urn:microsoft.com/office/officeart/2005/8/layout/vList2"/>
    <dgm:cxn modelId="{3A9AE59B-BA6C-41B1-96BE-5308FAD10B45}" type="presOf" srcId="{7F57E100-2EDF-4D3D-B5C6-A646A2EBD7C8}" destId="{B3C54717-C733-425A-8222-472D45D32415}" srcOrd="0" destOrd="0" presId="urn:microsoft.com/office/officeart/2005/8/layout/vList2"/>
    <dgm:cxn modelId="{09F2F49F-E9A9-4F2C-BF36-CE4D8200BE63}" type="presOf" srcId="{5032AD62-ED3B-4032-AFEB-018E9762E50E}" destId="{DC89452F-01BD-4C14-8D4C-EFAF86907D4F}" srcOrd="0" destOrd="0" presId="urn:microsoft.com/office/officeart/2005/8/layout/vList2"/>
    <dgm:cxn modelId="{0480B5EA-C706-485E-AF44-B27BFA566152}" srcId="{CE0336D8-E6FF-49F1-8761-8D5DA6A2DD6E}" destId="{C91CCAA0-C7B3-4C2B-89D8-C8D358B9D6E3}" srcOrd="2" destOrd="0" parTransId="{3B4395D1-F6B1-4B1E-9DD5-B9541F1F4D71}" sibTransId="{262A005F-F160-4F24-845C-1CA412A837D9}"/>
    <dgm:cxn modelId="{DF8E6EDD-263F-48D1-BBFD-E2ECE0717674}" type="presParOf" srcId="{D7BC6540-5E84-4DAF-A5BD-797E7B377D20}" destId="{29B2ECCE-775F-4B8B-A159-47345824813B}" srcOrd="0" destOrd="0" presId="urn:microsoft.com/office/officeart/2005/8/layout/vList2"/>
    <dgm:cxn modelId="{CBC61823-2E81-41C1-9DBF-CFC43E65F2D3}" type="presParOf" srcId="{D7BC6540-5E84-4DAF-A5BD-797E7B377D20}" destId="{5BA6E9DB-A491-4483-832B-E0A50F6D4381}" srcOrd="1" destOrd="0" presId="urn:microsoft.com/office/officeart/2005/8/layout/vList2"/>
    <dgm:cxn modelId="{67EC5A54-273F-49F3-B9B8-EBDD2F1E7A8C}" type="presParOf" srcId="{D7BC6540-5E84-4DAF-A5BD-797E7B377D20}" destId="{B3C54717-C733-425A-8222-472D45D32415}" srcOrd="2" destOrd="0" presId="urn:microsoft.com/office/officeart/2005/8/layout/vList2"/>
    <dgm:cxn modelId="{AD043D61-D050-469A-8B60-F87C6C894420}" type="presParOf" srcId="{D7BC6540-5E84-4DAF-A5BD-797E7B377D20}" destId="{E6416D3A-03D0-4850-B338-AB1902398A37}" srcOrd="3" destOrd="0" presId="urn:microsoft.com/office/officeart/2005/8/layout/vList2"/>
    <dgm:cxn modelId="{6A7F005A-E9D8-4623-9A88-E1B33ACF6883}" type="presParOf" srcId="{D7BC6540-5E84-4DAF-A5BD-797E7B377D20}" destId="{8C669D44-75BC-48E9-9352-1CC9E77A5FB3}" srcOrd="4" destOrd="0" presId="urn:microsoft.com/office/officeart/2005/8/layout/vList2"/>
    <dgm:cxn modelId="{9B52BFDB-57AA-4C59-BDA7-7E5B0CF395CA}" type="presParOf" srcId="{D7BC6540-5E84-4DAF-A5BD-797E7B377D20}" destId="{7BCB1123-B196-4D1F-8820-22FCCB147C05}" srcOrd="5" destOrd="0" presId="urn:microsoft.com/office/officeart/2005/8/layout/vList2"/>
    <dgm:cxn modelId="{EBEDE76B-32C1-4C68-B827-658C46861288}" type="presParOf" srcId="{D7BC6540-5E84-4DAF-A5BD-797E7B377D20}" destId="{DC89452F-01BD-4C14-8D4C-EFAF86907D4F}" srcOrd="6"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00.xml><?xml version="1.0" encoding="utf-8"?>
<dgm:dataModel xmlns:dgm="http://schemas.openxmlformats.org/drawingml/2006/diagram" xmlns:a="http://schemas.openxmlformats.org/drawingml/2006/main">
  <dgm:ptLst>
    <dgm:pt modelId="{68F781C3-1C86-4D20-8F69-BD113C4E1FB9}"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9D424DA8-0270-4632-BE30-4E069365CEF6}">
      <dgm:prSet/>
      <dgm:spPr/>
      <dgm:t>
        <a:bodyPr/>
        <a:lstStyle/>
        <a:p>
          <a:r>
            <a:rPr lang="en-US" b="0" i="0" baseline="0"/>
            <a:t>Predicts a quantitative response Y as a function of predictor variable X</a:t>
          </a:r>
          <a:endParaRPr lang="en-US"/>
        </a:p>
      </dgm:t>
    </dgm:pt>
    <dgm:pt modelId="{379D67BA-2FD4-4DC5-BB59-5F96CAA21132}" type="parTrans" cxnId="{C6F23C02-98DA-46D3-8A59-7D019A6D5CEA}">
      <dgm:prSet/>
      <dgm:spPr/>
      <dgm:t>
        <a:bodyPr/>
        <a:lstStyle/>
        <a:p>
          <a:endParaRPr lang="en-US"/>
        </a:p>
      </dgm:t>
    </dgm:pt>
    <dgm:pt modelId="{A6B96D4C-2F6A-460D-9C25-2AC836F53891}" type="sibTrans" cxnId="{C6F23C02-98DA-46D3-8A59-7D019A6D5CEA}">
      <dgm:prSet/>
      <dgm:spPr/>
      <dgm:t>
        <a:bodyPr/>
        <a:lstStyle/>
        <a:p>
          <a:endParaRPr lang="en-US"/>
        </a:p>
      </dgm:t>
    </dgm:pt>
    <dgm:pt modelId="{14D8F170-0576-476E-A7EE-13EB3A613BD5}">
      <dgm:prSet/>
      <dgm:spPr/>
      <dgm:t>
        <a:bodyPr/>
        <a:lstStyle/>
        <a:p>
          <a:r>
            <a:rPr lang="en-US" b="0" i="0" baseline="0" dirty="0"/>
            <a:t>Assumes there is approximately a linear relationship between X and Y</a:t>
          </a:r>
          <a:endParaRPr lang="en-US" dirty="0"/>
        </a:p>
      </dgm:t>
    </dgm:pt>
    <dgm:pt modelId="{EAA484F3-3CB7-43B1-84DA-253045EBBB87}" type="parTrans" cxnId="{EBFA022C-3CF6-4924-A119-E8583D55434B}">
      <dgm:prSet/>
      <dgm:spPr/>
      <dgm:t>
        <a:bodyPr/>
        <a:lstStyle/>
        <a:p>
          <a:endParaRPr lang="en-US"/>
        </a:p>
      </dgm:t>
    </dgm:pt>
    <dgm:pt modelId="{1B7C0C3D-730F-4051-8039-B9EF5C0AA82C}" type="sibTrans" cxnId="{EBFA022C-3CF6-4924-A119-E8583D55434B}">
      <dgm:prSet/>
      <dgm:spPr/>
      <dgm:t>
        <a:bodyPr/>
        <a:lstStyle/>
        <a:p>
          <a:endParaRPr lang="en-US"/>
        </a:p>
      </dgm:t>
    </dgm:pt>
    <dgm:pt modelId="{E68287AB-6C55-46B5-A966-302934EA1F53}">
      <dgm:prSet/>
      <dgm:spPr>
        <a:blipFill>
          <a:blip xmlns:r="http://schemas.openxmlformats.org/officeDocument/2006/relationships" r:embed="rId1"/>
          <a:stretch>
            <a:fillRect l="-921" t="-2674"/>
          </a:stretch>
        </a:blipFill>
      </dgm:spPr>
      <dgm:t>
        <a:bodyPr/>
        <a:lstStyle/>
        <a:p>
          <a:r>
            <a:rPr lang="en-US">
              <a:noFill/>
            </a:rPr>
            <a:t> </a:t>
          </a:r>
        </a:p>
      </dgm:t>
    </dgm:pt>
    <dgm:pt modelId="{AF397DC4-AF92-4A9E-899F-8DDC26EFA416}" type="parTrans" cxnId="{CA887D81-F5A2-4D4E-B2DF-BF155FEEF50D}">
      <dgm:prSet/>
      <dgm:spPr/>
      <dgm:t>
        <a:bodyPr/>
        <a:lstStyle/>
        <a:p>
          <a:endParaRPr lang="en-US"/>
        </a:p>
      </dgm:t>
    </dgm:pt>
    <dgm:pt modelId="{1DBF0C41-9968-4CFA-9E01-2AF83C5A8085}" type="sibTrans" cxnId="{CA887D81-F5A2-4D4E-B2DF-BF155FEEF50D}">
      <dgm:prSet/>
      <dgm:spPr/>
      <dgm:t>
        <a:bodyPr/>
        <a:lstStyle/>
        <a:p>
          <a:endParaRPr lang="en-US"/>
        </a:p>
      </dgm:t>
    </dgm:pt>
    <dgm:pt modelId="{2AC692C5-691F-4EBF-9D67-5EF2902E6A19}">
      <dgm:prSet/>
      <dgm:spPr>
        <a:blipFill>
          <a:blip xmlns:r="http://schemas.openxmlformats.org/officeDocument/2006/relationships" r:embed="rId2"/>
          <a:stretch>
            <a:fillRect l="-921" t="-3209" b="-2674"/>
          </a:stretch>
        </a:blipFill>
      </dgm:spPr>
      <dgm:t>
        <a:bodyPr/>
        <a:lstStyle/>
        <a:p>
          <a:r>
            <a:rPr lang="en-US">
              <a:noFill/>
            </a:rPr>
            <a:t> </a:t>
          </a:r>
        </a:p>
      </dgm:t>
    </dgm:pt>
    <dgm:pt modelId="{8B52EF84-612D-4A03-AD0B-D335B1AF1242}" type="parTrans" cxnId="{08FCF1E7-6279-4B8B-8EFA-C18DDA07B09A}">
      <dgm:prSet/>
      <dgm:spPr/>
      <dgm:t>
        <a:bodyPr/>
        <a:lstStyle/>
        <a:p>
          <a:endParaRPr lang="en-US"/>
        </a:p>
      </dgm:t>
    </dgm:pt>
    <dgm:pt modelId="{7B52C3F3-3E57-495D-869E-334814ACF35D}" type="sibTrans" cxnId="{08FCF1E7-6279-4B8B-8EFA-C18DDA07B09A}">
      <dgm:prSet/>
      <dgm:spPr/>
      <dgm:t>
        <a:bodyPr/>
        <a:lstStyle/>
        <a:p>
          <a:endParaRPr lang="en-US"/>
        </a:p>
      </dgm:t>
    </dgm:pt>
    <dgm:pt modelId="{EE1803CD-606D-4778-A4F1-03F93777D0AF}" type="pres">
      <dgm:prSet presAssocID="{68F781C3-1C86-4D20-8F69-BD113C4E1FB9}" presName="vert0" presStyleCnt="0">
        <dgm:presLayoutVars>
          <dgm:dir/>
          <dgm:animOne val="branch"/>
          <dgm:animLvl val="lvl"/>
        </dgm:presLayoutVars>
      </dgm:prSet>
      <dgm:spPr/>
    </dgm:pt>
    <dgm:pt modelId="{3A5493A4-473D-4B58-A78C-A04587E27F1F}" type="pres">
      <dgm:prSet presAssocID="{9D424DA8-0270-4632-BE30-4E069365CEF6}" presName="thickLine" presStyleLbl="alignNode1" presStyleIdx="0" presStyleCnt="4"/>
      <dgm:spPr/>
    </dgm:pt>
    <dgm:pt modelId="{66DAB9E2-A996-438D-BCBF-B64AD882295D}" type="pres">
      <dgm:prSet presAssocID="{9D424DA8-0270-4632-BE30-4E069365CEF6}" presName="horz1" presStyleCnt="0"/>
      <dgm:spPr/>
    </dgm:pt>
    <dgm:pt modelId="{4CF0F796-7F56-4236-8A4B-A7A28C72DA3B}" type="pres">
      <dgm:prSet presAssocID="{9D424DA8-0270-4632-BE30-4E069365CEF6}" presName="tx1" presStyleLbl="revTx" presStyleIdx="0" presStyleCnt="4"/>
      <dgm:spPr/>
    </dgm:pt>
    <dgm:pt modelId="{60D23022-5A5C-4FEA-8EBE-83D42B382495}" type="pres">
      <dgm:prSet presAssocID="{9D424DA8-0270-4632-BE30-4E069365CEF6}" presName="vert1" presStyleCnt="0"/>
      <dgm:spPr/>
    </dgm:pt>
    <dgm:pt modelId="{D620843D-4C4D-46CE-A6E3-529B35589BFC}" type="pres">
      <dgm:prSet presAssocID="{14D8F170-0576-476E-A7EE-13EB3A613BD5}" presName="thickLine" presStyleLbl="alignNode1" presStyleIdx="1" presStyleCnt="4"/>
      <dgm:spPr/>
    </dgm:pt>
    <dgm:pt modelId="{1801A2C8-4304-43F1-B1CD-E9EE98CF8764}" type="pres">
      <dgm:prSet presAssocID="{14D8F170-0576-476E-A7EE-13EB3A613BD5}" presName="horz1" presStyleCnt="0"/>
      <dgm:spPr/>
    </dgm:pt>
    <dgm:pt modelId="{E70109AA-F7EC-494F-B3D9-9DF53018FAD6}" type="pres">
      <dgm:prSet presAssocID="{14D8F170-0576-476E-A7EE-13EB3A613BD5}" presName="tx1" presStyleLbl="revTx" presStyleIdx="1" presStyleCnt="4"/>
      <dgm:spPr/>
    </dgm:pt>
    <dgm:pt modelId="{F2504745-4FB1-443E-AA48-FCD34F6CE9D7}" type="pres">
      <dgm:prSet presAssocID="{14D8F170-0576-476E-A7EE-13EB3A613BD5}" presName="vert1" presStyleCnt="0"/>
      <dgm:spPr/>
    </dgm:pt>
    <dgm:pt modelId="{7EC4B625-32F6-4DFC-B3A6-73FA84C3F539}" type="pres">
      <dgm:prSet presAssocID="{E68287AB-6C55-46B5-A966-302934EA1F53}" presName="thickLine" presStyleLbl="alignNode1" presStyleIdx="2" presStyleCnt="4"/>
      <dgm:spPr/>
    </dgm:pt>
    <dgm:pt modelId="{E90A782A-3569-4CF0-AE38-C96E0378FC53}" type="pres">
      <dgm:prSet presAssocID="{E68287AB-6C55-46B5-A966-302934EA1F53}" presName="horz1" presStyleCnt="0"/>
      <dgm:spPr/>
    </dgm:pt>
    <dgm:pt modelId="{D55D10BA-587E-41C8-9CB2-966FBFC9297A}" type="pres">
      <dgm:prSet presAssocID="{E68287AB-6C55-46B5-A966-302934EA1F53}" presName="tx1" presStyleLbl="revTx" presStyleIdx="2" presStyleCnt="4"/>
      <dgm:spPr/>
    </dgm:pt>
    <dgm:pt modelId="{845D548A-E5A6-4F1A-8EFC-62695380C906}" type="pres">
      <dgm:prSet presAssocID="{E68287AB-6C55-46B5-A966-302934EA1F53}" presName="vert1" presStyleCnt="0"/>
      <dgm:spPr/>
    </dgm:pt>
    <dgm:pt modelId="{F8873991-2CDD-4D84-9523-1EF0063B1F9B}" type="pres">
      <dgm:prSet presAssocID="{2AC692C5-691F-4EBF-9D67-5EF2902E6A19}" presName="thickLine" presStyleLbl="alignNode1" presStyleIdx="3" presStyleCnt="4"/>
      <dgm:spPr/>
    </dgm:pt>
    <dgm:pt modelId="{38903CA8-B9DA-4559-A24A-36F866A8C266}" type="pres">
      <dgm:prSet presAssocID="{2AC692C5-691F-4EBF-9D67-5EF2902E6A19}" presName="horz1" presStyleCnt="0"/>
      <dgm:spPr/>
    </dgm:pt>
    <dgm:pt modelId="{4863C0F6-9F7E-4A6C-8F85-9176C379D293}" type="pres">
      <dgm:prSet presAssocID="{2AC692C5-691F-4EBF-9D67-5EF2902E6A19}" presName="tx1" presStyleLbl="revTx" presStyleIdx="3" presStyleCnt="4"/>
      <dgm:spPr/>
    </dgm:pt>
    <dgm:pt modelId="{1468E742-BB42-48C8-A025-FDD8C0580019}" type="pres">
      <dgm:prSet presAssocID="{2AC692C5-691F-4EBF-9D67-5EF2902E6A19}" presName="vert1" presStyleCnt="0"/>
      <dgm:spPr/>
    </dgm:pt>
  </dgm:ptLst>
  <dgm:cxnLst>
    <dgm:cxn modelId="{C6F23C02-98DA-46D3-8A59-7D019A6D5CEA}" srcId="{68F781C3-1C86-4D20-8F69-BD113C4E1FB9}" destId="{9D424DA8-0270-4632-BE30-4E069365CEF6}" srcOrd="0" destOrd="0" parTransId="{379D67BA-2FD4-4DC5-BB59-5F96CAA21132}" sibTransId="{A6B96D4C-2F6A-460D-9C25-2AC836F53891}"/>
    <dgm:cxn modelId="{17409C08-4E37-40BC-8A04-39012DBE078E}" type="presOf" srcId="{14D8F170-0576-476E-A7EE-13EB3A613BD5}" destId="{E70109AA-F7EC-494F-B3D9-9DF53018FAD6}" srcOrd="0" destOrd="0" presId="urn:microsoft.com/office/officeart/2008/layout/LinedList"/>
    <dgm:cxn modelId="{DB5AA411-FBAF-4676-8E92-4A5CF5D57209}" type="presOf" srcId="{2AC692C5-691F-4EBF-9D67-5EF2902E6A19}" destId="{4863C0F6-9F7E-4A6C-8F85-9176C379D293}" srcOrd="0" destOrd="0" presId="urn:microsoft.com/office/officeart/2008/layout/LinedList"/>
    <dgm:cxn modelId="{EBFA022C-3CF6-4924-A119-E8583D55434B}" srcId="{68F781C3-1C86-4D20-8F69-BD113C4E1FB9}" destId="{14D8F170-0576-476E-A7EE-13EB3A613BD5}" srcOrd="1" destOrd="0" parTransId="{EAA484F3-3CB7-43B1-84DA-253045EBBB87}" sibTransId="{1B7C0C3D-730F-4051-8039-B9EF5C0AA82C}"/>
    <dgm:cxn modelId="{5271A56C-57E6-48F1-AF5E-A64D08A0CFA8}" type="presOf" srcId="{68F781C3-1C86-4D20-8F69-BD113C4E1FB9}" destId="{EE1803CD-606D-4778-A4F1-03F93777D0AF}" srcOrd="0" destOrd="0" presId="urn:microsoft.com/office/officeart/2008/layout/LinedList"/>
    <dgm:cxn modelId="{A8EA854F-8477-4996-A104-7EACD904B49A}" type="presOf" srcId="{E68287AB-6C55-46B5-A966-302934EA1F53}" destId="{D55D10BA-587E-41C8-9CB2-966FBFC9297A}" srcOrd="0" destOrd="0" presId="urn:microsoft.com/office/officeart/2008/layout/LinedList"/>
    <dgm:cxn modelId="{CA887D81-F5A2-4D4E-B2DF-BF155FEEF50D}" srcId="{68F781C3-1C86-4D20-8F69-BD113C4E1FB9}" destId="{E68287AB-6C55-46B5-A966-302934EA1F53}" srcOrd="2" destOrd="0" parTransId="{AF397DC4-AF92-4A9E-899F-8DDC26EFA416}" sibTransId="{1DBF0C41-9968-4CFA-9E01-2AF83C5A8085}"/>
    <dgm:cxn modelId="{1AA3E184-0E84-429B-8DC6-BFEFB5A7074D}" type="presOf" srcId="{9D424DA8-0270-4632-BE30-4E069365CEF6}" destId="{4CF0F796-7F56-4236-8A4B-A7A28C72DA3B}" srcOrd="0" destOrd="0" presId="urn:microsoft.com/office/officeart/2008/layout/LinedList"/>
    <dgm:cxn modelId="{08FCF1E7-6279-4B8B-8EFA-C18DDA07B09A}" srcId="{68F781C3-1C86-4D20-8F69-BD113C4E1FB9}" destId="{2AC692C5-691F-4EBF-9D67-5EF2902E6A19}" srcOrd="3" destOrd="0" parTransId="{8B52EF84-612D-4A03-AD0B-D335B1AF1242}" sibTransId="{7B52C3F3-3E57-495D-869E-334814ACF35D}"/>
    <dgm:cxn modelId="{1634AFA4-C8C5-43B1-ABDB-572E3DBA481A}" type="presParOf" srcId="{EE1803CD-606D-4778-A4F1-03F93777D0AF}" destId="{3A5493A4-473D-4B58-A78C-A04587E27F1F}" srcOrd="0" destOrd="0" presId="urn:microsoft.com/office/officeart/2008/layout/LinedList"/>
    <dgm:cxn modelId="{D50487CD-A6D1-4164-B3E8-E9078ADB0519}" type="presParOf" srcId="{EE1803CD-606D-4778-A4F1-03F93777D0AF}" destId="{66DAB9E2-A996-438D-BCBF-B64AD882295D}" srcOrd="1" destOrd="0" presId="urn:microsoft.com/office/officeart/2008/layout/LinedList"/>
    <dgm:cxn modelId="{083C3A7E-3171-4149-80E8-35D3171017DF}" type="presParOf" srcId="{66DAB9E2-A996-438D-BCBF-B64AD882295D}" destId="{4CF0F796-7F56-4236-8A4B-A7A28C72DA3B}" srcOrd="0" destOrd="0" presId="urn:microsoft.com/office/officeart/2008/layout/LinedList"/>
    <dgm:cxn modelId="{1657D252-88B6-4C6B-938F-9315EB6F91BA}" type="presParOf" srcId="{66DAB9E2-A996-438D-BCBF-B64AD882295D}" destId="{60D23022-5A5C-4FEA-8EBE-83D42B382495}" srcOrd="1" destOrd="0" presId="urn:microsoft.com/office/officeart/2008/layout/LinedList"/>
    <dgm:cxn modelId="{2E943B6B-D405-4C7A-AAFC-9B62C910CE01}" type="presParOf" srcId="{EE1803CD-606D-4778-A4F1-03F93777D0AF}" destId="{D620843D-4C4D-46CE-A6E3-529B35589BFC}" srcOrd="2" destOrd="0" presId="urn:microsoft.com/office/officeart/2008/layout/LinedList"/>
    <dgm:cxn modelId="{A27BD0D0-61A3-40CC-B267-5ACFA4E52F68}" type="presParOf" srcId="{EE1803CD-606D-4778-A4F1-03F93777D0AF}" destId="{1801A2C8-4304-43F1-B1CD-E9EE98CF8764}" srcOrd="3" destOrd="0" presId="urn:microsoft.com/office/officeart/2008/layout/LinedList"/>
    <dgm:cxn modelId="{5E16BB94-CE4E-4DDF-896E-793506E6DA08}" type="presParOf" srcId="{1801A2C8-4304-43F1-B1CD-E9EE98CF8764}" destId="{E70109AA-F7EC-494F-B3D9-9DF53018FAD6}" srcOrd="0" destOrd="0" presId="urn:microsoft.com/office/officeart/2008/layout/LinedList"/>
    <dgm:cxn modelId="{0EB8FB26-0093-4395-9595-64CFE819CC33}" type="presParOf" srcId="{1801A2C8-4304-43F1-B1CD-E9EE98CF8764}" destId="{F2504745-4FB1-443E-AA48-FCD34F6CE9D7}" srcOrd="1" destOrd="0" presId="urn:microsoft.com/office/officeart/2008/layout/LinedList"/>
    <dgm:cxn modelId="{6874C07F-5386-4047-81C2-8EC69BA15E84}" type="presParOf" srcId="{EE1803CD-606D-4778-A4F1-03F93777D0AF}" destId="{7EC4B625-32F6-4DFC-B3A6-73FA84C3F539}" srcOrd="4" destOrd="0" presId="urn:microsoft.com/office/officeart/2008/layout/LinedList"/>
    <dgm:cxn modelId="{DC600728-7952-48E7-87FE-E79064EAAE78}" type="presParOf" srcId="{EE1803CD-606D-4778-A4F1-03F93777D0AF}" destId="{E90A782A-3569-4CF0-AE38-C96E0378FC53}" srcOrd="5" destOrd="0" presId="urn:microsoft.com/office/officeart/2008/layout/LinedList"/>
    <dgm:cxn modelId="{21119744-5C82-4C9C-A3E1-6E318309627C}" type="presParOf" srcId="{E90A782A-3569-4CF0-AE38-C96E0378FC53}" destId="{D55D10BA-587E-41C8-9CB2-966FBFC9297A}" srcOrd="0" destOrd="0" presId="urn:microsoft.com/office/officeart/2008/layout/LinedList"/>
    <dgm:cxn modelId="{D06778DE-9265-40EB-87AE-3432B6E92A8D}" type="presParOf" srcId="{E90A782A-3569-4CF0-AE38-C96E0378FC53}" destId="{845D548A-E5A6-4F1A-8EFC-62695380C906}" srcOrd="1" destOrd="0" presId="urn:microsoft.com/office/officeart/2008/layout/LinedList"/>
    <dgm:cxn modelId="{9E3FD1B1-A2FB-4927-B636-40554E7A97A2}" type="presParOf" srcId="{EE1803CD-606D-4778-A4F1-03F93777D0AF}" destId="{F8873991-2CDD-4D84-9523-1EF0063B1F9B}" srcOrd="6" destOrd="0" presId="urn:microsoft.com/office/officeart/2008/layout/LinedList"/>
    <dgm:cxn modelId="{05E8E716-D9E5-4EE8-876B-C890657C8BE3}" type="presParOf" srcId="{EE1803CD-606D-4778-A4F1-03F93777D0AF}" destId="{38903CA8-B9DA-4559-A24A-36F866A8C266}" srcOrd="7" destOrd="0" presId="urn:microsoft.com/office/officeart/2008/layout/LinedList"/>
    <dgm:cxn modelId="{FD1C8F95-ED4B-49D4-B1EC-AF889F49627B}" type="presParOf" srcId="{38903CA8-B9DA-4559-A24A-36F866A8C266}" destId="{4863C0F6-9F7E-4A6C-8F85-9176C379D293}" srcOrd="0" destOrd="0" presId="urn:microsoft.com/office/officeart/2008/layout/LinedList"/>
    <dgm:cxn modelId="{23829EAF-E1E5-4FC2-94DA-7276DF835B79}" type="presParOf" srcId="{38903CA8-B9DA-4559-A24A-36F866A8C266}" destId="{1468E742-BB42-48C8-A025-FDD8C0580019}"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CE0336D8-E6FF-49F1-8761-8D5DA6A2DD6E}"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435C2EBD-E02D-4E84-B777-CDE0AE334163}">
      <dgm:prSet custT="1"/>
      <dgm:spPr/>
      <dgm:t>
        <a:bodyPr/>
        <a:lstStyle/>
        <a:p>
          <a:r>
            <a:rPr lang="en-US" sz="1600" dirty="0"/>
            <a:t>Number of Outputs: Two</a:t>
          </a:r>
        </a:p>
      </dgm:t>
    </dgm:pt>
    <dgm:pt modelId="{EBAAC137-5278-4461-B9C9-5DD397BDAA9D}" type="parTrans" cxnId="{D834BC6A-F6CD-44AD-9635-15F01B6799DB}">
      <dgm:prSet/>
      <dgm:spPr/>
      <dgm:t>
        <a:bodyPr/>
        <a:lstStyle/>
        <a:p>
          <a:endParaRPr lang="en-US" sz="1600"/>
        </a:p>
      </dgm:t>
    </dgm:pt>
    <dgm:pt modelId="{58EC29FA-907D-4C5A-8079-ED6A87F86F54}" type="sibTrans" cxnId="{D834BC6A-F6CD-44AD-9635-15F01B6799DB}">
      <dgm:prSet/>
      <dgm:spPr/>
      <dgm:t>
        <a:bodyPr/>
        <a:lstStyle/>
        <a:p>
          <a:endParaRPr lang="en-US" sz="1600"/>
        </a:p>
      </dgm:t>
    </dgm:pt>
    <dgm:pt modelId="{7F57E100-2EDF-4D3D-B5C6-A646A2EBD7C8}">
      <dgm:prSet custT="1"/>
      <dgm:spPr/>
      <dgm:t>
        <a:bodyPr/>
        <a:lstStyle/>
        <a:p>
          <a:r>
            <a:rPr lang="en-US" sz="1600" dirty="0"/>
            <a:t>Function to Convert Output to Probability: </a:t>
          </a:r>
          <a:r>
            <a:rPr lang="en-US" sz="1600" dirty="0" err="1"/>
            <a:t>Softmax</a:t>
          </a:r>
          <a:r>
            <a:rPr lang="en-US" sz="1600" dirty="0"/>
            <a:t> Function</a:t>
          </a:r>
        </a:p>
      </dgm:t>
    </dgm:pt>
    <dgm:pt modelId="{E38DEEF6-FD52-44D6-98F2-4617DCF57983}" type="parTrans" cxnId="{8EE2301D-E42C-4F9F-B90C-47FB8444E2B0}">
      <dgm:prSet/>
      <dgm:spPr/>
      <dgm:t>
        <a:bodyPr/>
        <a:lstStyle/>
        <a:p>
          <a:endParaRPr lang="en-US" sz="1600"/>
        </a:p>
      </dgm:t>
    </dgm:pt>
    <dgm:pt modelId="{DD4580AA-947D-4C8D-A612-A6A5233906DA}" type="sibTrans" cxnId="{8EE2301D-E42C-4F9F-B90C-47FB8444E2B0}">
      <dgm:prSet/>
      <dgm:spPr/>
      <dgm:t>
        <a:bodyPr/>
        <a:lstStyle/>
        <a:p>
          <a:endParaRPr lang="en-US" sz="1600"/>
        </a:p>
      </dgm:t>
    </dgm:pt>
    <dgm:pt modelId="{C91CCAA0-C7B3-4C2B-89D8-C8D358B9D6E3}">
      <dgm:prSet custT="1"/>
      <dgm:spPr>
        <a:blipFill>
          <a:blip xmlns:r="http://schemas.openxmlformats.org/officeDocument/2006/relationships" r:embed="rId1"/>
          <a:stretch>
            <a:fillRect l="-352"/>
          </a:stretch>
        </a:blipFill>
      </dgm:spPr>
      <dgm:t>
        <a:bodyPr/>
        <a:lstStyle/>
        <a:p>
          <a:r>
            <a:rPr lang="en-US">
              <a:noFill/>
            </a:rPr>
            <a:t> </a:t>
          </a:r>
        </a:p>
      </dgm:t>
    </dgm:pt>
    <dgm:pt modelId="{3B4395D1-F6B1-4B1E-9DD5-B9541F1F4D71}" type="parTrans" cxnId="{0480B5EA-C706-485E-AF44-B27BFA566152}">
      <dgm:prSet/>
      <dgm:spPr/>
      <dgm:t>
        <a:bodyPr/>
        <a:lstStyle/>
        <a:p>
          <a:endParaRPr lang="en-US" sz="1600"/>
        </a:p>
      </dgm:t>
    </dgm:pt>
    <dgm:pt modelId="{262A005F-F160-4F24-845C-1CA412A837D9}" type="sibTrans" cxnId="{0480B5EA-C706-485E-AF44-B27BFA566152}">
      <dgm:prSet/>
      <dgm:spPr/>
      <dgm:t>
        <a:bodyPr/>
        <a:lstStyle/>
        <a:p>
          <a:endParaRPr lang="en-US" sz="1600"/>
        </a:p>
      </dgm:t>
    </dgm:pt>
    <dgm:pt modelId="{5032AD62-ED3B-4032-AFEB-018E9762E50E}">
      <dgm:prSet custT="1"/>
      <dgm:spPr/>
      <dgm:t>
        <a:bodyPr/>
        <a:lstStyle/>
        <a:p>
          <a:r>
            <a:rPr lang="en-US" sz="1600" dirty="0"/>
            <a:t>Loss Function : Cross Entropy Loss </a:t>
          </a:r>
        </a:p>
      </dgm:t>
    </dgm:pt>
    <dgm:pt modelId="{7E03903C-47BD-4162-B2F1-5063D62B9F5D}" type="parTrans" cxnId="{59144C59-0E45-4294-8FDB-3080D6E6A2AF}">
      <dgm:prSet/>
      <dgm:spPr/>
      <dgm:t>
        <a:bodyPr/>
        <a:lstStyle/>
        <a:p>
          <a:endParaRPr lang="en-US" sz="1600"/>
        </a:p>
      </dgm:t>
    </dgm:pt>
    <dgm:pt modelId="{091C9281-7C72-47F1-8DB4-BE89ACC575C0}" type="sibTrans" cxnId="{59144C59-0E45-4294-8FDB-3080D6E6A2AF}">
      <dgm:prSet/>
      <dgm:spPr/>
      <dgm:t>
        <a:bodyPr/>
        <a:lstStyle/>
        <a:p>
          <a:endParaRPr lang="en-US" sz="1600"/>
        </a:p>
      </dgm:t>
    </dgm:pt>
    <dgm:pt modelId="{D7BC6540-5E84-4DAF-A5BD-797E7B377D20}" type="pres">
      <dgm:prSet presAssocID="{CE0336D8-E6FF-49F1-8761-8D5DA6A2DD6E}" presName="linear" presStyleCnt="0">
        <dgm:presLayoutVars>
          <dgm:animLvl val="lvl"/>
          <dgm:resizeHandles val="exact"/>
        </dgm:presLayoutVars>
      </dgm:prSet>
      <dgm:spPr/>
    </dgm:pt>
    <dgm:pt modelId="{29B2ECCE-775F-4B8B-A159-47345824813B}" type="pres">
      <dgm:prSet presAssocID="{435C2EBD-E02D-4E84-B777-CDE0AE334163}" presName="parentText" presStyleLbl="node1" presStyleIdx="0" presStyleCnt="4">
        <dgm:presLayoutVars>
          <dgm:chMax val="0"/>
          <dgm:bulletEnabled val="1"/>
        </dgm:presLayoutVars>
      </dgm:prSet>
      <dgm:spPr/>
    </dgm:pt>
    <dgm:pt modelId="{5BA6E9DB-A491-4483-832B-E0A50F6D4381}" type="pres">
      <dgm:prSet presAssocID="{58EC29FA-907D-4C5A-8079-ED6A87F86F54}" presName="spacer" presStyleCnt="0"/>
      <dgm:spPr/>
    </dgm:pt>
    <dgm:pt modelId="{B3C54717-C733-425A-8222-472D45D32415}" type="pres">
      <dgm:prSet presAssocID="{7F57E100-2EDF-4D3D-B5C6-A646A2EBD7C8}" presName="parentText" presStyleLbl="node1" presStyleIdx="1" presStyleCnt="4">
        <dgm:presLayoutVars>
          <dgm:chMax val="0"/>
          <dgm:bulletEnabled val="1"/>
        </dgm:presLayoutVars>
      </dgm:prSet>
      <dgm:spPr/>
    </dgm:pt>
    <dgm:pt modelId="{E6416D3A-03D0-4850-B338-AB1902398A37}" type="pres">
      <dgm:prSet presAssocID="{DD4580AA-947D-4C8D-A612-A6A5233906DA}" presName="spacer" presStyleCnt="0"/>
      <dgm:spPr/>
    </dgm:pt>
    <dgm:pt modelId="{8C669D44-75BC-48E9-9352-1CC9E77A5FB3}" type="pres">
      <dgm:prSet presAssocID="{C91CCAA0-C7B3-4C2B-89D8-C8D358B9D6E3}" presName="parentText" presStyleLbl="node1" presStyleIdx="2" presStyleCnt="4">
        <dgm:presLayoutVars>
          <dgm:chMax val="0"/>
          <dgm:bulletEnabled val="1"/>
        </dgm:presLayoutVars>
      </dgm:prSet>
      <dgm:spPr/>
    </dgm:pt>
    <dgm:pt modelId="{7BCB1123-B196-4D1F-8820-22FCCB147C05}" type="pres">
      <dgm:prSet presAssocID="{262A005F-F160-4F24-845C-1CA412A837D9}" presName="spacer" presStyleCnt="0"/>
      <dgm:spPr/>
    </dgm:pt>
    <dgm:pt modelId="{DC89452F-01BD-4C14-8D4C-EFAF86907D4F}" type="pres">
      <dgm:prSet presAssocID="{5032AD62-ED3B-4032-AFEB-018E9762E50E}" presName="parentText" presStyleLbl="node1" presStyleIdx="3" presStyleCnt="4">
        <dgm:presLayoutVars>
          <dgm:chMax val="0"/>
          <dgm:bulletEnabled val="1"/>
        </dgm:presLayoutVars>
      </dgm:prSet>
      <dgm:spPr/>
    </dgm:pt>
  </dgm:ptLst>
  <dgm:cxnLst>
    <dgm:cxn modelId="{03270407-E3EA-4E9F-956F-BF76D7CBBD41}" type="presOf" srcId="{435C2EBD-E02D-4E84-B777-CDE0AE334163}" destId="{29B2ECCE-775F-4B8B-A159-47345824813B}" srcOrd="0" destOrd="0" presId="urn:microsoft.com/office/officeart/2005/8/layout/vList2"/>
    <dgm:cxn modelId="{8EE2301D-E42C-4F9F-B90C-47FB8444E2B0}" srcId="{CE0336D8-E6FF-49F1-8761-8D5DA6A2DD6E}" destId="{7F57E100-2EDF-4D3D-B5C6-A646A2EBD7C8}" srcOrd="1" destOrd="0" parTransId="{E38DEEF6-FD52-44D6-98F2-4617DCF57983}" sibTransId="{DD4580AA-947D-4C8D-A612-A6A5233906DA}"/>
    <dgm:cxn modelId="{D834BC6A-F6CD-44AD-9635-15F01B6799DB}" srcId="{CE0336D8-E6FF-49F1-8761-8D5DA6A2DD6E}" destId="{435C2EBD-E02D-4E84-B777-CDE0AE334163}" srcOrd="0" destOrd="0" parTransId="{EBAAC137-5278-4461-B9C9-5DD397BDAA9D}" sibTransId="{58EC29FA-907D-4C5A-8079-ED6A87F86F54}"/>
    <dgm:cxn modelId="{59144C59-0E45-4294-8FDB-3080D6E6A2AF}" srcId="{CE0336D8-E6FF-49F1-8761-8D5DA6A2DD6E}" destId="{5032AD62-ED3B-4032-AFEB-018E9762E50E}" srcOrd="3" destOrd="0" parTransId="{7E03903C-47BD-4162-B2F1-5063D62B9F5D}" sibTransId="{091C9281-7C72-47F1-8DB4-BE89ACC575C0}"/>
    <dgm:cxn modelId="{4C108259-5905-47AA-A9E0-E75BA9971552}" type="presOf" srcId="{CE0336D8-E6FF-49F1-8761-8D5DA6A2DD6E}" destId="{D7BC6540-5E84-4DAF-A5BD-797E7B377D20}" srcOrd="0" destOrd="0" presId="urn:microsoft.com/office/officeart/2005/8/layout/vList2"/>
    <dgm:cxn modelId="{2703CB7E-7D43-4934-8332-07CA3BE719C5}" type="presOf" srcId="{C91CCAA0-C7B3-4C2B-89D8-C8D358B9D6E3}" destId="{8C669D44-75BC-48E9-9352-1CC9E77A5FB3}" srcOrd="0" destOrd="0" presId="urn:microsoft.com/office/officeart/2005/8/layout/vList2"/>
    <dgm:cxn modelId="{3A9AE59B-BA6C-41B1-96BE-5308FAD10B45}" type="presOf" srcId="{7F57E100-2EDF-4D3D-B5C6-A646A2EBD7C8}" destId="{B3C54717-C733-425A-8222-472D45D32415}" srcOrd="0" destOrd="0" presId="urn:microsoft.com/office/officeart/2005/8/layout/vList2"/>
    <dgm:cxn modelId="{09F2F49F-E9A9-4F2C-BF36-CE4D8200BE63}" type="presOf" srcId="{5032AD62-ED3B-4032-AFEB-018E9762E50E}" destId="{DC89452F-01BD-4C14-8D4C-EFAF86907D4F}" srcOrd="0" destOrd="0" presId="urn:microsoft.com/office/officeart/2005/8/layout/vList2"/>
    <dgm:cxn modelId="{0480B5EA-C706-485E-AF44-B27BFA566152}" srcId="{CE0336D8-E6FF-49F1-8761-8D5DA6A2DD6E}" destId="{C91CCAA0-C7B3-4C2B-89D8-C8D358B9D6E3}" srcOrd="2" destOrd="0" parTransId="{3B4395D1-F6B1-4B1E-9DD5-B9541F1F4D71}" sibTransId="{262A005F-F160-4F24-845C-1CA412A837D9}"/>
    <dgm:cxn modelId="{DF8E6EDD-263F-48D1-BBFD-E2ECE0717674}" type="presParOf" srcId="{D7BC6540-5E84-4DAF-A5BD-797E7B377D20}" destId="{29B2ECCE-775F-4B8B-A159-47345824813B}" srcOrd="0" destOrd="0" presId="urn:microsoft.com/office/officeart/2005/8/layout/vList2"/>
    <dgm:cxn modelId="{CBC61823-2E81-41C1-9DBF-CFC43E65F2D3}" type="presParOf" srcId="{D7BC6540-5E84-4DAF-A5BD-797E7B377D20}" destId="{5BA6E9DB-A491-4483-832B-E0A50F6D4381}" srcOrd="1" destOrd="0" presId="urn:microsoft.com/office/officeart/2005/8/layout/vList2"/>
    <dgm:cxn modelId="{67EC5A54-273F-49F3-B9B8-EBDD2F1E7A8C}" type="presParOf" srcId="{D7BC6540-5E84-4DAF-A5BD-797E7B377D20}" destId="{B3C54717-C733-425A-8222-472D45D32415}" srcOrd="2" destOrd="0" presId="urn:microsoft.com/office/officeart/2005/8/layout/vList2"/>
    <dgm:cxn modelId="{AD043D61-D050-469A-8B60-F87C6C894420}" type="presParOf" srcId="{D7BC6540-5E84-4DAF-A5BD-797E7B377D20}" destId="{E6416D3A-03D0-4850-B338-AB1902398A37}" srcOrd="3" destOrd="0" presId="urn:microsoft.com/office/officeart/2005/8/layout/vList2"/>
    <dgm:cxn modelId="{6A7F005A-E9D8-4623-9A88-E1B33ACF6883}" type="presParOf" srcId="{D7BC6540-5E84-4DAF-A5BD-797E7B377D20}" destId="{8C669D44-75BC-48E9-9352-1CC9E77A5FB3}" srcOrd="4" destOrd="0" presId="urn:microsoft.com/office/officeart/2005/8/layout/vList2"/>
    <dgm:cxn modelId="{9B52BFDB-57AA-4C59-BDA7-7E5B0CF395CA}" type="presParOf" srcId="{D7BC6540-5E84-4DAF-A5BD-797E7B377D20}" destId="{7BCB1123-B196-4D1F-8820-22FCCB147C05}" srcOrd="5" destOrd="0" presId="urn:microsoft.com/office/officeart/2005/8/layout/vList2"/>
    <dgm:cxn modelId="{EBEDE76B-32C1-4C68-B827-658C46861288}" type="presParOf" srcId="{D7BC6540-5E84-4DAF-A5BD-797E7B377D20}" destId="{DC89452F-01BD-4C14-8D4C-EFAF86907D4F}" srcOrd="6"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14103D4B-DE71-4027-BDEB-32ACB4CFCC89}"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DE2BE828-F99B-4086-BD4C-7390A86C3703}">
      <dgm:prSet custT="1"/>
      <dgm:spPr>
        <a:blipFill>
          <a:blip xmlns:r="http://schemas.openxmlformats.org/officeDocument/2006/relationships" r:embed="rId1"/>
          <a:stretch>
            <a:fillRect l="-881" t="-3670"/>
          </a:stretch>
        </a:blipFill>
      </dgm:spPr>
      <dgm:t>
        <a:bodyPr/>
        <a:lstStyle/>
        <a:p>
          <a:r>
            <a:rPr lang="en-US">
              <a:noFill/>
            </a:rPr>
            <a:t> </a:t>
          </a:r>
        </a:p>
      </dgm:t>
    </dgm:pt>
    <dgm:pt modelId="{CDE0545E-9126-4058-9062-E4B89284F403}" type="parTrans" cxnId="{0718E081-1F73-461D-95A9-B43E7BF3F679}">
      <dgm:prSet/>
      <dgm:spPr/>
      <dgm:t>
        <a:bodyPr/>
        <a:lstStyle/>
        <a:p>
          <a:endParaRPr lang="en-US" sz="2000"/>
        </a:p>
      </dgm:t>
    </dgm:pt>
    <dgm:pt modelId="{4C8AE8A8-1265-42E8-81C1-621D7B9DBD7E}" type="sibTrans" cxnId="{0718E081-1F73-461D-95A9-B43E7BF3F679}">
      <dgm:prSet/>
      <dgm:spPr/>
      <dgm:t>
        <a:bodyPr/>
        <a:lstStyle/>
        <a:p>
          <a:endParaRPr lang="en-US" sz="2000"/>
        </a:p>
      </dgm:t>
    </dgm:pt>
    <dgm:pt modelId="{3449439F-ABFF-45DF-B64B-8C060AC87FAD}">
      <dgm:prSet custT="1"/>
      <dgm:spPr>
        <a:blipFill>
          <a:blip xmlns:r="http://schemas.openxmlformats.org/officeDocument/2006/relationships" r:embed="rId2"/>
          <a:stretch>
            <a:fillRect l="-881" t="-1852"/>
          </a:stretch>
        </a:blipFill>
      </dgm:spPr>
      <dgm:t>
        <a:bodyPr/>
        <a:lstStyle/>
        <a:p>
          <a:r>
            <a:rPr lang="en-US">
              <a:noFill/>
            </a:rPr>
            <a:t> </a:t>
          </a:r>
        </a:p>
      </dgm:t>
    </dgm:pt>
    <dgm:pt modelId="{F917D874-C275-47D1-B755-70BD2D671F5B}" type="parTrans" cxnId="{DD22522D-D756-4AB5-9F3F-5432C9EBECDB}">
      <dgm:prSet/>
      <dgm:spPr/>
      <dgm:t>
        <a:bodyPr/>
        <a:lstStyle/>
        <a:p>
          <a:endParaRPr lang="en-US" sz="2000"/>
        </a:p>
      </dgm:t>
    </dgm:pt>
    <dgm:pt modelId="{D9E64942-BE85-434E-B43E-BD5E3A1AA345}" type="sibTrans" cxnId="{DD22522D-D756-4AB5-9F3F-5432C9EBECDB}">
      <dgm:prSet/>
      <dgm:spPr/>
      <dgm:t>
        <a:bodyPr/>
        <a:lstStyle/>
        <a:p>
          <a:endParaRPr lang="en-US" sz="2000"/>
        </a:p>
      </dgm:t>
    </dgm:pt>
    <dgm:pt modelId="{5BA51028-F9B0-44F9-A6B5-5A2D9E6A6398}">
      <dgm:prSet custT="1"/>
      <dgm:spPr>
        <a:blipFill>
          <a:blip xmlns:r="http://schemas.openxmlformats.org/officeDocument/2006/relationships" r:embed="rId3"/>
          <a:stretch>
            <a:fillRect l="-881" t="-3670" b="-13761"/>
          </a:stretch>
        </a:blipFill>
      </dgm:spPr>
      <dgm:t>
        <a:bodyPr/>
        <a:lstStyle/>
        <a:p>
          <a:r>
            <a:rPr lang="en-US">
              <a:noFill/>
            </a:rPr>
            <a:t> </a:t>
          </a:r>
        </a:p>
      </dgm:t>
    </dgm:pt>
    <dgm:pt modelId="{E6E0E95A-ABE9-4977-90F7-2E0FEA262C85}" type="parTrans" cxnId="{80E5ABBB-46C3-4E78-B69C-079FD2CFA4BA}">
      <dgm:prSet/>
      <dgm:spPr/>
      <dgm:t>
        <a:bodyPr/>
        <a:lstStyle/>
        <a:p>
          <a:endParaRPr lang="en-US" sz="2000"/>
        </a:p>
      </dgm:t>
    </dgm:pt>
    <dgm:pt modelId="{1FEEB319-21CA-42B4-BD3F-87A73B1EFA78}" type="sibTrans" cxnId="{80E5ABBB-46C3-4E78-B69C-079FD2CFA4BA}">
      <dgm:prSet/>
      <dgm:spPr/>
      <dgm:t>
        <a:bodyPr/>
        <a:lstStyle/>
        <a:p>
          <a:endParaRPr lang="en-US" sz="2000"/>
        </a:p>
      </dgm:t>
    </dgm:pt>
    <dgm:pt modelId="{EBA91006-175A-4487-9006-EC5BE92A6D41}">
      <dgm:prSet custT="1"/>
      <dgm:spPr>
        <a:blipFill>
          <a:blip xmlns:r="http://schemas.openxmlformats.org/officeDocument/2006/relationships" r:embed="rId4"/>
          <a:stretch>
            <a:fillRect l="-881" t="-3670"/>
          </a:stretch>
        </a:blipFill>
      </dgm:spPr>
      <dgm:t>
        <a:bodyPr/>
        <a:lstStyle/>
        <a:p>
          <a:r>
            <a:rPr lang="en-US">
              <a:noFill/>
            </a:rPr>
            <a:t> </a:t>
          </a:r>
        </a:p>
      </dgm:t>
    </dgm:pt>
    <dgm:pt modelId="{D5CDA30E-6986-4879-AEF6-8F96CF6C10C8}" type="parTrans" cxnId="{81701C9A-E27E-4968-8CA9-0472CC098883}">
      <dgm:prSet/>
      <dgm:spPr/>
      <dgm:t>
        <a:bodyPr/>
        <a:lstStyle/>
        <a:p>
          <a:endParaRPr lang="en-US" sz="2000"/>
        </a:p>
      </dgm:t>
    </dgm:pt>
    <dgm:pt modelId="{BECC1D5B-67B5-4C6A-96E2-AF67EB35E8A1}" type="sibTrans" cxnId="{81701C9A-E27E-4968-8CA9-0472CC098883}">
      <dgm:prSet/>
      <dgm:spPr/>
      <dgm:t>
        <a:bodyPr/>
        <a:lstStyle/>
        <a:p>
          <a:endParaRPr lang="en-US" sz="2000"/>
        </a:p>
      </dgm:t>
    </dgm:pt>
    <dgm:pt modelId="{8571F9D7-2FF6-4E86-8EED-EB58BE1B1F1C}">
      <dgm:prSet custT="1"/>
      <dgm:spPr/>
      <dgm:t>
        <a:bodyPr/>
        <a:lstStyle/>
        <a:p>
          <a:r>
            <a:rPr lang="en-US" sz="2000" b="1"/>
            <a:t>Loss Function</a:t>
          </a:r>
          <a:r>
            <a:rPr lang="en-US" sz="2000"/>
            <a:t>: Lower value indicated better model performance</a:t>
          </a:r>
        </a:p>
      </dgm:t>
    </dgm:pt>
    <dgm:pt modelId="{A7CE9665-3E0F-4884-979B-B53FF8C54176}" type="parTrans" cxnId="{65F9E89F-E25F-415F-BF9F-48F229F0450E}">
      <dgm:prSet/>
      <dgm:spPr/>
      <dgm:t>
        <a:bodyPr/>
        <a:lstStyle/>
        <a:p>
          <a:endParaRPr lang="en-US" sz="2000"/>
        </a:p>
      </dgm:t>
    </dgm:pt>
    <dgm:pt modelId="{40F793B4-D0DF-4388-BCD2-D00717EA7CD4}" type="sibTrans" cxnId="{65F9E89F-E25F-415F-BF9F-48F229F0450E}">
      <dgm:prSet/>
      <dgm:spPr/>
      <dgm:t>
        <a:bodyPr/>
        <a:lstStyle/>
        <a:p>
          <a:endParaRPr lang="en-US" sz="2000"/>
        </a:p>
      </dgm:t>
    </dgm:pt>
    <dgm:pt modelId="{07B6601A-1EBF-47E4-A0BB-4E01E0D527F5}">
      <dgm:prSet custT="1"/>
      <dgm:spPr>
        <a:blipFill>
          <a:blip xmlns:r="http://schemas.openxmlformats.org/officeDocument/2006/relationships" r:embed="rId5"/>
          <a:stretch>
            <a:fillRect l="-881" t="-71296" b="-75926"/>
          </a:stretch>
        </a:blipFill>
      </dgm:spPr>
      <dgm:t>
        <a:bodyPr/>
        <a:lstStyle/>
        <a:p>
          <a:r>
            <a:rPr lang="en-US">
              <a:noFill/>
            </a:rPr>
            <a:t> </a:t>
          </a:r>
        </a:p>
      </dgm:t>
    </dgm:pt>
    <dgm:pt modelId="{3EEC00BA-B2CE-4B62-B89B-FFA9C8A3A015}" type="parTrans" cxnId="{CAE9B64B-42F6-4BE7-B4BB-6BAAB83A4DE9}">
      <dgm:prSet/>
      <dgm:spPr/>
      <dgm:t>
        <a:bodyPr/>
        <a:lstStyle/>
        <a:p>
          <a:endParaRPr lang="en-US" sz="2000"/>
        </a:p>
      </dgm:t>
    </dgm:pt>
    <dgm:pt modelId="{413EE52E-8E29-4A1F-9C92-EA3C3CD33684}" type="sibTrans" cxnId="{CAE9B64B-42F6-4BE7-B4BB-6BAAB83A4DE9}">
      <dgm:prSet/>
      <dgm:spPr/>
      <dgm:t>
        <a:bodyPr/>
        <a:lstStyle/>
        <a:p>
          <a:endParaRPr lang="en-US" sz="2000"/>
        </a:p>
      </dgm:t>
    </dgm:pt>
    <dgm:pt modelId="{7C613EEA-9DB3-4E78-8C5B-48697DC4C434}" type="pres">
      <dgm:prSet presAssocID="{14103D4B-DE71-4027-BDEB-32ACB4CFCC89}" presName="vert0" presStyleCnt="0">
        <dgm:presLayoutVars>
          <dgm:dir/>
          <dgm:animOne val="branch"/>
          <dgm:animLvl val="lvl"/>
        </dgm:presLayoutVars>
      </dgm:prSet>
      <dgm:spPr/>
    </dgm:pt>
    <dgm:pt modelId="{F79B83D2-5883-41A6-A644-5412EB9C86FC}" type="pres">
      <dgm:prSet presAssocID="{DE2BE828-F99B-4086-BD4C-7390A86C3703}" presName="thickLine" presStyleLbl="alignNode1" presStyleIdx="0" presStyleCnt="6"/>
      <dgm:spPr/>
    </dgm:pt>
    <dgm:pt modelId="{4F06D785-34F5-41FE-853E-29A46E07FB3B}" type="pres">
      <dgm:prSet presAssocID="{DE2BE828-F99B-4086-BD4C-7390A86C3703}" presName="horz1" presStyleCnt="0"/>
      <dgm:spPr/>
    </dgm:pt>
    <dgm:pt modelId="{3AEF59D5-E339-46BA-8B1D-9CD63BB306F0}" type="pres">
      <dgm:prSet presAssocID="{DE2BE828-F99B-4086-BD4C-7390A86C3703}" presName="tx1" presStyleLbl="revTx" presStyleIdx="0" presStyleCnt="6"/>
      <dgm:spPr/>
    </dgm:pt>
    <dgm:pt modelId="{29A9A32E-FFF0-4091-A17D-82E316E3BDFB}" type="pres">
      <dgm:prSet presAssocID="{DE2BE828-F99B-4086-BD4C-7390A86C3703}" presName="vert1" presStyleCnt="0"/>
      <dgm:spPr/>
    </dgm:pt>
    <dgm:pt modelId="{FEB75504-F114-4960-AF91-8741BF001B67}" type="pres">
      <dgm:prSet presAssocID="{3449439F-ABFF-45DF-B64B-8C060AC87FAD}" presName="thickLine" presStyleLbl="alignNode1" presStyleIdx="1" presStyleCnt="6"/>
      <dgm:spPr/>
    </dgm:pt>
    <dgm:pt modelId="{CA7210E8-010C-466A-9987-730E8BEA4D55}" type="pres">
      <dgm:prSet presAssocID="{3449439F-ABFF-45DF-B64B-8C060AC87FAD}" presName="horz1" presStyleCnt="0"/>
      <dgm:spPr/>
    </dgm:pt>
    <dgm:pt modelId="{20981F7F-5EE6-4A78-8B5E-0949947C598F}" type="pres">
      <dgm:prSet presAssocID="{3449439F-ABFF-45DF-B64B-8C060AC87FAD}" presName="tx1" presStyleLbl="revTx" presStyleIdx="1" presStyleCnt="6"/>
      <dgm:spPr/>
    </dgm:pt>
    <dgm:pt modelId="{88BA6CE4-79E7-466A-B38E-5C2EEED4EC38}" type="pres">
      <dgm:prSet presAssocID="{3449439F-ABFF-45DF-B64B-8C060AC87FAD}" presName="vert1" presStyleCnt="0"/>
      <dgm:spPr/>
    </dgm:pt>
    <dgm:pt modelId="{C32DAE9D-22F5-44AE-8409-9BED67438F3E}" type="pres">
      <dgm:prSet presAssocID="{5BA51028-F9B0-44F9-A6B5-5A2D9E6A6398}" presName="thickLine" presStyleLbl="alignNode1" presStyleIdx="2" presStyleCnt="6"/>
      <dgm:spPr/>
    </dgm:pt>
    <dgm:pt modelId="{D4033F71-6EF6-4DED-954D-65C6C156921C}" type="pres">
      <dgm:prSet presAssocID="{5BA51028-F9B0-44F9-A6B5-5A2D9E6A6398}" presName="horz1" presStyleCnt="0"/>
      <dgm:spPr/>
    </dgm:pt>
    <dgm:pt modelId="{9948B1E2-1831-44B4-9B95-6FC80BE4AABF}" type="pres">
      <dgm:prSet presAssocID="{5BA51028-F9B0-44F9-A6B5-5A2D9E6A6398}" presName="tx1" presStyleLbl="revTx" presStyleIdx="2" presStyleCnt="6"/>
      <dgm:spPr/>
    </dgm:pt>
    <dgm:pt modelId="{6DEB303E-94F0-44A5-B9FF-03D509AF0A3E}" type="pres">
      <dgm:prSet presAssocID="{5BA51028-F9B0-44F9-A6B5-5A2D9E6A6398}" presName="vert1" presStyleCnt="0"/>
      <dgm:spPr/>
    </dgm:pt>
    <dgm:pt modelId="{21A67534-FDAC-4F68-8750-9C75BA0F2609}" type="pres">
      <dgm:prSet presAssocID="{EBA91006-175A-4487-9006-EC5BE92A6D41}" presName="thickLine" presStyleLbl="alignNode1" presStyleIdx="3" presStyleCnt="6"/>
      <dgm:spPr/>
    </dgm:pt>
    <dgm:pt modelId="{B741F73B-A851-49B9-A996-CAB308D44E67}" type="pres">
      <dgm:prSet presAssocID="{EBA91006-175A-4487-9006-EC5BE92A6D41}" presName="horz1" presStyleCnt="0"/>
      <dgm:spPr/>
    </dgm:pt>
    <dgm:pt modelId="{AA9D095D-894B-4784-99C3-9C53FF4B1FF1}" type="pres">
      <dgm:prSet presAssocID="{EBA91006-175A-4487-9006-EC5BE92A6D41}" presName="tx1" presStyleLbl="revTx" presStyleIdx="3" presStyleCnt="6"/>
      <dgm:spPr/>
    </dgm:pt>
    <dgm:pt modelId="{D0518765-8BF1-43EF-B47E-8ABB3C7050C9}" type="pres">
      <dgm:prSet presAssocID="{EBA91006-175A-4487-9006-EC5BE92A6D41}" presName="vert1" presStyleCnt="0"/>
      <dgm:spPr/>
    </dgm:pt>
    <dgm:pt modelId="{4D1C55F9-0E98-41EE-88C9-144A48C67CA0}" type="pres">
      <dgm:prSet presAssocID="{8571F9D7-2FF6-4E86-8EED-EB58BE1B1F1C}" presName="thickLine" presStyleLbl="alignNode1" presStyleIdx="4" presStyleCnt="6"/>
      <dgm:spPr/>
    </dgm:pt>
    <dgm:pt modelId="{AEEE911B-F488-47FA-93D6-9CFB886052C7}" type="pres">
      <dgm:prSet presAssocID="{8571F9D7-2FF6-4E86-8EED-EB58BE1B1F1C}" presName="horz1" presStyleCnt="0"/>
      <dgm:spPr/>
    </dgm:pt>
    <dgm:pt modelId="{AA4C80CA-E042-4460-8A8A-AE7D94E08D51}" type="pres">
      <dgm:prSet presAssocID="{8571F9D7-2FF6-4E86-8EED-EB58BE1B1F1C}" presName="tx1" presStyleLbl="revTx" presStyleIdx="4" presStyleCnt="6"/>
      <dgm:spPr/>
    </dgm:pt>
    <dgm:pt modelId="{2E77F788-E7E6-4A24-8136-61D6073A6049}" type="pres">
      <dgm:prSet presAssocID="{8571F9D7-2FF6-4E86-8EED-EB58BE1B1F1C}" presName="vert1" presStyleCnt="0"/>
      <dgm:spPr/>
    </dgm:pt>
    <dgm:pt modelId="{85A99CD8-0607-4A15-9428-C60521C8A7AF}" type="pres">
      <dgm:prSet presAssocID="{07B6601A-1EBF-47E4-A0BB-4E01E0D527F5}" presName="thickLine" presStyleLbl="alignNode1" presStyleIdx="5" presStyleCnt="6"/>
      <dgm:spPr/>
    </dgm:pt>
    <dgm:pt modelId="{CA9A6D38-0009-44FB-A492-9D8FCDA7E021}" type="pres">
      <dgm:prSet presAssocID="{07B6601A-1EBF-47E4-A0BB-4E01E0D527F5}" presName="horz1" presStyleCnt="0"/>
      <dgm:spPr/>
    </dgm:pt>
    <dgm:pt modelId="{EEABEEA9-6E80-465A-AB97-7EDD87EF5244}" type="pres">
      <dgm:prSet presAssocID="{07B6601A-1EBF-47E4-A0BB-4E01E0D527F5}" presName="tx1" presStyleLbl="revTx" presStyleIdx="5" presStyleCnt="6"/>
      <dgm:spPr/>
    </dgm:pt>
    <dgm:pt modelId="{793F88E6-34CF-494F-AF96-56E1AE7492D0}" type="pres">
      <dgm:prSet presAssocID="{07B6601A-1EBF-47E4-A0BB-4E01E0D527F5}" presName="vert1" presStyleCnt="0"/>
      <dgm:spPr/>
    </dgm:pt>
  </dgm:ptLst>
  <dgm:cxnLst>
    <dgm:cxn modelId="{D563A327-00FA-4FD1-A051-5C40651A9F0E}" type="presOf" srcId="{3449439F-ABFF-45DF-B64B-8C060AC87FAD}" destId="{20981F7F-5EE6-4A78-8B5E-0949947C598F}" srcOrd="0" destOrd="0" presId="urn:microsoft.com/office/officeart/2008/layout/LinedList"/>
    <dgm:cxn modelId="{DD22522D-D756-4AB5-9F3F-5432C9EBECDB}" srcId="{14103D4B-DE71-4027-BDEB-32ACB4CFCC89}" destId="{3449439F-ABFF-45DF-B64B-8C060AC87FAD}" srcOrd="1" destOrd="0" parTransId="{F917D874-C275-47D1-B755-70BD2D671F5B}" sibTransId="{D9E64942-BE85-434E-B43E-BD5E3A1AA345}"/>
    <dgm:cxn modelId="{CAE9B64B-42F6-4BE7-B4BB-6BAAB83A4DE9}" srcId="{14103D4B-DE71-4027-BDEB-32ACB4CFCC89}" destId="{07B6601A-1EBF-47E4-A0BB-4E01E0D527F5}" srcOrd="5" destOrd="0" parTransId="{3EEC00BA-B2CE-4B62-B89B-FFA9C8A3A015}" sibTransId="{413EE52E-8E29-4A1F-9C92-EA3C3CD33684}"/>
    <dgm:cxn modelId="{227D084D-B20F-4120-8404-21360B09BA1C}" type="presOf" srcId="{07B6601A-1EBF-47E4-A0BB-4E01E0D527F5}" destId="{EEABEEA9-6E80-465A-AB97-7EDD87EF5244}" srcOrd="0" destOrd="0" presId="urn:microsoft.com/office/officeart/2008/layout/LinedList"/>
    <dgm:cxn modelId="{3B50AD70-89C7-48D9-9F4C-3A2D520C5C60}" type="presOf" srcId="{DE2BE828-F99B-4086-BD4C-7390A86C3703}" destId="{3AEF59D5-E339-46BA-8B1D-9CD63BB306F0}" srcOrd="0" destOrd="0" presId="urn:microsoft.com/office/officeart/2008/layout/LinedList"/>
    <dgm:cxn modelId="{37C00856-7D79-42E4-8D27-DDFB4E7A74CE}" type="presOf" srcId="{5BA51028-F9B0-44F9-A6B5-5A2D9E6A6398}" destId="{9948B1E2-1831-44B4-9B95-6FC80BE4AABF}" srcOrd="0" destOrd="0" presId="urn:microsoft.com/office/officeart/2008/layout/LinedList"/>
    <dgm:cxn modelId="{0718E081-1F73-461D-95A9-B43E7BF3F679}" srcId="{14103D4B-DE71-4027-BDEB-32ACB4CFCC89}" destId="{DE2BE828-F99B-4086-BD4C-7390A86C3703}" srcOrd="0" destOrd="0" parTransId="{CDE0545E-9126-4058-9062-E4B89284F403}" sibTransId="{4C8AE8A8-1265-42E8-81C1-621D7B9DBD7E}"/>
    <dgm:cxn modelId="{05479999-DF72-4230-8008-45E2BED9427A}" type="presOf" srcId="{14103D4B-DE71-4027-BDEB-32ACB4CFCC89}" destId="{7C613EEA-9DB3-4E78-8C5B-48697DC4C434}" srcOrd="0" destOrd="0" presId="urn:microsoft.com/office/officeart/2008/layout/LinedList"/>
    <dgm:cxn modelId="{81701C9A-E27E-4968-8CA9-0472CC098883}" srcId="{14103D4B-DE71-4027-BDEB-32ACB4CFCC89}" destId="{EBA91006-175A-4487-9006-EC5BE92A6D41}" srcOrd="3" destOrd="0" parTransId="{D5CDA30E-6986-4879-AEF6-8F96CF6C10C8}" sibTransId="{BECC1D5B-67B5-4C6A-96E2-AF67EB35E8A1}"/>
    <dgm:cxn modelId="{65F9E89F-E25F-415F-BF9F-48F229F0450E}" srcId="{14103D4B-DE71-4027-BDEB-32ACB4CFCC89}" destId="{8571F9D7-2FF6-4E86-8EED-EB58BE1B1F1C}" srcOrd="4" destOrd="0" parTransId="{A7CE9665-3E0F-4884-979B-B53FF8C54176}" sibTransId="{40F793B4-D0DF-4388-BCD2-D00717EA7CD4}"/>
    <dgm:cxn modelId="{692863A9-265A-4442-A398-0BB50D7C4FB9}" type="presOf" srcId="{EBA91006-175A-4487-9006-EC5BE92A6D41}" destId="{AA9D095D-894B-4784-99C3-9C53FF4B1FF1}" srcOrd="0" destOrd="0" presId="urn:microsoft.com/office/officeart/2008/layout/LinedList"/>
    <dgm:cxn modelId="{80E5ABBB-46C3-4E78-B69C-079FD2CFA4BA}" srcId="{14103D4B-DE71-4027-BDEB-32ACB4CFCC89}" destId="{5BA51028-F9B0-44F9-A6B5-5A2D9E6A6398}" srcOrd="2" destOrd="0" parTransId="{E6E0E95A-ABE9-4977-90F7-2E0FEA262C85}" sibTransId="{1FEEB319-21CA-42B4-BD3F-87A73B1EFA78}"/>
    <dgm:cxn modelId="{CD1A79F3-4CC3-4A63-B2CC-867D3FF3D2A1}" type="presOf" srcId="{8571F9D7-2FF6-4E86-8EED-EB58BE1B1F1C}" destId="{AA4C80CA-E042-4460-8A8A-AE7D94E08D51}" srcOrd="0" destOrd="0" presId="urn:microsoft.com/office/officeart/2008/layout/LinedList"/>
    <dgm:cxn modelId="{78AE66FA-ED32-4CF4-840A-DD22F78038F3}" type="presParOf" srcId="{7C613EEA-9DB3-4E78-8C5B-48697DC4C434}" destId="{F79B83D2-5883-41A6-A644-5412EB9C86FC}" srcOrd="0" destOrd="0" presId="urn:microsoft.com/office/officeart/2008/layout/LinedList"/>
    <dgm:cxn modelId="{FE759F00-D572-402A-8FC1-ECFB9FB54CAA}" type="presParOf" srcId="{7C613EEA-9DB3-4E78-8C5B-48697DC4C434}" destId="{4F06D785-34F5-41FE-853E-29A46E07FB3B}" srcOrd="1" destOrd="0" presId="urn:microsoft.com/office/officeart/2008/layout/LinedList"/>
    <dgm:cxn modelId="{A1591AB0-7A49-4DC1-9FE4-B981FE9FD70A}" type="presParOf" srcId="{4F06D785-34F5-41FE-853E-29A46E07FB3B}" destId="{3AEF59D5-E339-46BA-8B1D-9CD63BB306F0}" srcOrd="0" destOrd="0" presId="urn:microsoft.com/office/officeart/2008/layout/LinedList"/>
    <dgm:cxn modelId="{49C57AFE-FCAA-4A51-8439-6F4FE151C17B}" type="presParOf" srcId="{4F06D785-34F5-41FE-853E-29A46E07FB3B}" destId="{29A9A32E-FFF0-4091-A17D-82E316E3BDFB}" srcOrd="1" destOrd="0" presId="urn:microsoft.com/office/officeart/2008/layout/LinedList"/>
    <dgm:cxn modelId="{0772E0CE-CF4B-45A1-B5C2-6C88E024302F}" type="presParOf" srcId="{7C613EEA-9DB3-4E78-8C5B-48697DC4C434}" destId="{FEB75504-F114-4960-AF91-8741BF001B67}" srcOrd="2" destOrd="0" presId="urn:microsoft.com/office/officeart/2008/layout/LinedList"/>
    <dgm:cxn modelId="{893600D3-58A6-4542-BB28-630A13E45620}" type="presParOf" srcId="{7C613EEA-9DB3-4E78-8C5B-48697DC4C434}" destId="{CA7210E8-010C-466A-9987-730E8BEA4D55}" srcOrd="3" destOrd="0" presId="urn:microsoft.com/office/officeart/2008/layout/LinedList"/>
    <dgm:cxn modelId="{4E5C90D8-E50E-487A-917D-1FB56EBFD609}" type="presParOf" srcId="{CA7210E8-010C-466A-9987-730E8BEA4D55}" destId="{20981F7F-5EE6-4A78-8B5E-0949947C598F}" srcOrd="0" destOrd="0" presId="urn:microsoft.com/office/officeart/2008/layout/LinedList"/>
    <dgm:cxn modelId="{AE9BF27D-B608-47FB-860F-95D45CA952A4}" type="presParOf" srcId="{CA7210E8-010C-466A-9987-730E8BEA4D55}" destId="{88BA6CE4-79E7-466A-B38E-5C2EEED4EC38}" srcOrd="1" destOrd="0" presId="urn:microsoft.com/office/officeart/2008/layout/LinedList"/>
    <dgm:cxn modelId="{8E9B8C31-4A1A-4CE2-9BAF-16455EBF90D0}" type="presParOf" srcId="{7C613EEA-9DB3-4E78-8C5B-48697DC4C434}" destId="{C32DAE9D-22F5-44AE-8409-9BED67438F3E}" srcOrd="4" destOrd="0" presId="urn:microsoft.com/office/officeart/2008/layout/LinedList"/>
    <dgm:cxn modelId="{66144F0F-61F0-43BA-A22A-56F26CD28D51}" type="presParOf" srcId="{7C613EEA-9DB3-4E78-8C5B-48697DC4C434}" destId="{D4033F71-6EF6-4DED-954D-65C6C156921C}" srcOrd="5" destOrd="0" presId="urn:microsoft.com/office/officeart/2008/layout/LinedList"/>
    <dgm:cxn modelId="{C7650A83-DE2D-4B05-9E52-EDBEF98C9FF4}" type="presParOf" srcId="{D4033F71-6EF6-4DED-954D-65C6C156921C}" destId="{9948B1E2-1831-44B4-9B95-6FC80BE4AABF}" srcOrd="0" destOrd="0" presId="urn:microsoft.com/office/officeart/2008/layout/LinedList"/>
    <dgm:cxn modelId="{E7B32FF5-A2BC-44B7-A0C9-0D573B8A2829}" type="presParOf" srcId="{D4033F71-6EF6-4DED-954D-65C6C156921C}" destId="{6DEB303E-94F0-44A5-B9FF-03D509AF0A3E}" srcOrd="1" destOrd="0" presId="urn:microsoft.com/office/officeart/2008/layout/LinedList"/>
    <dgm:cxn modelId="{4BE13385-2D20-4336-8881-20E6408F0CFE}" type="presParOf" srcId="{7C613EEA-9DB3-4E78-8C5B-48697DC4C434}" destId="{21A67534-FDAC-4F68-8750-9C75BA0F2609}" srcOrd="6" destOrd="0" presId="urn:microsoft.com/office/officeart/2008/layout/LinedList"/>
    <dgm:cxn modelId="{5F7F2F68-9535-41A9-AD20-2D528CF74AFF}" type="presParOf" srcId="{7C613EEA-9DB3-4E78-8C5B-48697DC4C434}" destId="{B741F73B-A851-49B9-A996-CAB308D44E67}" srcOrd="7" destOrd="0" presId="urn:microsoft.com/office/officeart/2008/layout/LinedList"/>
    <dgm:cxn modelId="{0E6CDF09-45DC-4896-922A-5B9AFD22EA48}" type="presParOf" srcId="{B741F73B-A851-49B9-A996-CAB308D44E67}" destId="{AA9D095D-894B-4784-99C3-9C53FF4B1FF1}" srcOrd="0" destOrd="0" presId="urn:microsoft.com/office/officeart/2008/layout/LinedList"/>
    <dgm:cxn modelId="{BC838BBD-6341-4726-8829-C55324A82637}" type="presParOf" srcId="{B741F73B-A851-49B9-A996-CAB308D44E67}" destId="{D0518765-8BF1-43EF-B47E-8ABB3C7050C9}" srcOrd="1" destOrd="0" presId="urn:microsoft.com/office/officeart/2008/layout/LinedList"/>
    <dgm:cxn modelId="{F7785DAF-B1E7-44DB-A095-10C0CF4D3BC2}" type="presParOf" srcId="{7C613EEA-9DB3-4E78-8C5B-48697DC4C434}" destId="{4D1C55F9-0E98-41EE-88C9-144A48C67CA0}" srcOrd="8" destOrd="0" presId="urn:microsoft.com/office/officeart/2008/layout/LinedList"/>
    <dgm:cxn modelId="{C3CD9170-2F95-4DB6-83A2-3FBA27D05DAB}" type="presParOf" srcId="{7C613EEA-9DB3-4E78-8C5B-48697DC4C434}" destId="{AEEE911B-F488-47FA-93D6-9CFB886052C7}" srcOrd="9" destOrd="0" presId="urn:microsoft.com/office/officeart/2008/layout/LinedList"/>
    <dgm:cxn modelId="{2CEF5352-393A-40AA-9250-286BFA36E413}" type="presParOf" srcId="{AEEE911B-F488-47FA-93D6-9CFB886052C7}" destId="{AA4C80CA-E042-4460-8A8A-AE7D94E08D51}" srcOrd="0" destOrd="0" presId="urn:microsoft.com/office/officeart/2008/layout/LinedList"/>
    <dgm:cxn modelId="{B7F77D63-715C-4CEA-985D-686FE508D1F0}" type="presParOf" srcId="{AEEE911B-F488-47FA-93D6-9CFB886052C7}" destId="{2E77F788-E7E6-4A24-8136-61D6073A6049}" srcOrd="1" destOrd="0" presId="urn:microsoft.com/office/officeart/2008/layout/LinedList"/>
    <dgm:cxn modelId="{C3B420C6-8341-496B-94A2-F82236A1FB35}" type="presParOf" srcId="{7C613EEA-9DB3-4E78-8C5B-48697DC4C434}" destId="{85A99CD8-0607-4A15-9428-C60521C8A7AF}" srcOrd="10" destOrd="0" presId="urn:microsoft.com/office/officeart/2008/layout/LinedList"/>
    <dgm:cxn modelId="{11870FB8-AADC-4A67-9110-7FC8998C86C6}" type="presParOf" srcId="{7C613EEA-9DB3-4E78-8C5B-48697DC4C434}" destId="{CA9A6D38-0009-44FB-A492-9D8FCDA7E021}" srcOrd="11" destOrd="0" presId="urn:microsoft.com/office/officeart/2008/layout/LinedList"/>
    <dgm:cxn modelId="{FC07B15B-2A25-4812-A72D-29E52AC244F8}" type="presParOf" srcId="{CA9A6D38-0009-44FB-A492-9D8FCDA7E021}" destId="{EEABEEA9-6E80-465A-AB97-7EDD87EF5244}" srcOrd="0" destOrd="0" presId="urn:microsoft.com/office/officeart/2008/layout/LinedList"/>
    <dgm:cxn modelId="{167BF7A4-82E7-4F15-9788-8D5DDA055D00}" type="presParOf" srcId="{CA9A6D38-0009-44FB-A492-9D8FCDA7E021}" destId="{793F88E6-34CF-494F-AF96-56E1AE7492D0}"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CE0336D8-E6FF-49F1-8761-8D5DA6A2DD6E}"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435C2EBD-E02D-4E84-B777-CDE0AE334163}">
      <dgm:prSet custT="1"/>
      <dgm:spPr/>
      <dgm:t>
        <a:bodyPr/>
        <a:lstStyle/>
        <a:p>
          <a:r>
            <a:rPr lang="en-US" sz="1600" dirty="0"/>
            <a:t>Number of Outputs: Number of Classes</a:t>
          </a:r>
        </a:p>
      </dgm:t>
    </dgm:pt>
    <dgm:pt modelId="{EBAAC137-5278-4461-B9C9-5DD397BDAA9D}" type="parTrans" cxnId="{D834BC6A-F6CD-44AD-9635-15F01B6799DB}">
      <dgm:prSet/>
      <dgm:spPr/>
      <dgm:t>
        <a:bodyPr/>
        <a:lstStyle/>
        <a:p>
          <a:endParaRPr lang="en-US" sz="1600"/>
        </a:p>
      </dgm:t>
    </dgm:pt>
    <dgm:pt modelId="{58EC29FA-907D-4C5A-8079-ED6A87F86F54}" type="sibTrans" cxnId="{D834BC6A-F6CD-44AD-9635-15F01B6799DB}">
      <dgm:prSet/>
      <dgm:spPr/>
      <dgm:t>
        <a:bodyPr/>
        <a:lstStyle/>
        <a:p>
          <a:endParaRPr lang="en-US" sz="1600"/>
        </a:p>
      </dgm:t>
    </dgm:pt>
    <dgm:pt modelId="{7F57E100-2EDF-4D3D-B5C6-A646A2EBD7C8}">
      <dgm:prSet custT="1"/>
      <dgm:spPr/>
      <dgm:t>
        <a:bodyPr/>
        <a:lstStyle/>
        <a:p>
          <a:r>
            <a:rPr lang="en-US" sz="1600" dirty="0"/>
            <a:t>Example Function to convert Output to Probability: Sigmoid</a:t>
          </a:r>
        </a:p>
      </dgm:t>
    </dgm:pt>
    <dgm:pt modelId="{E38DEEF6-FD52-44D6-98F2-4617DCF57983}" type="parTrans" cxnId="{8EE2301D-E42C-4F9F-B90C-47FB8444E2B0}">
      <dgm:prSet/>
      <dgm:spPr/>
      <dgm:t>
        <a:bodyPr/>
        <a:lstStyle/>
        <a:p>
          <a:endParaRPr lang="en-US" sz="1600"/>
        </a:p>
      </dgm:t>
    </dgm:pt>
    <dgm:pt modelId="{DD4580AA-947D-4C8D-A612-A6A5233906DA}" type="sibTrans" cxnId="{8EE2301D-E42C-4F9F-B90C-47FB8444E2B0}">
      <dgm:prSet/>
      <dgm:spPr/>
      <dgm:t>
        <a:bodyPr/>
        <a:lstStyle/>
        <a:p>
          <a:endParaRPr lang="en-US" sz="1600"/>
        </a:p>
      </dgm:t>
    </dgm:pt>
    <mc:AlternateContent xmlns:mc="http://schemas.openxmlformats.org/markup-compatibility/2006">
      <mc:Choice xmlns:a14="http://schemas.microsoft.com/office/drawing/2010/main" Requires="a14">
        <dgm:pt modelId="{C91CCAA0-C7B3-4C2B-89D8-C8D358B9D6E3}">
          <dgm:prSet custT="1"/>
          <dgm:spPr/>
          <dgm:t>
            <a:bodyPr/>
            <a:lstStyle/>
            <a:p>
              <a:r>
                <a:rPr lang="en-US" sz="1600" dirty="0"/>
                <a:t>Prediction    </a:t>
              </a:r>
              <a14:m>
                <m:oMath xmlns:m="http://schemas.openxmlformats.org/officeDocument/2006/math">
                  <m:acc>
                    <m:accPr>
                      <m:chr m:val="̂"/>
                      <m:ctrlPr>
                        <a:rPr lang="en-US" sz="1600" b="0" i="1" smtClean="0">
                          <a:latin typeface="Cambria Math" panose="02040503050406030204" pitchFamily="18" charset="0"/>
                        </a:rPr>
                      </m:ctrlPr>
                    </m:accPr>
                    <m:e>
                      <m:r>
                        <a:rPr lang="en-US" sz="1600" b="0" i="1" smtClean="0">
                          <a:latin typeface="Cambria Math" panose="02040503050406030204" pitchFamily="18" charset="0"/>
                        </a:rPr>
                        <m:t>𝑦</m:t>
                      </m:r>
                    </m:e>
                  </m:acc>
                  <m:r>
                    <a:rPr lang="en-US" sz="1600" b="0" i="1" smtClean="0">
                      <a:latin typeface="Cambria Math" panose="02040503050406030204" pitchFamily="18" charset="0"/>
                    </a:rPr>
                    <m:t>=</m:t>
                  </m:r>
                  <m:limLow>
                    <m:limLowPr>
                      <m:ctrlPr>
                        <a:rPr lang="en-US" sz="1600" b="0" i="1" smtClean="0">
                          <a:latin typeface="Cambria Math" panose="02040503050406030204" pitchFamily="18" charset="0"/>
                        </a:rPr>
                      </m:ctrlPr>
                    </m:limLowPr>
                    <m:e>
                      <m:r>
                        <a:rPr lang="en-US" sz="1600" b="0" i="1" smtClean="0">
                          <a:latin typeface="Cambria Math" panose="02040503050406030204" pitchFamily="18" charset="0"/>
                        </a:rPr>
                        <m:t>𝑎𝑟𝑔𝑚𝑎𝑥</m:t>
                      </m:r>
                    </m:e>
                    <m:lim>
                      <m:r>
                        <a:rPr lang="en-US" sz="1600" b="0" i="1" smtClean="0">
                          <a:latin typeface="Cambria Math" panose="02040503050406030204" pitchFamily="18" charset="0"/>
                        </a:rPr>
                        <m:t>𝑘</m:t>
                      </m:r>
                    </m:lim>
                  </m:limLow>
                  <m:r>
                    <a:rPr lang="en-US" sz="1600" b="0" i="1" smtClean="0">
                      <a:latin typeface="Cambria Math" panose="02040503050406030204" pitchFamily="18" charset="0"/>
                    </a:rPr>
                    <m:t> </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𝑧</m:t>
                      </m:r>
                    </m:e>
                    <m:sub>
                      <m:r>
                        <a:rPr lang="en-US" sz="1600" b="0" i="1" smtClean="0">
                          <a:latin typeface="Cambria Math" panose="02040503050406030204" pitchFamily="18" charset="0"/>
                        </a:rPr>
                        <m:t>𝑘</m:t>
                      </m:r>
                    </m:sub>
                  </m:sSub>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𝑥</m:t>
                      </m:r>
                    </m:e>
                  </m:d>
                  <m:r>
                    <a:rPr lang="en-US" sz="1600" b="0" i="1" smtClean="0">
                      <a:latin typeface="Cambria Math" panose="02040503050406030204" pitchFamily="18" charset="0"/>
                    </a:rPr>
                    <m:t>   (</m:t>
                  </m:r>
                  <m:r>
                    <a:rPr lang="en-US" sz="1600" b="0" i="1" smtClean="0">
                      <a:latin typeface="Cambria Math" panose="02040503050406030204" pitchFamily="18" charset="0"/>
                    </a:rPr>
                    <m:t>𝐶𝑙𝑎𝑠𝑠</m:t>
                  </m:r>
                  <m:r>
                    <a:rPr lang="en-US" sz="1600" b="0" i="1" smtClean="0">
                      <a:latin typeface="Cambria Math" panose="02040503050406030204" pitchFamily="18" charset="0"/>
                    </a:rPr>
                    <m:t> </m:t>
                  </m:r>
                  <m:r>
                    <a:rPr lang="en-US" sz="1600" b="0" i="1" smtClean="0">
                      <a:latin typeface="Cambria Math" panose="02040503050406030204" pitchFamily="18" charset="0"/>
                    </a:rPr>
                    <m:t>𝑤h𝑖𝑐h</m:t>
                  </m:r>
                  <m:r>
                    <a:rPr lang="en-US" sz="1600" b="0" i="1" smtClean="0">
                      <a:latin typeface="Cambria Math" panose="02040503050406030204" pitchFamily="18" charset="0"/>
                    </a:rPr>
                    <m:t> </m:t>
                  </m:r>
                  <m:r>
                    <a:rPr lang="en-US" sz="1600" b="0" i="1" smtClean="0">
                      <a:latin typeface="Cambria Math" panose="02040503050406030204" pitchFamily="18" charset="0"/>
                    </a:rPr>
                    <m:t>h𝑎𝑠</m:t>
                  </m:r>
                  <m:r>
                    <a:rPr lang="en-US" sz="1600" b="0" i="1" smtClean="0">
                      <a:latin typeface="Cambria Math" panose="02040503050406030204" pitchFamily="18" charset="0"/>
                    </a:rPr>
                    <m:t> </m:t>
                  </m:r>
                  <m:r>
                    <a:rPr lang="en-US" sz="1600" b="0" i="1" smtClean="0">
                      <a:latin typeface="Cambria Math" panose="02040503050406030204" pitchFamily="18" charset="0"/>
                    </a:rPr>
                    <m:t>𝑡h𝑒</m:t>
                  </m:r>
                  <m:r>
                    <a:rPr lang="en-US" sz="1600" b="0" i="1" smtClean="0">
                      <a:latin typeface="Cambria Math" panose="02040503050406030204" pitchFamily="18" charset="0"/>
                    </a:rPr>
                    <m:t> </m:t>
                  </m:r>
                  <m:r>
                    <a:rPr lang="en-US" sz="1600" b="0" i="1" smtClean="0">
                      <a:latin typeface="Cambria Math" panose="02040503050406030204" pitchFamily="18" charset="0"/>
                    </a:rPr>
                    <m:t>𝑚𝑎𝑥𝑖𝑚𝑢𝑚</m:t>
                  </m:r>
                  <m:r>
                    <a:rPr lang="en-US" sz="1600" b="0" i="1" smtClean="0">
                      <a:latin typeface="Cambria Math" panose="02040503050406030204" pitchFamily="18" charset="0"/>
                    </a:rPr>
                    <m:t> </m:t>
                  </m:r>
                  <m:r>
                    <a:rPr lang="en-US" sz="1600" b="0" i="1" smtClean="0">
                      <a:latin typeface="Cambria Math" panose="02040503050406030204" pitchFamily="18" charset="0"/>
                    </a:rPr>
                    <m:t>𝑝𝑟𝑜𝑏𝑏𝑎𝑖𝑙𝑖𝑡𝑦</m:t>
                  </m:r>
                  <m:r>
                    <a:rPr lang="en-US" sz="1600" b="0" i="1" smtClean="0">
                      <a:latin typeface="Cambria Math" panose="02040503050406030204" pitchFamily="18" charset="0"/>
                    </a:rPr>
                    <m:t> </m:t>
                  </m:r>
                  <m:r>
                    <a:rPr lang="en-US" sz="1600" b="0" i="1" smtClean="0">
                      <a:latin typeface="Cambria Math" panose="02040503050406030204" pitchFamily="18" charset="0"/>
                    </a:rPr>
                    <m:t>𝑣𝑎𝑙𝑢𝑒</m:t>
                  </m:r>
                  <m:r>
                    <a:rPr lang="en-US" sz="1600" b="0" i="1" smtClean="0">
                      <a:latin typeface="Cambria Math" panose="02040503050406030204" pitchFamily="18" charset="0"/>
                    </a:rPr>
                    <m:t> </m:t>
                  </m:r>
                  <m:r>
                    <a:rPr lang="en-US" sz="1600" b="0" i="1" smtClean="0">
                      <a:latin typeface="Cambria Math" panose="02040503050406030204" pitchFamily="18" charset="0"/>
                    </a:rPr>
                    <m:t>𝑜𝑟</m:t>
                  </m:r>
                  <m:r>
                    <a:rPr lang="en-US" sz="1600" b="0" i="1" smtClean="0">
                      <a:latin typeface="Cambria Math" panose="02040503050406030204" pitchFamily="18" charset="0"/>
                    </a:rPr>
                    <m:t> </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𝑧</m:t>
                      </m:r>
                    </m:e>
                    <m:sub>
                      <m:r>
                        <a:rPr lang="en-US" sz="1600" b="0" i="1" smtClean="0">
                          <a:latin typeface="Cambria Math" panose="02040503050406030204" pitchFamily="18" charset="0"/>
                        </a:rPr>
                        <m:t>𝑘</m:t>
                      </m:r>
                    </m:sub>
                  </m:sSub>
                  <m:r>
                    <a:rPr lang="en-US" sz="1600" b="0" i="1" smtClean="0">
                      <a:latin typeface="Cambria Math" panose="02040503050406030204" pitchFamily="18" charset="0"/>
                    </a:rPr>
                    <m:t> </m:t>
                  </m:r>
                  <m:r>
                    <a:rPr lang="en-US" sz="1600" b="0" i="1" smtClean="0">
                      <a:latin typeface="Cambria Math" panose="02040503050406030204" pitchFamily="18" charset="0"/>
                    </a:rPr>
                    <m:t>𝑣𝑎𝑙𝑢𝑒</m:t>
                  </m:r>
                  <m:r>
                    <a:rPr lang="en-US" sz="1600" b="0" i="1" smtClean="0">
                      <a:latin typeface="Cambria Math" panose="02040503050406030204" pitchFamily="18" charset="0"/>
                    </a:rPr>
                    <m:t>)</m:t>
                  </m:r>
                </m:oMath>
              </a14:m>
              <a:endParaRPr lang="en-US" sz="1600" dirty="0"/>
            </a:p>
          </dgm:t>
        </dgm:pt>
      </mc:Choice>
      <mc:Fallback>
        <dgm:pt modelId="{C91CCAA0-C7B3-4C2B-89D8-C8D358B9D6E3}">
          <dgm:prSet custT="1"/>
          <dgm:spPr/>
          <dgm:t>
            <a:bodyPr/>
            <a:lstStyle/>
            <a:p>
              <a:r>
                <a:rPr lang="en-US" sz="1600" dirty="0"/>
                <a:t>Prediction    </a:t>
              </a:r>
              <a:r>
                <a:rPr lang="en-US" sz="1600" b="0" i="0">
                  <a:latin typeface="Cambria Math" panose="02040503050406030204" pitchFamily="18" charset="0"/>
                </a:rPr>
                <a:t>𝑦 ̂=(𝑎𝑟𝑔𝑚𝑎𝑥)┬𝑘  𝑧_𝑘 (𝑥)    (𝐶𝑙𝑎𝑠𝑠 𝑤ℎ𝑖𝑐ℎ ℎ𝑎𝑠 𝑡ℎ𝑒 𝑚𝑎𝑥𝑖𝑚𝑢𝑚 𝑝𝑟𝑜𝑏𝑏𝑎𝑖𝑙𝑖𝑡𝑦 𝑣𝑎𝑙𝑢𝑒 𝑜𝑟 𝑧_𝑘  𝑣𝑎𝑙𝑢𝑒)</a:t>
              </a:r>
              <a:endParaRPr lang="en-US" sz="1600" dirty="0"/>
            </a:p>
          </dgm:t>
        </dgm:pt>
      </mc:Fallback>
    </mc:AlternateContent>
    <dgm:pt modelId="{3B4395D1-F6B1-4B1E-9DD5-B9541F1F4D71}" type="parTrans" cxnId="{0480B5EA-C706-485E-AF44-B27BFA566152}">
      <dgm:prSet/>
      <dgm:spPr/>
      <dgm:t>
        <a:bodyPr/>
        <a:lstStyle/>
        <a:p>
          <a:endParaRPr lang="en-US" sz="1600"/>
        </a:p>
      </dgm:t>
    </dgm:pt>
    <dgm:pt modelId="{262A005F-F160-4F24-845C-1CA412A837D9}" type="sibTrans" cxnId="{0480B5EA-C706-485E-AF44-B27BFA566152}">
      <dgm:prSet/>
      <dgm:spPr/>
      <dgm:t>
        <a:bodyPr/>
        <a:lstStyle/>
        <a:p>
          <a:endParaRPr lang="en-US" sz="1600"/>
        </a:p>
      </dgm:t>
    </dgm:pt>
    <dgm:pt modelId="{5032AD62-ED3B-4032-AFEB-018E9762E50E}">
      <dgm:prSet custT="1"/>
      <dgm:spPr/>
      <dgm:t>
        <a:bodyPr/>
        <a:lstStyle/>
        <a:p>
          <a:r>
            <a:rPr lang="en-US" sz="1600" dirty="0"/>
            <a:t>Loss Function : Binary Cross Entropy Loss (Logistic Loss Function)</a:t>
          </a:r>
        </a:p>
      </dgm:t>
    </dgm:pt>
    <dgm:pt modelId="{7E03903C-47BD-4162-B2F1-5063D62B9F5D}" type="parTrans" cxnId="{59144C59-0E45-4294-8FDB-3080D6E6A2AF}">
      <dgm:prSet/>
      <dgm:spPr/>
      <dgm:t>
        <a:bodyPr/>
        <a:lstStyle/>
        <a:p>
          <a:endParaRPr lang="en-US" sz="1600"/>
        </a:p>
      </dgm:t>
    </dgm:pt>
    <dgm:pt modelId="{091C9281-7C72-47F1-8DB4-BE89ACC575C0}" type="sibTrans" cxnId="{59144C59-0E45-4294-8FDB-3080D6E6A2AF}">
      <dgm:prSet/>
      <dgm:spPr/>
      <dgm:t>
        <a:bodyPr/>
        <a:lstStyle/>
        <a:p>
          <a:endParaRPr lang="en-US" sz="1600"/>
        </a:p>
      </dgm:t>
    </dgm:pt>
    <dgm:pt modelId="{D7BC6540-5E84-4DAF-A5BD-797E7B377D20}" type="pres">
      <dgm:prSet presAssocID="{CE0336D8-E6FF-49F1-8761-8D5DA6A2DD6E}" presName="linear" presStyleCnt="0">
        <dgm:presLayoutVars>
          <dgm:animLvl val="lvl"/>
          <dgm:resizeHandles val="exact"/>
        </dgm:presLayoutVars>
      </dgm:prSet>
      <dgm:spPr/>
    </dgm:pt>
    <dgm:pt modelId="{29B2ECCE-775F-4B8B-A159-47345824813B}" type="pres">
      <dgm:prSet presAssocID="{435C2EBD-E02D-4E84-B777-CDE0AE334163}" presName="parentText" presStyleLbl="node1" presStyleIdx="0" presStyleCnt="4">
        <dgm:presLayoutVars>
          <dgm:chMax val="0"/>
          <dgm:bulletEnabled val="1"/>
        </dgm:presLayoutVars>
      </dgm:prSet>
      <dgm:spPr/>
    </dgm:pt>
    <dgm:pt modelId="{5BA6E9DB-A491-4483-832B-E0A50F6D4381}" type="pres">
      <dgm:prSet presAssocID="{58EC29FA-907D-4C5A-8079-ED6A87F86F54}" presName="spacer" presStyleCnt="0"/>
      <dgm:spPr/>
    </dgm:pt>
    <dgm:pt modelId="{B3C54717-C733-425A-8222-472D45D32415}" type="pres">
      <dgm:prSet presAssocID="{7F57E100-2EDF-4D3D-B5C6-A646A2EBD7C8}" presName="parentText" presStyleLbl="node1" presStyleIdx="1" presStyleCnt="4">
        <dgm:presLayoutVars>
          <dgm:chMax val="0"/>
          <dgm:bulletEnabled val="1"/>
        </dgm:presLayoutVars>
      </dgm:prSet>
      <dgm:spPr/>
    </dgm:pt>
    <dgm:pt modelId="{E6416D3A-03D0-4850-B338-AB1902398A37}" type="pres">
      <dgm:prSet presAssocID="{DD4580AA-947D-4C8D-A612-A6A5233906DA}" presName="spacer" presStyleCnt="0"/>
      <dgm:spPr/>
    </dgm:pt>
    <dgm:pt modelId="{8C669D44-75BC-48E9-9352-1CC9E77A5FB3}" type="pres">
      <dgm:prSet presAssocID="{C91CCAA0-C7B3-4C2B-89D8-C8D358B9D6E3}" presName="parentText" presStyleLbl="node1" presStyleIdx="2" presStyleCnt="4">
        <dgm:presLayoutVars>
          <dgm:chMax val="0"/>
          <dgm:bulletEnabled val="1"/>
        </dgm:presLayoutVars>
      </dgm:prSet>
      <dgm:spPr/>
    </dgm:pt>
    <dgm:pt modelId="{7BCB1123-B196-4D1F-8820-22FCCB147C05}" type="pres">
      <dgm:prSet presAssocID="{262A005F-F160-4F24-845C-1CA412A837D9}" presName="spacer" presStyleCnt="0"/>
      <dgm:spPr/>
    </dgm:pt>
    <dgm:pt modelId="{DC89452F-01BD-4C14-8D4C-EFAF86907D4F}" type="pres">
      <dgm:prSet presAssocID="{5032AD62-ED3B-4032-AFEB-018E9762E50E}" presName="parentText" presStyleLbl="node1" presStyleIdx="3" presStyleCnt="4">
        <dgm:presLayoutVars>
          <dgm:chMax val="0"/>
          <dgm:bulletEnabled val="1"/>
        </dgm:presLayoutVars>
      </dgm:prSet>
      <dgm:spPr/>
    </dgm:pt>
  </dgm:ptLst>
  <dgm:cxnLst>
    <dgm:cxn modelId="{03270407-E3EA-4E9F-956F-BF76D7CBBD41}" type="presOf" srcId="{435C2EBD-E02D-4E84-B777-CDE0AE334163}" destId="{29B2ECCE-775F-4B8B-A159-47345824813B}" srcOrd="0" destOrd="0" presId="urn:microsoft.com/office/officeart/2005/8/layout/vList2"/>
    <dgm:cxn modelId="{8EE2301D-E42C-4F9F-B90C-47FB8444E2B0}" srcId="{CE0336D8-E6FF-49F1-8761-8D5DA6A2DD6E}" destId="{7F57E100-2EDF-4D3D-B5C6-A646A2EBD7C8}" srcOrd="1" destOrd="0" parTransId="{E38DEEF6-FD52-44D6-98F2-4617DCF57983}" sibTransId="{DD4580AA-947D-4C8D-A612-A6A5233906DA}"/>
    <dgm:cxn modelId="{D834BC6A-F6CD-44AD-9635-15F01B6799DB}" srcId="{CE0336D8-E6FF-49F1-8761-8D5DA6A2DD6E}" destId="{435C2EBD-E02D-4E84-B777-CDE0AE334163}" srcOrd="0" destOrd="0" parTransId="{EBAAC137-5278-4461-B9C9-5DD397BDAA9D}" sibTransId="{58EC29FA-907D-4C5A-8079-ED6A87F86F54}"/>
    <dgm:cxn modelId="{59144C59-0E45-4294-8FDB-3080D6E6A2AF}" srcId="{CE0336D8-E6FF-49F1-8761-8D5DA6A2DD6E}" destId="{5032AD62-ED3B-4032-AFEB-018E9762E50E}" srcOrd="3" destOrd="0" parTransId="{7E03903C-47BD-4162-B2F1-5063D62B9F5D}" sibTransId="{091C9281-7C72-47F1-8DB4-BE89ACC575C0}"/>
    <dgm:cxn modelId="{4C108259-5905-47AA-A9E0-E75BA9971552}" type="presOf" srcId="{CE0336D8-E6FF-49F1-8761-8D5DA6A2DD6E}" destId="{D7BC6540-5E84-4DAF-A5BD-797E7B377D20}" srcOrd="0" destOrd="0" presId="urn:microsoft.com/office/officeart/2005/8/layout/vList2"/>
    <dgm:cxn modelId="{2703CB7E-7D43-4934-8332-07CA3BE719C5}" type="presOf" srcId="{C91CCAA0-C7B3-4C2B-89D8-C8D358B9D6E3}" destId="{8C669D44-75BC-48E9-9352-1CC9E77A5FB3}" srcOrd="0" destOrd="0" presId="urn:microsoft.com/office/officeart/2005/8/layout/vList2"/>
    <dgm:cxn modelId="{3A9AE59B-BA6C-41B1-96BE-5308FAD10B45}" type="presOf" srcId="{7F57E100-2EDF-4D3D-B5C6-A646A2EBD7C8}" destId="{B3C54717-C733-425A-8222-472D45D32415}" srcOrd="0" destOrd="0" presId="urn:microsoft.com/office/officeart/2005/8/layout/vList2"/>
    <dgm:cxn modelId="{09F2F49F-E9A9-4F2C-BF36-CE4D8200BE63}" type="presOf" srcId="{5032AD62-ED3B-4032-AFEB-018E9762E50E}" destId="{DC89452F-01BD-4C14-8D4C-EFAF86907D4F}" srcOrd="0" destOrd="0" presId="urn:microsoft.com/office/officeart/2005/8/layout/vList2"/>
    <dgm:cxn modelId="{0480B5EA-C706-485E-AF44-B27BFA566152}" srcId="{CE0336D8-E6FF-49F1-8761-8D5DA6A2DD6E}" destId="{C91CCAA0-C7B3-4C2B-89D8-C8D358B9D6E3}" srcOrd="2" destOrd="0" parTransId="{3B4395D1-F6B1-4B1E-9DD5-B9541F1F4D71}" sibTransId="{262A005F-F160-4F24-845C-1CA412A837D9}"/>
    <dgm:cxn modelId="{DF8E6EDD-263F-48D1-BBFD-E2ECE0717674}" type="presParOf" srcId="{D7BC6540-5E84-4DAF-A5BD-797E7B377D20}" destId="{29B2ECCE-775F-4B8B-A159-47345824813B}" srcOrd="0" destOrd="0" presId="urn:microsoft.com/office/officeart/2005/8/layout/vList2"/>
    <dgm:cxn modelId="{CBC61823-2E81-41C1-9DBF-CFC43E65F2D3}" type="presParOf" srcId="{D7BC6540-5E84-4DAF-A5BD-797E7B377D20}" destId="{5BA6E9DB-A491-4483-832B-E0A50F6D4381}" srcOrd="1" destOrd="0" presId="urn:microsoft.com/office/officeart/2005/8/layout/vList2"/>
    <dgm:cxn modelId="{67EC5A54-273F-49F3-B9B8-EBDD2F1E7A8C}" type="presParOf" srcId="{D7BC6540-5E84-4DAF-A5BD-797E7B377D20}" destId="{B3C54717-C733-425A-8222-472D45D32415}" srcOrd="2" destOrd="0" presId="urn:microsoft.com/office/officeart/2005/8/layout/vList2"/>
    <dgm:cxn modelId="{AD043D61-D050-469A-8B60-F87C6C894420}" type="presParOf" srcId="{D7BC6540-5E84-4DAF-A5BD-797E7B377D20}" destId="{E6416D3A-03D0-4850-B338-AB1902398A37}" srcOrd="3" destOrd="0" presId="urn:microsoft.com/office/officeart/2005/8/layout/vList2"/>
    <dgm:cxn modelId="{6A7F005A-E9D8-4623-9A88-E1B33ACF6883}" type="presParOf" srcId="{D7BC6540-5E84-4DAF-A5BD-797E7B377D20}" destId="{8C669D44-75BC-48E9-9352-1CC9E77A5FB3}" srcOrd="4" destOrd="0" presId="urn:microsoft.com/office/officeart/2005/8/layout/vList2"/>
    <dgm:cxn modelId="{9B52BFDB-57AA-4C59-BDA7-7E5B0CF395CA}" type="presParOf" srcId="{D7BC6540-5E84-4DAF-A5BD-797E7B377D20}" destId="{7BCB1123-B196-4D1F-8820-22FCCB147C05}" srcOrd="5" destOrd="0" presId="urn:microsoft.com/office/officeart/2005/8/layout/vList2"/>
    <dgm:cxn modelId="{EBEDE76B-32C1-4C68-B827-658C46861288}" type="presParOf" srcId="{D7BC6540-5E84-4DAF-A5BD-797E7B377D20}" destId="{DC89452F-01BD-4C14-8D4C-EFAF86907D4F}" srcOrd="6"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CE0336D8-E6FF-49F1-8761-8D5DA6A2DD6E}"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435C2EBD-E02D-4E84-B777-CDE0AE334163}">
      <dgm:prSet custT="1"/>
      <dgm:spPr/>
      <dgm:t>
        <a:bodyPr/>
        <a:lstStyle/>
        <a:p>
          <a:r>
            <a:rPr lang="en-US" sz="1600" dirty="0"/>
            <a:t>Number of Outputs: Number of Classes</a:t>
          </a:r>
        </a:p>
      </dgm:t>
    </dgm:pt>
    <dgm:pt modelId="{EBAAC137-5278-4461-B9C9-5DD397BDAA9D}" type="parTrans" cxnId="{D834BC6A-F6CD-44AD-9635-15F01B6799DB}">
      <dgm:prSet/>
      <dgm:spPr/>
      <dgm:t>
        <a:bodyPr/>
        <a:lstStyle/>
        <a:p>
          <a:endParaRPr lang="en-US" sz="1600"/>
        </a:p>
      </dgm:t>
    </dgm:pt>
    <dgm:pt modelId="{58EC29FA-907D-4C5A-8079-ED6A87F86F54}" type="sibTrans" cxnId="{D834BC6A-F6CD-44AD-9635-15F01B6799DB}">
      <dgm:prSet/>
      <dgm:spPr/>
      <dgm:t>
        <a:bodyPr/>
        <a:lstStyle/>
        <a:p>
          <a:endParaRPr lang="en-US" sz="1600"/>
        </a:p>
      </dgm:t>
    </dgm:pt>
    <dgm:pt modelId="{7F57E100-2EDF-4D3D-B5C6-A646A2EBD7C8}">
      <dgm:prSet custT="1"/>
      <dgm:spPr/>
      <dgm:t>
        <a:bodyPr/>
        <a:lstStyle/>
        <a:p>
          <a:r>
            <a:rPr lang="en-US" sz="1600" dirty="0"/>
            <a:t>Example Function to convert Output to Probability: Sigmoid</a:t>
          </a:r>
        </a:p>
      </dgm:t>
    </dgm:pt>
    <dgm:pt modelId="{E38DEEF6-FD52-44D6-98F2-4617DCF57983}" type="parTrans" cxnId="{8EE2301D-E42C-4F9F-B90C-47FB8444E2B0}">
      <dgm:prSet/>
      <dgm:spPr/>
      <dgm:t>
        <a:bodyPr/>
        <a:lstStyle/>
        <a:p>
          <a:endParaRPr lang="en-US" sz="1600"/>
        </a:p>
      </dgm:t>
    </dgm:pt>
    <dgm:pt modelId="{DD4580AA-947D-4C8D-A612-A6A5233906DA}" type="sibTrans" cxnId="{8EE2301D-E42C-4F9F-B90C-47FB8444E2B0}">
      <dgm:prSet/>
      <dgm:spPr/>
      <dgm:t>
        <a:bodyPr/>
        <a:lstStyle/>
        <a:p>
          <a:endParaRPr lang="en-US" sz="1600"/>
        </a:p>
      </dgm:t>
    </dgm:pt>
    <dgm:pt modelId="{C91CCAA0-C7B3-4C2B-89D8-C8D358B9D6E3}">
      <dgm:prSet custT="1"/>
      <dgm:spPr>
        <a:blipFill>
          <a:blip xmlns:r="http://schemas.openxmlformats.org/officeDocument/2006/relationships" r:embed="rId1"/>
          <a:stretch>
            <a:fillRect l="-352"/>
          </a:stretch>
        </a:blipFill>
      </dgm:spPr>
      <dgm:t>
        <a:bodyPr/>
        <a:lstStyle/>
        <a:p>
          <a:r>
            <a:rPr lang="en-US">
              <a:noFill/>
            </a:rPr>
            <a:t> </a:t>
          </a:r>
        </a:p>
      </dgm:t>
    </dgm:pt>
    <dgm:pt modelId="{3B4395D1-F6B1-4B1E-9DD5-B9541F1F4D71}" type="parTrans" cxnId="{0480B5EA-C706-485E-AF44-B27BFA566152}">
      <dgm:prSet/>
      <dgm:spPr/>
      <dgm:t>
        <a:bodyPr/>
        <a:lstStyle/>
        <a:p>
          <a:endParaRPr lang="en-US" sz="1600"/>
        </a:p>
      </dgm:t>
    </dgm:pt>
    <dgm:pt modelId="{262A005F-F160-4F24-845C-1CA412A837D9}" type="sibTrans" cxnId="{0480B5EA-C706-485E-AF44-B27BFA566152}">
      <dgm:prSet/>
      <dgm:spPr/>
      <dgm:t>
        <a:bodyPr/>
        <a:lstStyle/>
        <a:p>
          <a:endParaRPr lang="en-US" sz="1600"/>
        </a:p>
      </dgm:t>
    </dgm:pt>
    <dgm:pt modelId="{5032AD62-ED3B-4032-AFEB-018E9762E50E}">
      <dgm:prSet custT="1"/>
      <dgm:spPr/>
      <dgm:t>
        <a:bodyPr/>
        <a:lstStyle/>
        <a:p>
          <a:r>
            <a:rPr lang="en-US" sz="1600" dirty="0"/>
            <a:t>Loss Function : Binary Cross Entropy Loss (Logistic Loss Function)</a:t>
          </a:r>
        </a:p>
      </dgm:t>
    </dgm:pt>
    <dgm:pt modelId="{7E03903C-47BD-4162-B2F1-5063D62B9F5D}" type="parTrans" cxnId="{59144C59-0E45-4294-8FDB-3080D6E6A2AF}">
      <dgm:prSet/>
      <dgm:spPr/>
      <dgm:t>
        <a:bodyPr/>
        <a:lstStyle/>
        <a:p>
          <a:endParaRPr lang="en-US" sz="1600"/>
        </a:p>
      </dgm:t>
    </dgm:pt>
    <dgm:pt modelId="{091C9281-7C72-47F1-8DB4-BE89ACC575C0}" type="sibTrans" cxnId="{59144C59-0E45-4294-8FDB-3080D6E6A2AF}">
      <dgm:prSet/>
      <dgm:spPr/>
      <dgm:t>
        <a:bodyPr/>
        <a:lstStyle/>
        <a:p>
          <a:endParaRPr lang="en-US" sz="1600"/>
        </a:p>
      </dgm:t>
    </dgm:pt>
    <dgm:pt modelId="{D7BC6540-5E84-4DAF-A5BD-797E7B377D20}" type="pres">
      <dgm:prSet presAssocID="{CE0336D8-E6FF-49F1-8761-8D5DA6A2DD6E}" presName="linear" presStyleCnt="0">
        <dgm:presLayoutVars>
          <dgm:animLvl val="lvl"/>
          <dgm:resizeHandles val="exact"/>
        </dgm:presLayoutVars>
      </dgm:prSet>
      <dgm:spPr/>
    </dgm:pt>
    <dgm:pt modelId="{29B2ECCE-775F-4B8B-A159-47345824813B}" type="pres">
      <dgm:prSet presAssocID="{435C2EBD-E02D-4E84-B777-CDE0AE334163}" presName="parentText" presStyleLbl="node1" presStyleIdx="0" presStyleCnt="4">
        <dgm:presLayoutVars>
          <dgm:chMax val="0"/>
          <dgm:bulletEnabled val="1"/>
        </dgm:presLayoutVars>
      </dgm:prSet>
      <dgm:spPr/>
    </dgm:pt>
    <dgm:pt modelId="{5BA6E9DB-A491-4483-832B-E0A50F6D4381}" type="pres">
      <dgm:prSet presAssocID="{58EC29FA-907D-4C5A-8079-ED6A87F86F54}" presName="spacer" presStyleCnt="0"/>
      <dgm:spPr/>
    </dgm:pt>
    <dgm:pt modelId="{B3C54717-C733-425A-8222-472D45D32415}" type="pres">
      <dgm:prSet presAssocID="{7F57E100-2EDF-4D3D-B5C6-A646A2EBD7C8}" presName="parentText" presStyleLbl="node1" presStyleIdx="1" presStyleCnt="4">
        <dgm:presLayoutVars>
          <dgm:chMax val="0"/>
          <dgm:bulletEnabled val="1"/>
        </dgm:presLayoutVars>
      </dgm:prSet>
      <dgm:spPr/>
    </dgm:pt>
    <dgm:pt modelId="{E6416D3A-03D0-4850-B338-AB1902398A37}" type="pres">
      <dgm:prSet presAssocID="{DD4580AA-947D-4C8D-A612-A6A5233906DA}" presName="spacer" presStyleCnt="0"/>
      <dgm:spPr/>
    </dgm:pt>
    <dgm:pt modelId="{8C669D44-75BC-48E9-9352-1CC9E77A5FB3}" type="pres">
      <dgm:prSet presAssocID="{C91CCAA0-C7B3-4C2B-89D8-C8D358B9D6E3}" presName="parentText" presStyleLbl="node1" presStyleIdx="2" presStyleCnt="4">
        <dgm:presLayoutVars>
          <dgm:chMax val="0"/>
          <dgm:bulletEnabled val="1"/>
        </dgm:presLayoutVars>
      </dgm:prSet>
      <dgm:spPr/>
    </dgm:pt>
    <dgm:pt modelId="{7BCB1123-B196-4D1F-8820-22FCCB147C05}" type="pres">
      <dgm:prSet presAssocID="{262A005F-F160-4F24-845C-1CA412A837D9}" presName="spacer" presStyleCnt="0"/>
      <dgm:spPr/>
    </dgm:pt>
    <dgm:pt modelId="{DC89452F-01BD-4C14-8D4C-EFAF86907D4F}" type="pres">
      <dgm:prSet presAssocID="{5032AD62-ED3B-4032-AFEB-018E9762E50E}" presName="parentText" presStyleLbl="node1" presStyleIdx="3" presStyleCnt="4">
        <dgm:presLayoutVars>
          <dgm:chMax val="0"/>
          <dgm:bulletEnabled val="1"/>
        </dgm:presLayoutVars>
      </dgm:prSet>
      <dgm:spPr/>
    </dgm:pt>
  </dgm:ptLst>
  <dgm:cxnLst>
    <dgm:cxn modelId="{03270407-E3EA-4E9F-956F-BF76D7CBBD41}" type="presOf" srcId="{435C2EBD-E02D-4E84-B777-CDE0AE334163}" destId="{29B2ECCE-775F-4B8B-A159-47345824813B}" srcOrd="0" destOrd="0" presId="urn:microsoft.com/office/officeart/2005/8/layout/vList2"/>
    <dgm:cxn modelId="{8EE2301D-E42C-4F9F-B90C-47FB8444E2B0}" srcId="{CE0336D8-E6FF-49F1-8761-8D5DA6A2DD6E}" destId="{7F57E100-2EDF-4D3D-B5C6-A646A2EBD7C8}" srcOrd="1" destOrd="0" parTransId="{E38DEEF6-FD52-44D6-98F2-4617DCF57983}" sibTransId="{DD4580AA-947D-4C8D-A612-A6A5233906DA}"/>
    <dgm:cxn modelId="{D834BC6A-F6CD-44AD-9635-15F01B6799DB}" srcId="{CE0336D8-E6FF-49F1-8761-8D5DA6A2DD6E}" destId="{435C2EBD-E02D-4E84-B777-CDE0AE334163}" srcOrd="0" destOrd="0" parTransId="{EBAAC137-5278-4461-B9C9-5DD397BDAA9D}" sibTransId="{58EC29FA-907D-4C5A-8079-ED6A87F86F54}"/>
    <dgm:cxn modelId="{59144C59-0E45-4294-8FDB-3080D6E6A2AF}" srcId="{CE0336D8-E6FF-49F1-8761-8D5DA6A2DD6E}" destId="{5032AD62-ED3B-4032-AFEB-018E9762E50E}" srcOrd="3" destOrd="0" parTransId="{7E03903C-47BD-4162-B2F1-5063D62B9F5D}" sibTransId="{091C9281-7C72-47F1-8DB4-BE89ACC575C0}"/>
    <dgm:cxn modelId="{4C108259-5905-47AA-A9E0-E75BA9971552}" type="presOf" srcId="{CE0336D8-E6FF-49F1-8761-8D5DA6A2DD6E}" destId="{D7BC6540-5E84-4DAF-A5BD-797E7B377D20}" srcOrd="0" destOrd="0" presId="urn:microsoft.com/office/officeart/2005/8/layout/vList2"/>
    <dgm:cxn modelId="{2703CB7E-7D43-4934-8332-07CA3BE719C5}" type="presOf" srcId="{C91CCAA0-C7B3-4C2B-89D8-C8D358B9D6E3}" destId="{8C669D44-75BC-48E9-9352-1CC9E77A5FB3}" srcOrd="0" destOrd="0" presId="urn:microsoft.com/office/officeart/2005/8/layout/vList2"/>
    <dgm:cxn modelId="{3A9AE59B-BA6C-41B1-96BE-5308FAD10B45}" type="presOf" srcId="{7F57E100-2EDF-4D3D-B5C6-A646A2EBD7C8}" destId="{B3C54717-C733-425A-8222-472D45D32415}" srcOrd="0" destOrd="0" presId="urn:microsoft.com/office/officeart/2005/8/layout/vList2"/>
    <dgm:cxn modelId="{09F2F49F-E9A9-4F2C-BF36-CE4D8200BE63}" type="presOf" srcId="{5032AD62-ED3B-4032-AFEB-018E9762E50E}" destId="{DC89452F-01BD-4C14-8D4C-EFAF86907D4F}" srcOrd="0" destOrd="0" presId="urn:microsoft.com/office/officeart/2005/8/layout/vList2"/>
    <dgm:cxn modelId="{0480B5EA-C706-485E-AF44-B27BFA566152}" srcId="{CE0336D8-E6FF-49F1-8761-8D5DA6A2DD6E}" destId="{C91CCAA0-C7B3-4C2B-89D8-C8D358B9D6E3}" srcOrd="2" destOrd="0" parTransId="{3B4395D1-F6B1-4B1E-9DD5-B9541F1F4D71}" sibTransId="{262A005F-F160-4F24-845C-1CA412A837D9}"/>
    <dgm:cxn modelId="{DF8E6EDD-263F-48D1-BBFD-E2ECE0717674}" type="presParOf" srcId="{D7BC6540-5E84-4DAF-A5BD-797E7B377D20}" destId="{29B2ECCE-775F-4B8B-A159-47345824813B}" srcOrd="0" destOrd="0" presId="urn:microsoft.com/office/officeart/2005/8/layout/vList2"/>
    <dgm:cxn modelId="{CBC61823-2E81-41C1-9DBF-CFC43E65F2D3}" type="presParOf" srcId="{D7BC6540-5E84-4DAF-A5BD-797E7B377D20}" destId="{5BA6E9DB-A491-4483-832B-E0A50F6D4381}" srcOrd="1" destOrd="0" presId="urn:microsoft.com/office/officeart/2005/8/layout/vList2"/>
    <dgm:cxn modelId="{67EC5A54-273F-49F3-B9B8-EBDD2F1E7A8C}" type="presParOf" srcId="{D7BC6540-5E84-4DAF-A5BD-797E7B377D20}" destId="{B3C54717-C733-425A-8222-472D45D32415}" srcOrd="2" destOrd="0" presId="urn:microsoft.com/office/officeart/2005/8/layout/vList2"/>
    <dgm:cxn modelId="{AD043D61-D050-469A-8B60-F87C6C894420}" type="presParOf" srcId="{D7BC6540-5E84-4DAF-A5BD-797E7B377D20}" destId="{E6416D3A-03D0-4850-B338-AB1902398A37}" srcOrd="3" destOrd="0" presId="urn:microsoft.com/office/officeart/2005/8/layout/vList2"/>
    <dgm:cxn modelId="{6A7F005A-E9D8-4623-9A88-E1B33ACF6883}" type="presParOf" srcId="{D7BC6540-5E84-4DAF-A5BD-797E7B377D20}" destId="{8C669D44-75BC-48E9-9352-1CC9E77A5FB3}" srcOrd="4" destOrd="0" presId="urn:microsoft.com/office/officeart/2005/8/layout/vList2"/>
    <dgm:cxn modelId="{9B52BFDB-57AA-4C59-BDA7-7E5B0CF395CA}" type="presParOf" srcId="{D7BC6540-5E84-4DAF-A5BD-797E7B377D20}" destId="{7BCB1123-B196-4D1F-8820-22FCCB147C05}" srcOrd="5" destOrd="0" presId="urn:microsoft.com/office/officeart/2005/8/layout/vList2"/>
    <dgm:cxn modelId="{EBEDE76B-32C1-4C68-B827-658C46861288}" type="presParOf" srcId="{D7BC6540-5E84-4DAF-A5BD-797E7B377D20}" destId="{DC89452F-01BD-4C14-8D4C-EFAF86907D4F}" srcOrd="6"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E2F4DD7C-2D1D-4ADE-9281-8E66885C060B}"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E612E7F8-7EF9-4EE3-8085-F6DA311A872D}">
      <dgm:prSet/>
      <dgm:spPr/>
      <dgm:t>
        <a:bodyPr/>
        <a:lstStyle/>
        <a:p>
          <a:r>
            <a:rPr lang="en-US" dirty="0"/>
            <a:t>Binary Classification</a:t>
          </a:r>
        </a:p>
      </dgm:t>
    </dgm:pt>
    <dgm:pt modelId="{0B8B1E65-CF04-4DE9-8C3F-FEE52BBD08D4}" type="parTrans" cxnId="{1D390271-022E-40C9-AC67-B2C77632D441}">
      <dgm:prSet/>
      <dgm:spPr/>
      <dgm:t>
        <a:bodyPr/>
        <a:lstStyle/>
        <a:p>
          <a:endParaRPr lang="en-US"/>
        </a:p>
      </dgm:t>
    </dgm:pt>
    <dgm:pt modelId="{49189347-B0A9-4147-8F0E-7AE9B6D92A4F}" type="sibTrans" cxnId="{1D390271-022E-40C9-AC67-B2C77632D441}">
      <dgm:prSet/>
      <dgm:spPr/>
      <dgm:t>
        <a:bodyPr/>
        <a:lstStyle/>
        <a:p>
          <a:endParaRPr lang="en-US"/>
        </a:p>
      </dgm:t>
    </dgm:pt>
    <dgm:pt modelId="{355A1FF3-67C5-483E-8FC5-F60170BA83F9}" type="pres">
      <dgm:prSet presAssocID="{E2F4DD7C-2D1D-4ADE-9281-8E66885C060B}" presName="linear" presStyleCnt="0">
        <dgm:presLayoutVars>
          <dgm:animLvl val="lvl"/>
          <dgm:resizeHandles val="exact"/>
        </dgm:presLayoutVars>
      </dgm:prSet>
      <dgm:spPr/>
    </dgm:pt>
    <dgm:pt modelId="{9B1CAAFC-D37B-4305-89BF-C2D494A3F37E}" type="pres">
      <dgm:prSet presAssocID="{E612E7F8-7EF9-4EE3-8085-F6DA311A872D}" presName="parentText" presStyleLbl="node1" presStyleIdx="0" presStyleCnt="1">
        <dgm:presLayoutVars>
          <dgm:chMax val="0"/>
          <dgm:bulletEnabled val="1"/>
        </dgm:presLayoutVars>
      </dgm:prSet>
      <dgm:spPr/>
    </dgm:pt>
  </dgm:ptLst>
  <dgm:cxnLst>
    <dgm:cxn modelId="{B1566421-1C58-4EA4-A3DD-7FC79E6E80FB}" type="presOf" srcId="{E612E7F8-7EF9-4EE3-8085-F6DA311A872D}" destId="{9B1CAAFC-D37B-4305-89BF-C2D494A3F37E}" srcOrd="0" destOrd="0" presId="urn:microsoft.com/office/officeart/2005/8/layout/vList2"/>
    <dgm:cxn modelId="{1D390271-022E-40C9-AC67-B2C77632D441}" srcId="{E2F4DD7C-2D1D-4ADE-9281-8E66885C060B}" destId="{E612E7F8-7EF9-4EE3-8085-F6DA311A872D}" srcOrd="0" destOrd="0" parTransId="{0B8B1E65-CF04-4DE9-8C3F-FEE52BBD08D4}" sibTransId="{49189347-B0A9-4147-8F0E-7AE9B6D92A4F}"/>
    <dgm:cxn modelId="{F3F13AE7-E908-4E1E-A674-765C51E36B31}" type="presOf" srcId="{E2F4DD7C-2D1D-4ADE-9281-8E66885C060B}" destId="{355A1FF3-67C5-483E-8FC5-F60170BA83F9}" srcOrd="0" destOrd="0" presId="urn:microsoft.com/office/officeart/2005/8/layout/vList2"/>
    <dgm:cxn modelId="{80CA48B9-FC89-4608-B7D8-874CF8B1DA84}" type="presParOf" srcId="{355A1FF3-67C5-483E-8FC5-F60170BA83F9}" destId="{9B1CAAFC-D37B-4305-89BF-C2D494A3F37E}" srcOrd="0" destOrd="0" presId="urn:microsoft.com/office/officeart/2005/8/layout/vList2"/>
  </dgm:cxnLst>
  <dgm:bg/>
  <dgm:whole/>
  <dgm:extLst>
    <a:ext uri="http://schemas.microsoft.com/office/drawing/2008/diagram">
      <dsp:dataModelExt xmlns:dsp="http://schemas.microsoft.com/office/drawing/2008/diagram" relId="rId26"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E2F4DD7C-2D1D-4ADE-9281-8E66885C060B}"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E612E7F8-7EF9-4EE3-8085-F6DA311A872D}">
      <dgm:prSet/>
      <dgm:spPr/>
      <dgm:t>
        <a:bodyPr/>
        <a:lstStyle/>
        <a:p>
          <a:r>
            <a:rPr lang="en-US" dirty="0"/>
            <a:t>Multi-class Classification</a:t>
          </a:r>
        </a:p>
      </dgm:t>
    </dgm:pt>
    <dgm:pt modelId="{0B8B1E65-CF04-4DE9-8C3F-FEE52BBD08D4}" type="parTrans" cxnId="{1D390271-022E-40C9-AC67-B2C77632D441}">
      <dgm:prSet/>
      <dgm:spPr/>
      <dgm:t>
        <a:bodyPr/>
        <a:lstStyle/>
        <a:p>
          <a:endParaRPr lang="en-US"/>
        </a:p>
      </dgm:t>
    </dgm:pt>
    <dgm:pt modelId="{49189347-B0A9-4147-8F0E-7AE9B6D92A4F}" type="sibTrans" cxnId="{1D390271-022E-40C9-AC67-B2C77632D441}">
      <dgm:prSet/>
      <dgm:spPr/>
      <dgm:t>
        <a:bodyPr/>
        <a:lstStyle/>
        <a:p>
          <a:endParaRPr lang="en-US"/>
        </a:p>
      </dgm:t>
    </dgm:pt>
    <dgm:pt modelId="{355A1FF3-67C5-483E-8FC5-F60170BA83F9}" type="pres">
      <dgm:prSet presAssocID="{E2F4DD7C-2D1D-4ADE-9281-8E66885C060B}" presName="linear" presStyleCnt="0">
        <dgm:presLayoutVars>
          <dgm:animLvl val="lvl"/>
          <dgm:resizeHandles val="exact"/>
        </dgm:presLayoutVars>
      </dgm:prSet>
      <dgm:spPr/>
    </dgm:pt>
    <dgm:pt modelId="{9B1CAAFC-D37B-4305-89BF-C2D494A3F37E}" type="pres">
      <dgm:prSet presAssocID="{E612E7F8-7EF9-4EE3-8085-F6DA311A872D}" presName="parentText" presStyleLbl="node1" presStyleIdx="0" presStyleCnt="1" custLinFactNeighborX="-22677" custLinFactNeighborY="1784">
        <dgm:presLayoutVars>
          <dgm:chMax val="0"/>
          <dgm:bulletEnabled val="1"/>
        </dgm:presLayoutVars>
      </dgm:prSet>
      <dgm:spPr/>
    </dgm:pt>
  </dgm:ptLst>
  <dgm:cxnLst>
    <dgm:cxn modelId="{B1566421-1C58-4EA4-A3DD-7FC79E6E80FB}" type="presOf" srcId="{E612E7F8-7EF9-4EE3-8085-F6DA311A872D}" destId="{9B1CAAFC-D37B-4305-89BF-C2D494A3F37E}" srcOrd="0" destOrd="0" presId="urn:microsoft.com/office/officeart/2005/8/layout/vList2"/>
    <dgm:cxn modelId="{1D390271-022E-40C9-AC67-B2C77632D441}" srcId="{E2F4DD7C-2D1D-4ADE-9281-8E66885C060B}" destId="{E612E7F8-7EF9-4EE3-8085-F6DA311A872D}" srcOrd="0" destOrd="0" parTransId="{0B8B1E65-CF04-4DE9-8C3F-FEE52BBD08D4}" sibTransId="{49189347-B0A9-4147-8F0E-7AE9B6D92A4F}"/>
    <dgm:cxn modelId="{F3F13AE7-E908-4E1E-A674-765C51E36B31}" type="presOf" srcId="{E2F4DD7C-2D1D-4ADE-9281-8E66885C060B}" destId="{355A1FF3-67C5-483E-8FC5-F60170BA83F9}" srcOrd="0" destOrd="0" presId="urn:microsoft.com/office/officeart/2005/8/layout/vList2"/>
    <dgm:cxn modelId="{80CA48B9-FC89-4608-B7D8-874CF8B1DA84}" type="presParOf" srcId="{355A1FF3-67C5-483E-8FC5-F60170BA83F9}" destId="{9B1CAAFC-D37B-4305-89BF-C2D494A3F37E}" srcOrd="0" destOrd="0" presId="urn:microsoft.com/office/officeart/2005/8/layout/vList2"/>
  </dgm:cxnLst>
  <dgm:bg/>
  <dgm:whole/>
  <dgm:extLst>
    <a:ext uri="http://schemas.microsoft.com/office/drawing/2008/diagram">
      <dsp:dataModelExt xmlns:dsp="http://schemas.microsoft.com/office/drawing/2008/diagram" relId="rId31"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42522FB0-6EA2-4092-BE53-1F191AE602F8}"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E5E00939-BEBB-4911-AAE1-1394ED3123E9}">
      <dgm:prSet custT="1"/>
      <dgm:spPr>
        <a:blipFill>
          <a:blip xmlns:r="http://schemas.openxmlformats.org/officeDocument/2006/relationships" r:embed="rId1"/>
          <a:stretch>
            <a:fillRect l="-1375" t="-2907"/>
          </a:stretch>
        </a:blipFill>
      </dgm:spPr>
      <dgm:t>
        <a:bodyPr/>
        <a:lstStyle/>
        <a:p>
          <a:r>
            <a:rPr lang="en-US">
              <a:noFill/>
            </a:rPr>
            <a:t> </a:t>
          </a:r>
        </a:p>
      </dgm:t>
    </dgm:pt>
    <dgm:pt modelId="{91968953-375A-4E19-9281-478BE18C275C}" type="parTrans" cxnId="{E4398B51-5068-41C6-BDCC-48AC8E90C92E}">
      <dgm:prSet/>
      <dgm:spPr/>
      <dgm:t>
        <a:bodyPr/>
        <a:lstStyle/>
        <a:p>
          <a:endParaRPr lang="en-US" sz="2400"/>
        </a:p>
      </dgm:t>
    </dgm:pt>
    <dgm:pt modelId="{86D8A51B-6AA8-4BEB-AEF9-8D4DC28877AB}" type="sibTrans" cxnId="{E4398B51-5068-41C6-BDCC-48AC8E90C92E}">
      <dgm:prSet/>
      <dgm:spPr/>
      <dgm:t>
        <a:bodyPr/>
        <a:lstStyle/>
        <a:p>
          <a:endParaRPr lang="en-US" sz="2400"/>
        </a:p>
      </dgm:t>
    </dgm:pt>
    <dgm:pt modelId="{DFD73A19-BB27-43D0-A532-C4BAE39123D4}">
      <dgm:prSet custT="1"/>
      <dgm:spPr>
        <a:blipFill>
          <a:blip xmlns:r="http://schemas.openxmlformats.org/officeDocument/2006/relationships" r:embed="rId2"/>
          <a:stretch>
            <a:fillRect l="-1375" t="-2907"/>
          </a:stretch>
        </a:blipFill>
      </dgm:spPr>
      <dgm:t>
        <a:bodyPr/>
        <a:lstStyle/>
        <a:p>
          <a:r>
            <a:rPr lang="en-US">
              <a:noFill/>
            </a:rPr>
            <a:t> </a:t>
          </a:r>
        </a:p>
      </dgm:t>
    </dgm:pt>
    <dgm:pt modelId="{A2F3D726-0B33-4B2A-89B8-8160F82AC151}" type="parTrans" cxnId="{19232C9D-41B8-4414-8F83-0196C8BFD6EF}">
      <dgm:prSet/>
      <dgm:spPr/>
      <dgm:t>
        <a:bodyPr/>
        <a:lstStyle/>
        <a:p>
          <a:endParaRPr lang="en-US" sz="2400"/>
        </a:p>
      </dgm:t>
    </dgm:pt>
    <dgm:pt modelId="{60B22824-48FA-49B0-BB4E-00B88C1028CA}" type="sibTrans" cxnId="{19232C9D-41B8-4414-8F83-0196C8BFD6EF}">
      <dgm:prSet/>
      <dgm:spPr/>
      <dgm:t>
        <a:bodyPr/>
        <a:lstStyle/>
        <a:p>
          <a:endParaRPr lang="en-US" sz="2400"/>
        </a:p>
      </dgm:t>
    </dgm:pt>
    <dgm:pt modelId="{CA2A233A-307F-4893-BA3A-5BEA2343D71A}">
      <dgm:prSet custT="1"/>
      <dgm:spPr>
        <a:blipFill>
          <a:blip xmlns:r="http://schemas.openxmlformats.org/officeDocument/2006/relationships" r:embed="rId3"/>
          <a:stretch>
            <a:fillRect l="-1375" t="-2924"/>
          </a:stretch>
        </a:blipFill>
      </dgm:spPr>
      <dgm:t>
        <a:bodyPr/>
        <a:lstStyle/>
        <a:p>
          <a:r>
            <a:rPr lang="en-US">
              <a:noFill/>
            </a:rPr>
            <a:t> </a:t>
          </a:r>
        </a:p>
      </dgm:t>
    </dgm:pt>
    <dgm:pt modelId="{5FB29E4D-101F-4B0D-8133-FF52B20C19C5}" type="parTrans" cxnId="{B0791B67-E743-4312-A69D-DF62234F8CBD}">
      <dgm:prSet/>
      <dgm:spPr/>
      <dgm:t>
        <a:bodyPr/>
        <a:lstStyle/>
        <a:p>
          <a:endParaRPr lang="en-US" sz="2400"/>
        </a:p>
      </dgm:t>
    </dgm:pt>
    <dgm:pt modelId="{EE99637D-4994-4553-B754-FBB4B7143409}" type="sibTrans" cxnId="{B0791B67-E743-4312-A69D-DF62234F8CBD}">
      <dgm:prSet/>
      <dgm:spPr/>
      <dgm:t>
        <a:bodyPr/>
        <a:lstStyle/>
        <a:p>
          <a:endParaRPr lang="en-US" sz="2400"/>
        </a:p>
      </dgm:t>
    </dgm:pt>
    <dgm:pt modelId="{82EE3A64-1BE6-443E-B422-BD2207389EA5}">
      <dgm:prSet custT="1"/>
      <dgm:spPr/>
      <dgm:t>
        <a:bodyPr/>
        <a:lstStyle/>
        <a:p>
          <a:endParaRPr lang="en-US" sz="2400" dirty="0"/>
        </a:p>
      </dgm:t>
    </dgm:pt>
    <dgm:pt modelId="{E3C1EDEB-9B5B-4AC6-830E-CB89216C02CF}" type="parTrans" cxnId="{9E36AC08-8B1D-462C-A33D-343D5242881E}">
      <dgm:prSet/>
      <dgm:spPr/>
      <dgm:t>
        <a:bodyPr/>
        <a:lstStyle/>
        <a:p>
          <a:endParaRPr lang="en-US" sz="2400"/>
        </a:p>
      </dgm:t>
    </dgm:pt>
    <dgm:pt modelId="{593954CC-23E9-48BE-A7B9-FDE1FBEEABF7}" type="sibTrans" cxnId="{9E36AC08-8B1D-462C-A33D-343D5242881E}">
      <dgm:prSet/>
      <dgm:spPr/>
      <dgm:t>
        <a:bodyPr/>
        <a:lstStyle/>
        <a:p>
          <a:endParaRPr lang="en-US" sz="2400"/>
        </a:p>
      </dgm:t>
    </dgm:pt>
    <dgm:pt modelId="{F4A05B2F-BB27-4F5A-B634-C5C8EF3643ED}" type="pres">
      <dgm:prSet presAssocID="{42522FB0-6EA2-4092-BE53-1F191AE602F8}" presName="vert0" presStyleCnt="0">
        <dgm:presLayoutVars>
          <dgm:dir/>
          <dgm:animOne val="branch"/>
          <dgm:animLvl val="lvl"/>
        </dgm:presLayoutVars>
      </dgm:prSet>
      <dgm:spPr/>
    </dgm:pt>
    <dgm:pt modelId="{58088AEF-F2E3-4EA1-B668-48EEA0403C2D}" type="pres">
      <dgm:prSet presAssocID="{E5E00939-BEBB-4911-AAE1-1394ED3123E9}" presName="thickLine" presStyleLbl="alignNode1" presStyleIdx="0" presStyleCnt="4"/>
      <dgm:spPr/>
    </dgm:pt>
    <dgm:pt modelId="{D8AA3190-8936-49B8-B426-1178BBA16BB3}" type="pres">
      <dgm:prSet presAssocID="{E5E00939-BEBB-4911-AAE1-1394ED3123E9}" presName="horz1" presStyleCnt="0"/>
      <dgm:spPr/>
    </dgm:pt>
    <dgm:pt modelId="{DA82EC36-4A5C-4AB7-87EC-9993ADFA9D71}" type="pres">
      <dgm:prSet presAssocID="{E5E00939-BEBB-4911-AAE1-1394ED3123E9}" presName="tx1" presStyleLbl="revTx" presStyleIdx="0" presStyleCnt="4"/>
      <dgm:spPr/>
    </dgm:pt>
    <dgm:pt modelId="{BFDCB741-24C4-4FF8-A43C-A4D95A86BB08}" type="pres">
      <dgm:prSet presAssocID="{E5E00939-BEBB-4911-AAE1-1394ED3123E9}" presName="vert1" presStyleCnt="0"/>
      <dgm:spPr/>
    </dgm:pt>
    <dgm:pt modelId="{7A1F3732-D8E1-489C-AFBC-66286B0443AE}" type="pres">
      <dgm:prSet presAssocID="{DFD73A19-BB27-43D0-A532-C4BAE39123D4}" presName="thickLine" presStyleLbl="alignNode1" presStyleIdx="1" presStyleCnt="4"/>
      <dgm:spPr/>
    </dgm:pt>
    <dgm:pt modelId="{6DA2F358-31D7-4F5D-9561-D70CF693F80B}" type="pres">
      <dgm:prSet presAssocID="{DFD73A19-BB27-43D0-A532-C4BAE39123D4}" presName="horz1" presStyleCnt="0"/>
      <dgm:spPr/>
    </dgm:pt>
    <dgm:pt modelId="{F986EEBB-7A71-4679-B73C-BDEBF787CC47}" type="pres">
      <dgm:prSet presAssocID="{DFD73A19-BB27-43D0-A532-C4BAE39123D4}" presName="tx1" presStyleLbl="revTx" presStyleIdx="1" presStyleCnt="4"/>
      <dgm:spPr/>
    </dgm:pt>
    <dgm:pt modelId="{7A348DDB-8826-4603-809A-7A48A79CFC82}" type="pres">
      <dgm:prSet presAssocID="{DFD73A19-BB27-43D0-A532-C4BAE39123D4}" presName="vert1" presStyleCnt="0"/>
      <dgm:spPr/>
    </dgm:pt>
    <dgm:pt modelId="{774A00E0-92C9-4A91-AFAD-D00CD662F18E}" type="pres">
      <dgm:prSet presAssocID="{CA2A233A-307F-4893-BA3A-5BEA2343D71A}" presName="thickLine" presStyleLbl="alignNode1" presStyleIdx="2" presStyleCnt="4"/>
      <dgm:spPr/>
    </dgm:pt>
    <dgm:pt modelId="{BE578DFF-B215-4E54-9533-6ADF90505916}" type="pres">
      <dgm:prSet presAssocID="{CA2A233A-307F-4893-BA3A-5BEA2343D71A}" presName="horz1" presStyleCnt="0"/>
      <dgm:spPr/>
    </dgm:pt>
    <dgm:pt modelId="{F54EF7F6-A0B3-417C-98A0-F2027393744E}" type="pres">
      <dgm:prSet presAssocID="{CA2A233A-307F-4893-BA3A-5BEA2343D71A}" presName="tx1" presStyleLbl="revTx" presStyleIdx="2" presStyleCnt="4"/>
      <dgm:spPr/>
    </dgm:pt>
    <dgm:pt modelId="{08010CF5-CC58-4D22-95C7-D2FA68485B27}" type="pres">
      <dgm:prSet presAssocID="{CA2A233A-307F-4893-BA3A-5BEA2343D71A}" presName="vert1" presStyleCnt="0"/>
      <dgm:spPr/>
    </dgm:pt>
    <dgm:pt modelId="{A0567541-5CCC-436A-8A4D-50885DBBB609}" type="pres">
      <dgm:prSet presAssocID="{82EE3A64-1BE6-443E-B422-BD2207389EA5}" presName="thickLine" presStyleLbl="alignNode1" presStyleIdx="3" presStyleCnt="4"/>
      <dgm:spPr/>
    </dgm:pt>
    <dgm:pt modelId="{AC5DFFF6-90DE-47BB-9203-9BD61BADEE4B}" type="pres">
      <dgm:prSet presAssocID="{82EE3A64-1BE6-443E-B422-BD2207389EA5}" presName="horz1" presStyleCnt="0"/>
      <dgm:spPr/>
    </dgm:pt>
    <dgm:pt modelId="{6A5DF3B9-81DD-4664-B5C4-6CA1F4249A29}" type="pres">
      <dgm:prSet presAssocID="{82EE3A64-1BE6-443E-B422-BD2207389EA5}" presName="tx1" presStyleLbl="revTx" presStyleIdx="3" presStyleCnt="4"/>
      <dgm:spPr/>
    </dgm:pt>
    <dgm:pt modelId="{8571442F-D186-4679-AD13-9EA1D6DF23F9}" type="pres">
      <dgm:prSet presAssocID="{82EE3A64-1BE6-443E-B422-BD2207389EA5}" presName="vert1" presStyleCnt="0"/>
      <dgm:spPr/>
    </dgm:pt>
  </dgm:ptLst>
  <dgm:cxnLst>
    <dgm:cxn modelId="{9E36AC08-8B1D-462C-A33D-343D5242881E}" srcId="{42522FB0-6EA2-4092-BE53-1F191AE602F8}" destId="{82EE3A64-1BE6-443E-B422-BD2207389EA5}" srcOrd="3" destOrd="0" parTransId="{E3C1EDEB-9B5B-4AC6-830E-CB89216C02CF}" sibTransId="{593954CC-23E9-48BE-A7B9-FDE1FBEEABF7}"/>
    <dgm:cxn modelId="{B0791B67-E743-4312-A69D-DF62234F8CBD}" srcId="{42522FB0-6EA2-4092-BE53-1F191AE602F8}" destId="{CA2A233A-307F-4893-BA3A-5BEA2343D71A}" srcOrd="2" destOrd="0" parTransId="{5FB29E4D-101F-4B0D-8133-FF52B20C19C5}" sibTransId="{EE99637D-4994-4553-B754-FBB4B7143409}"/>
    <dgm:cxn modelId="{E4398B51-5068-41C6-BDCC-48AC8E90C92E}" srcId="{42522FB0-6EA2-4092-BE53-1F191AE602F8}" destId="{E5E00939-BEBB-4911-AAE1-1394ED3123E9}" srcOrd="0" destOrd="0" parTransId="{91968953-375A-4E19-9281-478BE18C275C}" sibTransId="{86D8A51B-6AA8-4BEB-AEF9-8D4DC28877AB}"/>
    <dgm:cxn modelId="{428F9C84-35EE-4263-B75F-CBB0AA516C16}" type="presOf" srcId="{DFD73A19-BB27-43D0-A532-C4BAE39123D4}" destId="{F986EEBB-7A71-4679-B73C-BDEBF787CC47}" srcOrd="0" destOrd="0" presId="urn:microsoft.com/office/officeart/2008/layout/LinedList"/>
    <dgm:cxn modelId="{19232C9D-41B8-4414-8F83-0196C8BFD6EF}" srcId="{42522FB0-6EA2-4092-BE53-1F191AE602F8}" destId="{DFD73A19-BB27-43D0-A532-C4BAE39123D4}" srcOrd="1" destOrd="0" parTransId="{A2F3D726-0B33-4B2A-89B8-8160F82AC151}" sibTransId="{60B22824-48FA-49B0-BB4E-00B88C1028CA}"/>
    <dgm:cxn modelId="{2E52DAAE-1B22-4D1A-8EF1-94B33EDE0237}" type="presOf" srcId="{CA2A233A-307F-4893-BA3A-5BEA2343D71A}" destId="{F54EF7F6-A0B3-417C-98A0-F2027393744E}" srcOrd="0" destOrd="0" presId="urn:microsoft.com/office/officeart/2008/layout/LinedList"/>
    <dgm:cxn modelId="{4ABA97C4-0F51-40BC-A589-C7B95D8D4425}" type="presOf" srcId="{E5E00939-BEBB-4911-AAE1-1394ED3123E9}" destId="{DA82EC36-4A5C-4AB7-87EC-9993ADFA9D71}" srcOrd="0" destOrd="0" presId="urn:microsoft.com/office/officeart/2008/layout/LinedList"/>
    <dgm:cxn modelId="{06D584D7-B529-4900-8908-9AC22350B40D}" type="presOf" srcId="{82EE3A64-1BE6-443E-B422-BD2207389EA5}" destId="{6A5DF3B9-81DD-4664-B5C4-6CA1F4249A29}" srcOrd="0" destOrd="0" presId="urn:microsoft.com/office/officeart/2008/layout/LinedList"/>
    <dgm:cxn modelId="{E5E446E8-7B25-473F-89B9-9A9A273ADE31}" type="presOf" srcId="{42522FB0-6EA2-4092-BE53-1F191AE602F8}" destId="{F4A05B2F-BB27-4F5A-B634-C5C8EF3643ED}" srcOrd="0" destOrd="0" presId="urn:microsoft.com/office/officeart/2008/layout/LinedList"/>
    <dgm:cxn modelId="{98FBC524-4B48-4B8B-9407-CBA5051D41F5}" type="presParOf" srcId="{F4A05B2F-BB27-4F5A-B634-C5C8EF3643ED}" destId="{58088AEF-F2E3-4EA1-B668-48EEA0403C2D}" srcOrd="0" destOrd="0" presId="urn:microsoft.com/office/officeart/2008/layout/LinedList"/>
    <dgm:cxn modelId="{323380EA-9CA2-4865-9E9F-43D6C05690FC}" type="presParOf" srcId="{F4A05B2F-BB27-4F5A-B634-C5C8EF3643ED}" destId="{D8AA3190-8936-49B8-B426-1178BBA16BB3}" srcOrd="1" destOrd="0" presId="urn:microsoft.com/office/officeart/2008/layout/LinedList"/>
    <dgm:cxn modelId="{A70C910C-3CF4-4236-88B0-DCF85EB21F30}" type="presParOf" srcId="{D8AA3190-8936-49B8-B426-1178BBA16BB3}" destId="{DA82EC36-4A5C-4AB7-87EC-9993ADFA9D71}" srcOrd="0" destOrd="0" presId="urn:microsoft.com/office/officeart/2008/layout/LinedList"/>
    <dgm:cxn modelId="{21A66F66-87B3-4221-8947-36258CB1748F}" type="presParOf" srcId="{D8AA3190-8936-49B8-B426-1178BBA16BB3}" destId="{BFDCB741-24C4-4FF8-A43C-A4D95A86BB08}" srcOrd="1" destOrd="0" presId="urn:microsoft.com/office/officeart/2008/layout/LinedList"/>
    <dgm:cxn modelId="{5D40F6D8-90AE-440F-B1D2-71265E47EAC8}" type="presParOf" srcId="{F4A05B2F-BB27-4F5A-B634-C5C8EF3643ED}" destId="{7A1F3732-D8E1-489C-AFBC-66286B0443AE}" srcOrd="2" destOrd="0" presId="urn:microsoft.com/office/officeart/2008/layout/LinedList"/>
    <dgm:cxn modelId="{D7E172C1-BD46-4EA3-AB1F-C5DF5009F8E0}" type="presParOf" srcId="{F4A05B2F-BB27-4F5A-B634-C5C8EF3643ED}" destId="{6DA2F358-31D7-4F5D-9561-D70CF693F80B}" srcOrd="3" destOrd="0" presId="urn:microsoft.com/office/officeart/2008/layout/LinedList"/>
    <dgm:cxn modelId="{6C65B29E-9793-47EB-8CF8-7566028CAF35}" type="presParOf" srcId="{6DA2F358-31D7-4F5D-9561-D70CF693F80B}" destId="{F986EEBB-7A71-4679-B73C-BDEBF787CC47}" srcOrd="0" destOrd="0" presId="urn:microsoft.com/office/officeart/2008/layout/LinedList"/>
    <dgm:cxn modelId="{02EF84AF-310D-47D2-8080-B9E7DF7270D2}" type="presParOf" srcId="{6DA2F358-31D7-4F5D-9561-D70CF693F80B}" destId="{7A348DDB-8826-4603-809A-7A48A79CFC82}" srcOrd="1" destOrd="0" presId="urn:microsoft.com/office/officeart/2008/layout/LinedList"/>
    <dgm:cxn modelId="{0302374A-5E19-417B-8F7B-9828592C7821}" type="presParOf" srcId="{F4A05B2F-BB27-4F5A-B634-C5C8EF3643ED}" destId="{774A00E0-92C9-4A91-AFAD-D00CD662F18E}" srcOrd="4" destOrd="0" presId="urn:microsoft.com/office/officeart/2008/layout/LinedList"/>
    <dgm:cxn modelId="{0939892F-2D9F-40BB-91CE-82773FB9C8C6}" type="presParOf" srcId="{F4A05B2F-BB27-4F5A-B634-C5C8EF3643ED}" destId="{BE578DFF-B215-4E54-9533-6ADF90505916}" srcOrd="5" destOrd="0" presId="urn:microsoft.com/office/officeart/2008/layout/LinedList"/>
    <dgm:cxn modelId="{3857A591-4D2E-40A4-9926-2510F53F18FD}" type="presParOf" srcId="{BE578DFF-B215-4E54-9533-6ADF90505916}" destId="{F54EF7F6-A0B3-417C-98A0-F2027393744E}" srcOrd="0" destOrd="0" presId="urn:microsoft.com/office/officeart/2008/layout/LinedList"/>
    <dgm:cxn modelId="{2B58D77C-3019-40F8-AE14-7BDB59C63D22}" type="presParOf" srcId="{BE578DFF-B215-4E54-9533-6ADF90505916}" destId="{08010CF5-CC58-4D22-95C7-D2FA68485B27}" srcOrd="1" destOrd="0" presId="urn:microsoft.com/office/officeart/2008/layout/LinedList"/>
    <dgm:cxn modelId="{B287E7CF-8094-45E4-87B8-1ED0C5B55A0D}" type="presParOf" srcId="{F4A05B2F-BB27-4F5A-B634-C5C8EF3643ED}" destId="{A0567541-5CCC-436A-8A4D-50885DBBB609}" srcOrd="6" destOrd="0" presId="urn:microsoft.com/office/officeart/2008/layout/LinedList"/>
    <dgm:cxn modelId="{65519BA0-A4EB-49D8-8523-9291B5AB4E5D}" type="presParOf" srcId="{F4A05B2F-BB27-4F5A-B634-C5C8EF3643ED}" destId="{AC5DFFF6-90DE-47BB-9203-9BD61BADEE4B}" srcOrd="7" destOrd="0" presId="urn:microsoft.com/office/officeart/2008/layout/LinedList"/>
    <dgm:cxn modelId="{07B09FD2-45A3-4EC2-BFC9-683AC178A4E3}" type="presParOf" srcId="{AC5DFFF6-90DE-47BB-9203-9BD61BADEE4B}" destId="{6A5DF3B9-81DD-4664-B5C4-6CA1F4249A29}" srcOrd="0" destOrd="0" presId="urn:microsoft.com/office/officeart/2008/layout/LinedList"/>
    <dgm:cxn modelId="{5C1C1A6B-84F1-4778-A741-5CC0A144B05E}" type="presParOf" srcId="{AC5DFFF6-90DE-47BB-9203-9BD61BADEE4B}" destId="{8571442F-D186-4679-AD13-9EA1D6DF23F9}" srcOrd="1" destOrd="0" presId="urn:microsoft.com/office/officeart/2008/layout/Line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E2F4DD7C-2D1D-4ADE-9281-8E66885C060B}"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E612E7F8-7EF9-4EE3-8085-F6DA311A872D}">
      <dgm:prSet/>
      <dgm:spPr/>
      <dgm:t>
        <a:bodyPr/>
        <a:lstStyle/>
        <a:p>
          <a:r>
            <a:rPr lang="en-US" dirty="0"/>
            <a:t>Multi-label Classification</a:t>
          </a:r>
        </a:p>
      </dgm:t>
    </dgm:pt>
    <dgm:pt modelId="{0B8B1E65-CF04-4DE9-8C3F-FEE52BBD08D4}" type="parTrans" cxnId="{1D390271-022E-40C9-AC67-B2C77632D441}">
      <dgm:prSet/>
      <dgm:spPr/>
      <dgm:t>
        <a:bodyPr/>
        <a:lstStyle/>
        <a:p>
          <a:endParaRPr lang="en-US"/>
        </a:p>
      </dgm:t>
    </dgm:pt>
    <dgm:pt modelId="{49189347-B0A9-4147-8F0E-7AE9B6D92A4F}" type="sibTrans" cxnId="{1D390271-022E-40C9-AC67-B2C77632D441}">
      <dgm:prSet/>
      <dgm:spPr/>
      <dgm:t>
        <a:bodyPr/>
        <a:lstStyle/>
        <a:p>
          <a:endParaRPr lang="en-US"/>
        </a:p>
      </dgm:t>
    </dgm:pt>
    <dgm:pt modelId="{355A1FF3-67C5-483E-8FC5-F60170BA83F9}" type="pres">
      <dgm:prSet presAssocID="{E2F4DD7C-2D1D-4ADE-9281-8E66885C060B}" presName="linear" presStyleCnt="0">
        <dgm:presLayoutVars>
          <dgm:animLvl val="lvl"/>
          <dgm:resizeHandles val="exact"/>
        </dgm:presLayoutVars>
      </dgm:prSet>
      <dgm:spPr/>
    </dgm:pt>
    <dgm:pt modelId="{9B1CAAFC-D37B-4305-89BF-C2D494A3F37E}" type="pres">
      <dgm:prSet presAssocID="{E612E7F8-7EF9-4EE3-8085-F6DA311A872D}" presName="parentText" presStyleLbl="node1" presStyleIdx="0" presStyleCnt="1" custLinFactNeighborX="-22677" custLinFactNeighborY="1784">
        <dgm:presLayoutVars>
          <dgm:chMax val="0"/>
          <dgm:bulletEnabled val="1"/>
        </dgm:presLayoutVars>
      </dgm:prSet>
      <dgm:spPr/>
    </dgm:pt>
  </dgm:ptLst>
  <dgm:cxnLst>
    <dgm:cxn modelId="{B1566421-1C58-4EA4-A3DD-7FC79E6E80FB}" type="presOf" srcId="{E612E7F8-7EF9-4EE3-8085-F6DA311A872D}" destId="{9B1CAAFC-D37B-4305-89BF-C2D494A3F37E}" srcOrd="0" destOrd="0" presId="urn:microsoft.com/office/officeart/2005/8/layout/vList2"/>
    <dgm:cxn modelId="{1D390271-022E-40C9-AC67-B2C77632D441}" srcId="{E2F4DD7C-2D1D-4ADE-9281-8E66885C060B}" destId="{E612E7F8-7EF9-4EE3-8085-F6DA311A872D}" srcOrd="0" destOrd="0" parTransId="{0B8B1E65-CF04-4DE9-8C3F-FEE52BBD08D4}" sibTransId="{49189347-B0A9-4147-8F0E-7AE9B6D92A4F}"/>
    <dgm:cxn modelId="{F3F13AE7-E908-4E1E-A674-765C51E36B31}" type="presOf" srcId="{E2F4DD7C-2D1D-4ADE-9281-8E66885C060B}" destId="{355A1FF3-67C5-483E-8FC5-F60170BA83F9}" srcOrd="0" destOrd="0" presId="urn:microsoft.com/office/officeart/2005/8/layout/vList2"/>
    <dgm:cxn modelId="{80CA48B9-FC89-4608-B7D8-874CF8B1DA84}" type="presParOf" srcId="{355A1FF3-67C5-483E-8FC5-F60170BA83F9}" destId="{9B1CAAFC-D37B-4305-89BF-C2D494A3F37E}" srcOrd="0" destOrd="0" presId="urn:microsoft.com/office/officeart/2005/8/layout/vList2"/>
  </dgm:cxnLst>
  <dgm:bg/>
  <dgm:whole/>
  <dgm:extLst>
    <a:ext uri="http://schemas.microsoft.com/office/drawing/2008/diagram">
      <dsp:dataModelExt xmlns:dsp="http://schemas.microsoft.com/office/drawing/2008/diagram" relId="rId41"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CE0336D8-E6FF-49F1-8761-8D5DA6A2DD6E}"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435C2EBD-E02D-4E84-B777-CDE0AE334163}">
      <dgm:prSet custT="1"/>
      <dgm:spPr/>
      <dgm:t>
        <a:bodyPr/>
        <a:lstStyle/>
        <a:p>
          <a:r>
            <a:rPr lang="en-US" sz="1600" dirty="0"/>
            <a:t>Number of Outputs: Number of Classes</a:t>
          </a:r>
        </a:p>
      </dgm:t>
    </dgm:pt>
    <dgm:pt modelId="{EBAAC137-5278-4461-B9C9-5DD397BDAA9D}" type="parTrans" cxnId="{D834BC6A-F6CD-44AD-9635-15F01B6799DB}">
      <dgm:prSet/>
      <dgm:spPr/>
      <dgm:t>
        <a:bodyPr/>
        <a:lstStyle/>
        <a:p>
          <a:endParaRPr lang="en-US" sz="1600"/>
        </a:p>
      </dgm:t>
    </dgm:pt>
    <dgm:pt modelId="{58EC29FA-907D-4C5A-8079-ED6A87F86F54}" type="sibTrans" cxnId="{D834BC6A-F6CD-44AD-9635-15F01B6799DB}">
      <dgm:prSet/>
      <dgm:spPr/>
      <dgm:t>
        <a:bodyPr/>
        <a:lstStyle/>
        <a:p>
          <a:endParaRPr lang="en-US" sz="1600"/>
        </a:p>
      </dgm:t>
    </dgm:pt>
    <dgm:pt modelId="{7F57E100-2EDF-4D3D-B5C6-A646A2EBD7C8}">
      <dgm:prSet custT="1"/>
      <dgm:spPr/>
      <dgm:t>
        <a:bodyPr/>
        <a:lstStyle/>
        <a:p>
          <a:r>
            <a:rPr lang="en-US" sz="1600" dirty="0"/>
            <a:t>Example Function to convert Output to Probability: Sigmoid</a:t>
          </a:r>
        </a:p>
      </dgm:t>
    </dgm:pt>
    <dgm:pt modelId="{E38DEEF6-FD52-44D6-98F2-4617DCF57983}" type="parTrans" cxnId="{8EE2301D-E42C-4F9F-B90C-47FB8444E2B0}">
      <dgm:prSet/>
      <dgm:spPr/>
      <dgm:t>
        <a:bodyPr/>
        <a:lstStyle/>
        <a:p>
          <a:endParaRPr lang="en-US" sz="1600"/>
        </a:p>
      </dgm:t>
    </dgm:pt>
    <dgm:pt modelId="{DD4580AA-947D-4C8D-A612-A6A5233906DA}" type="sibTrans" cxnId="{8EE2301D-E42C-4F9F-B90C-47FB8444E2B0}">
      <dgm:prSet/>
      <dgm:spPr/>
      <dgm:t>
        <a:bodyPr/>
        <a:lstStyle/>
        <a:p>
          <a:endParaRPr lang="en-US" sz="1600"/>
        </a:p>
      </dgm:t>
    </dgm:pt>
    <mc:AlternateContent xmlns:mc="http://schemas.openxmlformats.org/markup-compatibility/2006" xmlns:a14="http://schemas.microsoft.com/office/drawing/2010/main">
      <mc:Choice Requires="a14">
        <dgm:pt modelId="{C91CCAA0-C7B3-4C2B-89D8-C8D358B9D6E3}">
          <dgm:prSet custT="1"/>
          <dgm:spPr/>
          <dgm:t>
            <a:bodyPr/>
            <a:lstStyle/>
            <a:p>
              <a:r>
                <a:rPr lang="en-US" sz="1600" dirty="0"/>
                <a:t>Prediction    </a:t>
              </a:r>
              <a14:m>
                <m:oMath xmlns:m="http://schemas.openxmlformats.org/officeDocument/2006/math">
                  <m:acc>
                    <m:accPr>
                      <m:chr m:val="̂"/>
                      <m:ctrlPr>
                        <a:rPr lang="en-US" sz="1600" i="1" smtClean="0">
                          <a:latin typeface="Cambria Math" panose="02040503050406030204" pitchFamily="18" charset="0"/>
                        </a:rPr>
                      </m:ctrlPr>
                    </m:accPr>
                    <m:e>
                      <m:r>
                        <a:rPr lang="en-US" sz="1600" i="1">
                          <a:latin typeface="Cambria Math" panose="02040503050406030204" pitchFamily="18" charset="0"/>
                        </a:rPr>
                        <m:t>𝑦</m:t>
                      </m:r>
                    </m:e>
                  </m:acc>
                  <m:r>
                    <a:rPr lang="en-US" sz="1600" i="1">
                      <a:latin typeface="Cambria Math" panose="02040503050406030204" pitchFamily="18" charset="0"/>
                    </a:rPr>
                    <m:t>=</m:t>
                  </m:r>
                  <m:d>
                    <m:dPr>
                      <m:begChr m:val="{"/>
                      <m:endChr m:val=""/>
                      <m:ctrlPr>
                        <a:rPr lang="en-US" sz="1600" i="1" smtClean="0">
                          <a:latin typeface="Cambria Math" panose="02040503050406030204" pitchFamily="18" charset="0"/>
                        </a:rPr>
                      </m:ctrlPr>
                    </m:dPr>
                    <m:e>
                      <m:eqArr>
                        <m:eqArrPr>
                          <m:ctrlPr>
                            <a:rPr lang="en-US" sz="1600" i="1">
                              <a:latin typeface="Cambria Math" panose="02040503050406030204" pitchFamily="18" charset="0"/>
                            </a:rPr>
                          </m:ctrlPr>
                        </m:eqArrPr>
                        <m:e>
                          <m:r>
                            <a:rPr lang="en-US" sz="1600" i="1">
                              <a:latin typeface="Cambria Math" panose="02040503050406030204" pitchFamily="18" charset="0"/>
                            </a:rPr>
                            <m:t>0  </m:t>
                          </m:r>
                          <m:r>
                            <a:rPr lang="en-US" sz="1600" i="1">
                              <a:latin typeface="Cambria Math" panose="02040503050406030204" pitchFamily="18" charset="0"/>
                            </a:rPr>
                            <m:t>𝑖𝑓</m:t>
                          </m:r>
                          <m:r>
                            <a:rPr lang="en-US" sz="1600" i="1">
                              <a:latin typeface="Cambria Math" panose="02040503050406030204" pitchFamily="18" charset="0"/>
                            </a:rPr>
                            <m:t> </m:t>
                          </m:r>
                          <m:acc>
                            <m:accPr>
                              <m:chr m:val="̂"/>
                              <m:ctrlPr>
                                <a:rPr lang="en-US" sz="1600" i="1">
                                  <a:latin typeface="Cambria Math" panose="02040503050406030204" pitchFamily="18" charset="0"/>
                                </a:rPr>
                              </m:ctrlPr>
                            </m:accPr>
                            <m:e>
                              <m:r>
                                <a:rPr lang="en-US" sz="1600" b="0" i="1" smtClean="0">
                                  <a:latin typeface="Cambria Math" panose="02040503050406030204" pitchFamily="18" charset="0"/>
                                </a:rPr>
                                <m:t>𝑧</m:t>
                              </m:r>
                            </m:e>
                          </m:acc>
                          <m:r>
                            <a:rPr lang="en-US" sz="1600" i="1">
                              <a:latin typeface="Cambria Math" panose="02040503050406030204" pitchFamily="18" charset="0"/>
                            </a:rPr>
                            <m:t>&lt;</m:t>
                          </m:r>
                          <m:r>
                            <a:rPr lang="en-US" sz="1600" b="0" i="1" smtClean="0">
                              <a:latin typeface="Cambria Math" panose="02040503050406030204" pitchFamily="18" charset="0"/>
                            </a:rPr>
                            <m:t>0</m:t>
                          </m:r>
                        </m:e>
                        <m:e>
                          <m:r>
                            <a:rPr lang="en-US" sz="1600" i="1">
                              <a:latin typeface="Cambria Math" panose="02040503050406030204" pitchFamily="18" charset="0"/>
                            </a:rPr>
                            <m:t>1  </m:t>
                          </m:r>
                          <m:r>
                            <a:rPr lang="en-US" sz="1600" i="1">
                              <a:latin typeface="Cambria Math" panose="02040503050406030204" pitchFamily="18" charset="0"/>
                            </a:rPr>
                            <m:t>𝑖𝑓</m:t>
                          </m:r>
                          <m:r>
                            <a:rPr lang="en-US" sz="1600" i="1">
                              <a:latin typeface="Cambria Math" panose="02040503050406030204" pitchFamily="18" charset="0"/>
                            </a:rPr>
                            <m:t> </m:t>
                          </m:r>
                          <m:acc>
                            <m:accPr>
                              <m:chr m:val="̂"/>
                              <m:ctrlPr>
                                <a:rPr lang="en-US" sz="1600" i="1" smtClean="0">
                                  <a:latin typeface="Cambria Math" panose="02040503050406030204" pitchFamily="18" charset="0"/>
                                </a:rPr>
                              </m:ctrlPr>
                            </m:accPr>
                            <m:e>
                              <m:r>
                                <a:rPr lang="en-US" sz="1600" b="0" i="1" smtClean="0">
                                  <a:latin typeface="Cambria Math" panose="02040503050406030204" pitchFamily="18" charset="0"/>
                                </a:rPr>
                                <m:t>𝑧</m:t>
                              </m:r>
                            </m:e>
                          </m:acc>
                          <m:r>
                            <a:rPr lang="en-US" sz="1600" i="1">
                              <a:latin typeface="Cambria Math" panose="02040503050406030204" pitchFamily="18" charset="0"/>
                            </a:rPr>
                            <m:t>≥</m:t>
                          </m:r>
                          <m:r>
                            <a:rPr lang="en-US" sz="1600" b="0" i="1">
                              <a:latin typeface="Cambria Math" panose="02040503050406030204" pitchFamily="18" charset="0"/>
                            </a:rPr>
                            <m:t>0</m:t>
                          </m:r>
                        </m:e>
                      </m:eqArr>
                    </m:e>
                  </m:d>
                  <m:r>
                    <a:rPr lang="en-US" sz="1600" b="0" i="1" smtClean="0">
                      <a:latin typeface="Cambria Math" panose="02040503050406030204" pitchFamily="18" charset="0"/>
                    </a:rPr>
                    <m:t> =</m:t>
                  </m:r>
                  <m:d>
                    <m:dPr>
                      <m:begChr m:val="{"/>
                      <m:endChr m:val=""/>
                      <m:ctrlPr>
                        <a:rPr lang="en-US" sz="1600" i="1">
                          <a:latin typeface="Cambria Math" panose="02040503050406030204" pitchFamily="18" charset="0"/>
                        </a:rPr>
                      </m:ctrlPr>
                    </m:dPr>
                    <m:e>
                      <m:eqArr>
                        <m:eqArrPr>
                          <m:ctrlPr>
                            <a:rPr lang="en-US" sz="1600" i="1">
                              <a:latin typeface="Cambria Math" panose="02040503050406030204" pitchFamily="18" charset="0"/>
                            </a:rPr>
                          </m:ctrlPr>
                        </m:eqArrPr>
                        <m:e>
                          <m:r>
                            <a:rPr lang="en-US" sz="1600" i="1">
                              <a:latin typeface="Cambria Math" panose="02040503050406030204" pitchFamily="18" charset="0"/>
                            </a:rPr>
                            <m:t>0  </m:t>
                          </m:r>
                          <m:r>
                            <a:rPr lang="en-US" sz="1600" i="1">
                              <a:latin typeface="Cambria Math" panose="02040503050406030204" pitchFamily="18" charset="0"/>
                            </a:rPr>
                            <m:t>𝑖𝑓</m:t>
                          </m:r>
                          <m:r>
                            <a:rPr lang="en-US" sz="1600" i="1">
                              <a:latin typeface="Cambria Math" panose="02040503050406030204" pitchFamily="18" charset="0"/>
                            </a:rPr>
                            <m:t> </m:t>
                          </m:r>
                          <m:acc>
                            <m:accPr>
                              <m:chr m:val="̂"/>
                              <m:ctrlPr>
                                <a:rPr lang="en-US" sz="1600" i="1">
                                  <a:latin typeface="Cambria Math" panose="02040503050406030204" pitchFamily="18" charset="0"/>
                                </a:rPr>
                              </m:ctrlPr>
                            </m:accPr>
                            <m:e>
                              <m:r>
                                <a:rPr lang="en-US" sz="1600" i="1">
                                  <a:latin typeface="Cambria Math" panose="02040503050406030204" pitchFamily="18" charset="0"/>
                                </a:rPr>
                                <m:t>𝑝</m:t>
                              </m:r>
                            </m:e>
                          </m:acc>
                          <m:r>
                            <a:rPr lang="en-US" sz="1600" i="1">
                              <a:latin typeface="Cambria Math" panose="02040503050406030204" pitchFamily="18" charset="0"/>
                            </a:rPr>
                            <m:t>&lt;</m:t>
                          </m:r>
                          <m:r>
                            <a:rPr lang="en-US" sz="1600" b="0" i="1">
                              <a:latin typeface="Cambria Math" panose="02040503050406030204" pitchFamily="18" charset="0"/>
                            </a:rPr>
                            <m:t>0.5</m:t>
                          </m:r>
                        </m:e>
                        <m:e>
                          <m:r>
                            <a:rPr lang="en-US" sz="1600" i="1">
                              <a:latin typeface="Cambria Math" panose="02040503050406030204" pitchFamily="18" charset="0"/>
                            </a:rPr>
                            <m:t>1  </m:t>
                          </m:r>
                          <m:r>
                            <a:rPr lang="en-US" sz="1600" i="1">
                              <a:latin typeface="Cambria Math" panose="02040503050406030204" pitchFamily="18" charset="0"/>
                            </a:rPr>
                            <m:t>𝑖𝑓</m:t>
                          </m:r>
                          <m:r>
                            <a:rPr lang="en-US" sz="1600" i="1">
                              <a:latin typeface="Cambria Math" panose="02040503050406030204" pitchFamily="18" charset="0"/>
                            </a:rPr>
                            <m:t> </m:t>
                          </m:r>
                          <m:acc>
                            <m:accPr>
                              <m:chr m:val="̂"/>
                              <m:ctrlPr>
                                <a:rPr lang="en-US" sz="1600" i="1">
                                  <a:latin typeface="Cambria Math" panose="02040503050406030204" pitchFamily="18" charset="0"/>
                                </a:rPr>
                              </m:ctrlPr>
                            </m:accPr>
                            <m:e>
                              <m:r>
                                <a:rPr lang="en-US" sz="1600" i="1">
                                  <a:latin typeface="Cambria Math" panose="02040503050406030204" pitchFamily="18" charset="0"/>
                                </a:rPr>
                                <m:t>𝑝</m:t>
                              </m:r>
                            </m:e>
                          </m:acc>
                          <m:r>
                            <a:rPr lang="en-US" sz="1600" i="1">
                              <a:latin typeface="Cambria Math" panose="02040503050406030204" pitchFamily="18" charset="0"/>
                            </a:rPr>
                            <m:t>≥</m:t>
                          </m:r>
                          <m:r>
                            <a:rPr lang="en-US" sz="1600" b="0" i="1">
                              <a:latin typeface="Cambria Math" panose="02040503050406030204" pitchFamily="18" charset="0"/>
                            </a:rPr>
                            <m:t>0.5</m:t>
                          </m:r>
                        </m:e>
                      </m:eqArr>
                    </m:e>
                  </m:d>
                </m:oMath>
              </a14:m>
              <a:endParaRPr lang="en-US" sz="1600" dirty="0"/>
            </a:p>
          </dgm:t>
        </dgm:pt>
      </mc:Choice>
      <mc:Fallback xmlns="">
        <dgm:pt modelId="{C91CCAA0-C7B3-4C2B-89D8-C8D358B9D6E3}">
          <dgm:prSet custT="1"/>
          <dgm:spPr/>
          <dgm:t>
            <a:bodyPr/>
            <a:lstStyle/>
            <a:p>
              <a:r>
                <a:rPr lang="en-US" sz="1600" dirty="0"/>
                <a:t>Prediction    </a:t>
              </a:r>
              <a:r>
                <a:rPr lang="en-US" sz="1600" i="0">
                  <a:latin typeface="Cambria Math" panose="02040503050406030204" pitchFamily="18" charset="0"/>
                </a:rPr>
                <a:t>𝑦 ̂={█(0  𝑖𝑓 </a:t>
              </a:r>
              <a:r>
                <a:rPr lang="en-US" sz="1600" b="0" i="0">
                  <a:latin typeface="Cambria Math" panose="02040503050406030204" pitchFamily="18" charset="0"/>
                </a:rPr>
                <a:t>𝑧 ̂</a:t>
              </a:r>
              <a:r>
                <a:rPr lang="en-US" sz="1600" i="0">
                  <a:latin typeface="Cambria Math" panose="02040503050406030204" pitchFamily="18" charset="0"/>
                </a:rPr>
                <a:t>&lt;</a:t>
              </a:r>
              <a:r>
                <a:rPr lang="en-US" sz="1600" b="0" i="0">
                  <a:latin typeface="Cambria Math" panose="02040503050406030204" pitchFamily="18" charset="0"/>
                </a:rPr>
                <a:t>0@</a:t>
              </a:r>
              <a:r>
                <a:rPr lang="en-US" sz="1600" i="0">
                  <a:latin typeface="Cambria Math" panose="02040503050406030204" pitchFamily="18" charset="0"/>
                </a:rPr>
                <a:t>1  𝑖𝑓 </a:t>
              </a:r>
              <a:r>
                <a:rPr lang="en-US" sz="1600" b="0" i="0">
                  <a:latin typeface="Cambria Math" panose="02040503050406030204" pitchFamily="18" charset="0"/>
                </a:rPr>
                <a:t>𝑧 ̂</a:t>
              </a:r>
              <a:r>
                <a:rPr lang="en-US" sz="1600" i="0">
                  <a:latin typeface="Cambria Math" panose="02040503050406030204" pitchFamily="18" charset="0"/>
                </a:rPr>
                <a:t>≥</a:t>
              </a:r>
              <a:r>
                <a:rPr lang="en-US" sz="1600" b="0" i="0">
                  <a:latin typeface="Cambria Math" panose="02040503050406030204" pitchFamily="18" charset="0"/>
                </a:rPr>
                <a:t>0)┤  =</a:t>
              </a:r>
              <a:r>
                <a:rPr lang="en-US" sz="1600" i="0">
                  <a:latin typeface="Cambria Math" panose="02040503050406030204" pitchFamily="18" charset="0"/>
                </a:rPr>
                <a:t>{█(0  𝑖𝑓 𝑝 ̂&lt;</a:t>
              </a:r>
              <a:r>
                <a:rPr lang="en-US" sz="1600" b="0" i="0">
                  <a:latin typeface="Cambria Math" panose="02040503050406030204" pitchFamily="18" charset="0"/>
                </a:rPr>
                <a:t>0.5@</a:t>
              </a:r>
              <a:r>
                <a:rPr lang="en-US" sz="1600" i="0">
                  <a:latin typeface="Cambria Math" panose="02040503050406030204" pitchFamily="18" charset="0"/>
                </a:rPr>
                <a:t>1  𝑖𝑓 𝑝 ̂≥</a:t>
              </a:r>
              <a:r>
                <a:rPr lang="en-US" sz="1600" b="0" i="0">
                  <a:latin typeface="Cambria Math" panose="02040503050406030204" pitchFamily="18" charset="0"/>
                </a:rPr>
                <a:t>0.5)┤</a:t>
              </a:r>
              <a:endParaRPr lang="en-US" sz="1600" dirty="0"/>
            </a:p>
          </dgm:t>
        </dgm:pt>
      </mc:Fallback>
    </mc:AlternateContent>
    <dgm:pt modelId="{3B4395D1-F6B1-4B1E-9DD5-B9541F1F4D71}" type="parTrans" cxnId="{0480B5EA-C706-485E-AF44-B27BFA566152}">
      <dgm:prSet/>
      <dgm:spPr/>
      <dgm:t>
        <a:bodyPr/>
        <a:lstStyle/>
        <a:p>
          <a:endParaRPr lang="en-US" sz="1600"/>
        </a:p>
      </dgm:t>
    </dgm:pt>
    <dgm:pt modelId="{262A005F-F160-4F24-845C-1CA412A837D9}" type="sibTrans" cxnId="{0480B5EA-C706-485E-AF44-B27BFA566152}">
      <dgm:prSet/>
      <dgm:spPr/>
      <dgm:t>
        <a:bodyPr/>
        <a:lstStyle/>
        <a:p>
          <a:endParaRPr lang="en-US" sz="1600"/>
        </a:p>
      </dgm:t>
    </dgm:pt>
    <dgm:pt modelId="{5032AD62-ED3B-4032-AFEB-018E9762E50E}">
      <dgm:prSet custT="1"/>
      <dgm:spPr/>
      <dgm:t>
        <a:bodyPr/>
        <a:lstStyle/>
        <a:p>
          <a:r>
            <a:rPr lang="en-US" sz="1600" dirty="0"/>
            <a:t>Loss Function : Binary Cross Entropy Loss (Logistic Loss Function)</a:t>
          </a:r>
        </a:p>
      </dgm:t>
    </dgm:pt>
    <dgm:pt modelId="{7E03903C-47BD-4162-B2F1-5063D62B9F5D}" type="parTrans" cxnId="{59144C59-0E45-4294-8FDB-3080D6E6A2AF}">
      <dgm:prSet/>
      <dgm:spPr/>
      <dgm:t>
        <a:bodyPr/>
        <a:lstStyle/>
        <a:p>
          <a:endParaRPr lang="en-US" sz="1600"/>
        </a:p>
      </dgm:t>
    </dgm:pt>
    <dgm:pt modelId="{091C9281-7C72-47F1-8DB4-BE89ACC575C0}" type="sibTrans" cxnId="{59144C59-0E45-4294-8FDB-3080D6E6A2AF}">
      <dgm:prSet/>
      <dgm:spPr/>
      <dgm:t>
        <a:bodyPr/>
        <a:lstStyle/>
        <a:p>
          <a:endParaRPr lang="en-US" sz="1600"/>
        </a:p>
      </dgm:t>
    </dgm:pt>
    <dgm:pt modelId="{D7BC6540-5E84-4DAF-A5BD-797E7B377D20}" type="pres">
      <dgm:prSet presAssocID="{CE0336D8-E6FF-49F1-8761-8D5DA6A2DD6E}" presName="linear" presStyleCnt="0">
        <dgm:presLayoutVars>
          <dgm:animLvl val="lvl"/>
          <dgm:resizeHandles val="exact"/>
        </dgm:presLayoutVars>
      </dgm:prSet>
      <dgm:spPr/>
    </dgm:pt>
    <dgm:pt modelId="{29B2ECCE-775F-4B8B-A159-47345824813B}" type="pres">
      <dgm:prSet presAssocID="{435C2EBD-E02D-4E84-B777-CDE0AE334163}" presName="parentText" presStyleLbl="node1" presStyleIdx="0" presStyleCnt="4">
        <dgm:presLayoutVars>
          <dgm:chMax val="0"/>
          <dgm:bulletEnabled val="1"/>
        </dgm:presLayoutVars>
      </dgm:prSet>
      <dgm:spPr/>
    </dgm:pt>
    <dgm:pt modelId="{5BA6E9DB-A491-4483-832B-E0A50F6D4381}" type="pres">
      <dgm:prSet presAssocID="{58EC29FA-907D-4C5A-8079-ED6A87F86F54}" presName="spacer" presStyleCnt="0"/>
      <dgm:spPr/>
    </dgm:pt>
    <dgm:pt modelId="{B3C54717-C733-425A-8222-472D45D32415}" type="pres">
      <dgm:prSet presAssocID="{7F57E100-2EDF-4D3D-B5C6-A646A2EBD7C8}" presName="parentText" presStyleLbl="node1" presStyleIdx="1" presStyleCnt="4">
        <dgm:presLayoutVars>
          <dgm:chMax val="0"/>
          <dgm:bulletEnabled val="1"/>
        </dgm:presLayoutVars>
      </dgm:prSet>
      <dgm:spPr/>
    </dgm:pt>
    <dgm:pt modelId="{E6416D3A-03D0-4850-B338-AB1902398A37}" type="pres">
      <dgm:prSet presAssocID="{DD4580AA-947D-4C8D-A612-A6A5233906DA}" presName="spacer" presStyleCnt="0"/>
      <dgm:spPr/>
    </dgm:pt>
    <dgm:pt modelId="{8C669D44-75BC-48E9-9352-1CC9E77A5FB3}" type="pres">
      <dgm:prSet presAssocID="{C91CCAA0-C7B3-4C2B-89D8-C8D358B9D6E3}" presName="parentText" presStyleLbl="node1" presStyleIdx="2" presStyleCnt="4">
        <dgm:presLayoutVars>
          <dgm:chMax val="0"/>
          <dgm:bulletEnabled val="1"/>
        </dgm:presLayoutVars>
      </dgm:prSet>
      <dgm:spPr/>
    </dgm:pt>
    <dgm:pt modelId="{7BCB1123-B196-4D1F-8820-22FCCB147C05}" type="pres">
      <dgm:prSet presAssocID="{262A005F-F160-4F24-845C-1CA412A837D9}" presName="spacer" presStyleCnt="0"/>
      <dgm:spPr/>
    </dgm:pt>
    <dgm:pt modelId="{DC89452F-01BD-4C14-8D4C-EFAF86907D4F}" type="pres">
      <dgm:prSet presAssocID="{5032AD62-ED3B-4032-AFEB-018E9762E50E}" presName="parentText" presStyleLbl="node1" presStyleIdx="3" presStyleCnt="4">
        <dgm:presLayoutVars>
          <dgm:chMax val="0"/>
          <dgm:bulletEnabled val="1"/>
        </dgm:presLayoutVars>
      </dgm:prSet>
      <dgm:spPr/>
    </dgm:pt>
  </dgm:ptLst>
  <dgm:cxnLst>
    <dgm:cxn modelId="{03270407-E3EA-4E9F-956F-BF76D7CBBD41}" type="presOf" srcId="{435C2EBD-E02D-4E84-B777-CDE0AE334163}" destId="{29B2ECCE-775F-4B8B-A159-47345824813B}" srcOrd="0" destOrd="0" presId="urn:microsoft.com/office/officeart/2005/8/layout/vList2"/>
    <dgm:cxn modelId="{8EE2301D-E42C-4F9F-B90C-47FB8444E2B0}" srcId="{CE0336D8-E6FF-49F1-8761-8D5DA6A2DD6E}" destId="{7F57E100-2EDF-4D3D-B5C6-A646A2EBD7C8}" srcOrd="1" destOrd="0" parTransId="{E38DEEF6-FD52-44D6-98F2-4617DCF57983}" sibTransId="{DD4580AA-947D-4C8D-A612-A6A5233906DA}"/>
    <dgm:cxn modelId="{D834BC6A-F6CD-44AD-9635-15F01B6799DB}" srcId="{CE0336D8-E6FF-49F1-8761-8D5DA6A2DD6E}" destId="{435C2EBD-E02D-4E84-B777-CDE0AE334163}" srcOrd="0" destOrd="0" parTransId="{EBAAC137-5278-4461-B9C9-5DD397BDAA9D}" sibTransId="{58EC29FA-907D-4C5A-8079-ED6A87F86F54}"/>
    <dgm:cxn modelId="{59144C59-0E45-4294-8FDB-3080D6E6A2AF}" srcId="{CE0336D8-E6FF-49F1-8761-8D5DA6A2DD6E}" destId="{5032AD62-ED3B-4032-AFEB-018E9762E50E}" srcOrd="3" destOrd="0" parTransId="{7E03903C-47BD-4162-B2F1-5063D62B9F5D}" sibTransId="{091C9281-7C72-47F1-8DB4-BE89ACC575C0}"/>
    <dgm:cxn modelId="{4C108259-5905-47AA-A9E0-E75BA9971552}" type="presOf" srcId="{CE0336D8-E6FF-49F1-8761-8D5DA6A2DD6E}" destId="{D7BC6540-5E84-4DAF-A5BD-797E7B377D20}" srcOrd="0" destOrd="0" presId="urn:microsoft.com/office/officeart/2005/8/layout/vList2"/>
    <dgm:cxn modelId="{2703CB7E-7D43-4934-8332-07CA3BE719C5}" type="presOf" srcId="{C91CCAA0-C7B3-4C2B-89D8-C8D358B9D6E3}" destId="{8C669D44-75BC-48E9-9352-1CC9E77A5FB3}" srcOrd="0" destOrd="0" presId="urn:microsoft.com/office/officeart/2005/8/layout/vList2"/>
    <dgm:cxn modelId="{3A9AE59B-BA6C-41B1-96BE-5308FAD10B45}" type="presOf" srcId="{7F57E100-2EDF-4D3D-B5C6-A646A2EBD7C8}" destId="{B3C54717-C733-425A-8222-472D45D32415}" srcOrd="0" destOrd="0" presId="urn:microsoft.com/office/officeart/2005/8/layout/vList2"/>
    <dgm:cxn modelId="{09F2F49F-E9A9-4F2C-BF36-CE4D8200BE63}" type="presOf" srcId="{5032AD62-ED3B-4032-AFEB-018E9762E50E}" destId="{DC89452F-01BD-4C14-8D4C-EFAF86907D4F}" srcOrd="0" destOrd="0" presId="urn:microsoft.com/office/officeart/2005/8/layout/vList2"/>
    <dgm:cxn modelId="{0480B5EA-C706-485E-AF44-B27BFA566152}" srcId="{CE0336D8-E6FF-49F1-8761-8D5DA6A2DD6E}" destId="{C91CCAA0-C7B3-4C2B-89D8-C8D358B9D6E3}" srcOrd="2" destOrd="0" parTransId="{3B4395D1-F6B1-4B1E-9DD5-B9541F1F4D71}" sibTransId="{262A005F-F160-4F24-845C-1CA412A837D9}"/>
    <dgm:cxn modelId="{DF8E6EDD-263F-48D1-BBFD-E2ECE0717674}" type="presParOf" srcId="{D7BC6540-5E84-4DAF-A5BD-797E7B377D20}" destId="{29B2ECCE-775F-4B8B-A159-47345824813B}" srcOrd="0" destOrd="0" presId="urn:microsoft.com/office/officeart/2005/8/layout/vList2"/>
    <dgm:cxn modelId="{CBC61823-2E81-41C1-9DBF-CFC43E65F2D3}" type="presParOf" srcId="{D7BC6540-5E84-4DAF-A5BD-797E7B377D20}" destId="{5BA6E9DB-A491-4483-832B-E0A50F6D4381}" srcOrd="1" destOrd="0" presId="urn:microsoft.com/office/officeart/2005/8/layout/vList2"/>
    <dgm:cxn modelId="{67EC5A54-273F-49F3-B9B8-EBDD2F1E7A8C}" type="presParOf" srcId="{D7BC6540-5E84-4DAF-A5BD-797E7B377D20}" destId="{B3C54717-C733-425A-8222-472D45D32415}" srcOrd="2" destOrd="0" presId="urn:microsoft.com/office/officeart/2005/8/layout/vList2"/>
    <dgm:cxn modelId="{AD043D61-D050-469A-8B60-F87C6C894420}" type="presParOf" srcId="{D7BC6540-5E84-4DAF-A5BD-797E7B377D20}" destId="{E6416D3A-03D0-4850-B338-AB1902398A37}" srcOrd="3" destOrd="0" presId="urn:microsoft.com/office/officeart/2005/8/layout/vList2"/>
    <dgm:cxn modelId="{6A7F005A-E9D8-4623-9A88-E1B33ACF6883}" type="presParOf" srcId="{D7BC6540-5E84-4DAF-A5BD-797E7B377D20}" destId="{8C669D44-75BC-48E9-9352-1CC9E77A5FB3}" srcOrd="4" destOrd="0" presId="urn:microsoft.com/office/officeart/2005/8/layout/vList2"/>
    <dgm:cxn modelId="{9B52BFDB-57AA-4C59-BDA7-7E5B0CF395CA}" type="presParOf" srcId="{D7BC6540-5E84-4DAF-A5BD-797E7B377D20}" destId="{7BCB1123-B196-4D1F-8820-22FCCB147C05}" srcOrd="5" destOrd="0" presId="urn:microsoft.com/office/officeart/2005/8/layout/vList2"/>
    <dgm:cxn modelId="{EBEDE76B-32C1-4C68-B827-658C46861288}" type="presParOf" srcId="{D7BC6540-5E84-4DAF-A5BD-797E7B377D20}" destId="{DC89452F-01BD-4C14-8D4C-EFAF86907D4F}" srcOrd="6"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9664A8E-7335-4058-AA34-2DA9EE3BA246}"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562038B9-5E65-40E4-BA01-4D7EA2131DD6}">
      <dgm:prSet custT="1"/>
      <dgm:spPr/>
      <dgm:t>
        <a:bodyPr/>
        <a:lstStyle/>
        <a:p>
          <a:r>
            <a:rPr lang="en-US" sz="3600" dirty="0"/>
            <a:t>Cons: </a:t>
          </a:r>
        </a:p>
      </dgm:t>
    </dgm:pt>
    <dgm:pt modelId="{9386D13A-B8C3-44D5-A611-08D5951FB32F}" type="parTrans" cxnId="{04BEDF14-EB6C-432D-9BF9-3A0DE2D3C142}">
      <dgm:prSet/>
      <dgm:spPr/>
      <dgm:t>
        <a:bodyPr/>
        <a:lstStyle/>
        <a:p>
          <a:endParaRPr lang="en-US"/>
        </a:p>
      </dgm:t>
    </dgm:pt>
    <dgm:pt modelId="{2986B777-0315-44F3-9465-86C44CBB9B0C}" type="sibTrans" cxnId="{04BEDF14-EB6C-432D-9BF9-3A0DE2D3C142}">
      <dgm:prSet/>
      <dgm:spPr/>
      <dgm:t>
        <a:bodyPr/>
        <a:lstStyle/>
        <a:p>
          <a:endParaRPr lang="en-US"/>
        </a:p>
      </dgm:t>
    </dgm:pt>
    <dgm:pt modelId="{51C92841-9881-4EB0-B35B-2FA5495F7E6B}">
      <dgm:prSet custT="1"/>
      <dgm:spPr/>
      <dgm:t>
        <a:bodyPr/>
        <a:lstStyle/>
        <a:p>
          <a:r>
            <a:rPr lang="en-US" sz="2800" dirty="0"/>
            <a:t>The computational complexity of linear regression is very high</a:t>
          </a:r>
        </a:p>
      </dgm:t>
    </dgm:pt>
    <dgm:pt modelId="{77FD1E32-F06D-42E4-B764-C3910442CAFF}" type="parTrans" cxnId="{62BD16F0-292B-44EF-97DB-DC9D6B271272}">
      <dgm:prSet/>
      <dgm:spPr/>
      <dgm:t>
        <a:bodyPr/>
        <a:lstStyle/>
        <a:p>
          <a:endParaRPr lang="en-US"/>
        </a:p>
      </dgm:t>
    </dgm:pt>
    <dgm:pt modelId="{CA078BAF-EEFD-466F-9E8A-0FAFBAAE5AF1}" type="sibTrans" cxnId="{62BD16F0-292B-44EF-97DB-DC9D6B271272}">
      <dgm:prSet/>
      <dgm:spPr/>
      <dgm:t>
        <a:bodyPr/>
        <a:lstStyle/>
        <a:p>
          <a:endParaRPr lang="en-US"/>
        </a:p>
      </dgm:t>
    </dgm:pt>
    <dgm:pt modelId="{537BEC3A-0734-4BBB-BD07-B79C85A70685}">
      <dgm:prSet custT="1"/>
      <dgm:spPr/>
      <dgm:t>
        <a:bodyPr/>
        <a:lstStyle/>
        <a:p>
          <a:r>
            <a:rPr lang="en-US" sz="2800" dirty="0"/>
            <a:t>There is no controlling parameters</a:t>
          </a:r>
        </a:p>
      </dgm:t>
    </dgm:pt>
    <dgm:pt modelId="{AA3E57A6-F5B4-4B6A-9D6D-70A3F1DFAC86}" type="parTrans" cxnId="{632F53D7-682E-488B-B20D-401505B394BE}">
      <dgm:prSet/>
      <dgm:spPr/>
      <dgm:t>
        <a:bodyPr/>
        <a:lstStyle/>
        <a:p>
          <a:endParaRPr lang="en-US"/>
        </a:p>
      </dgm:t>
    </dgm:pt>
    <dgm:pt modelId="{DECDE480-3AE8-4423-BC79-1F388CF73A47}" type="sibTrans" cxnId="{632F53D7-682E-488B-B20D-401505B394BE}">
      <dgm:prSet/>
      <dgm:spPr/>
      <dgm:t>
        <a:bodyPr/>
        <a:lstStyle/>
        <a:p>
          <a:endParaRPr lang="en-US"/>
        </a:p>
      </dgm:t>
    </dgm:pt>
    <dgm:pt modelId="{3C221557-365D-4612-B168-0F556BAD2EC0}">
      <dgm:prSet custT="1"/>
      <dgm:spPr/>
      <dgm:t>
        <a:bodyPr/>
        <a:lstStyle/>
        <a:p>
          <a:r>
            <a:rPr lang="en-US" sz="3600" dirty="0"/>
            <a:t>Pros: </a:t>
          </a:r>
        </a:p>
      </dgm:t>
    </dgm:pt>
    <dgm:pt modelId="{6679B462-C0BF-4138-9F8F-E0C5230EB524}" type="parTrans" cxnId="{2777A986-1227-423F-ADC4-75BB52B38322}">
      <dgm:prSet/>
      <dgm:spPr/>
      <dgm:t>
        <a:bodyPr/>
        <a:lstStyle/>
        <a:p>
          <a:endParaRPr lang="en-US"/>
        </a:p>
      </dgm:t>
    </dgm:pt>
    <dgm:pt modelId="{CAA712EC-3F1B-4FA7-8DFE-35DA0FC7DA0F}" type="sibTrans" cxnId="{2777A986-1227-423F-ADC4-75BB52B38322}">
      <dgm:prSet/>
      <dgm:spPr/>
      <dgm:t>
        <a:bodyPr/>
        <a:lstStyle/>
        <a:p>
          <a:endParaRPr lang="en-US"/>
        </a:p>
      </dgm:t>
    </dgm:pt>
    <dgm:pt modelId="{3DC23ABB-8B99-4306-912A-258A7FD59ED9}">
      <dgm:prSet custT="1"/>
      <dgm:spPr/>
      <dgm:t>
        <a:bodyPr/>
        <a:lstStyle/>
        <a:p>
          <a:r>
            <a:rPr lang="en-US" sz="2800" dirty="0"/>
            <a:t>Prediction is very fast</a:t>
          </a:r>
        </a:p>
      </dgm:t>
    </dgm:pt>
    <dgm:pt modelId="{DAD0B1C8-0E9F-4481-B0CA-0C4C47860E45}" type="parTrans" cxnId="{35AFB1BC-F325-4EA7-B63C-A6409F337B53}">
      <dgm:prSet/>
      <dgm:spPr/>
      <dgm:t>
        <a:bodyPr/>
        <a:lstStyle/>
        <a:p>
          <a:endParaRPr lang="en-US"/>
        </a:p>
      </dgm:t>
    </dgm:pt>
    <dgm:pt modelId="{1E9B81E5-6DB1-4972-B37C-EED2142381E9}" type="sibTrans" cxnId="{35AFB1BC-F325-4EA7-B63C-A6409F337B53}">
      <dgm:prSet/>
      <dgm:spPr/>
      <dgm:t>
        <a:bodyPr/>
        <a:lstStyle/>
        <a:p>
          <a:endParaRPr lang="en-US"/>
        </a:p>
      </dgm:t>
    </dgm:pt>
    <dgm:pt modelId="{99894EFF-85C8-4A57-9587-93066CEAE5CF}">
      <dgm:prSet custT="1"/>
      <dgm:spPr/>
      <dgm:t>
        <a:bodyPr/>
        <a:lstStyle/>
        <a:p>
          <a:endParaRPr lang="en-US" sz="2800" dirty="0"/>
        </a:p>
      </dgm:t>
    </dgm:pt>
    <dgm:pt modelId="{C0F02D4B-A547-454E-8FAC-E10E474BBF24}" type="parTrans" cxnId="{72FE39A1-ADE3-485B-BB05-212F5627562A}">
      <dgm:prSet/>
      <dgm:spPr/>
      <dgm:t>
        <a:bodyPr/>
        <a:lstStyle/>
        <a:p>
          <a:endParaRPr lang="en-US"/>
        </a:p>
      </dgm:t>
    </dgm:pt>
    <dgm:pt modelId="{FFE327FF-022E-4B7D-8DD8-6FB40F825C94}" type="sibTrans" cxnId="{72FE39A1-ADE3-485B-BB05-212F5627562A}">
      <dgm:prSet/>
      <dgm:spPr/>
      <dgm:t>
        <a:bodyPr/>
        <a:lstStyle/>
        <a:p>
          <a:endParaRPr lang="en-US"/>
        </a:p>
      </dgm:t>
    </dgm:pt>
    <dgm:pt modelId="{AF891F9E-0F30-489B-8DD6-1DE4C144AEE0}" type="pres">
      <dgm:prSet presAssocID="{09664A8E-7335-4058-AA34-2DA9EE3BA246}" presName="linear" presStyleCnt="0">
        <dgm:presLayoutVars>
          <dgm:animLvl val="lvl"/>
          <dgm:resizeHandles val="exact"/>
        </dgm:presLayoutVars>
      </dgm:prSet>
      <dgm:spPr/>
    </dgm:pt>
    <dgm:pt modelId="{36518CB0-B9E6-4AD2-A18A-EAD4D559A814}" type="pres">
      <dgm:prSet presAssocID="{562038B9-5E65-40E4-BA01-4D7EA2131DD6}" presName="parentText" presStyleLbl="node1" presStyleIdx="0" presStyleCnt="2" custScaleY="69682">
        <dgm:presLayoutVars>
          <dgm:chMax val="0"/>
          <dgm:bulletEnabled val="1"/>
        </dgm:presLayoutVars>
      </dgm:prSet>
      <dgm:spPr/>
    </dgm:pt>
    <dgm:pt modelId="{4137C1F1-46FD-418F-911F-6FA04E9D7EFA}" type="pres">
      <dgm:prSet presAssocID="{562038B9-5E65-40E4-BA01-4D7EA2131DD6}" presName="childText" presStyleLbl="revTx" presStyleIdx="0" presStyleCnt="2">
        <dgm:presLayoutVars>
          <dgm:bulletEnabled val="1"/>
        </dgm:presLayoutVars>
      </dgm:prSet>
      <dgm:spPr/>
    </dgm:pt>
    <dgm:pt modelId="{E8334D39-BF8C-4946-91A6-8AA9027E547D}" type="pres">
      <dgm:prSet presAssocID="{3C221557-365D-4612-B168-0F556BAD2EC0}" presName="parentText" presStyleLbl="node1" presStyleIdx="1" presStyleCnt="2" custScaleY="69682" custLinFactNeighborX="-143" custLinFactNeighborY="-3186">
        <dgm:presLayoutVars>
          <dgm:chMax val="0"/>
          <dgm:bulletEnabled val="1"/>
        </dgm:presLayoutVars>
      </dgm:prSet>
      <dgm:spPr/>
    </dgm:pt>
    <dgm:pt modelId="{968B21B5-E1B5-405C-B92B-A375FCD5F42B}" type="pres">
      <dgm:prSet presAssocID="{3C221557-365D-4612-B168-0F556BAD2EC0}" presName="childText" presStyleLbl="revTx" presStyleIdx="1" presStyleCnt="2">
        <dgm:presLayoutVars>
          <dgm:bulletEnabled val="1"/>
        </dgm:presLayoutVars>
      </dgm:prSet>
      <dgm:spPr/>
    </dgm:pt>
  </dgm:ptLst>
  <dgm:cxnLst>
    <dgm:cxn modelId="{C3237213-DB81-46C1-AEC8-8489E90AA21C}" type="presOf" srcId="{3C221557-365D-4612-B168-0F556BAD2EC0}" destId="{E8334D39-BF8C-4946-91A6-8AA9027E547D}" srcOrd="0" destOrd="0" presId="urn:microsoft.com/office/officeart/2005/8/layout/vList2"/>
    <dgm:cxn modelId="{04BEDF14-EB6C-432D-9BF9-3A0DE2D3C142}" srcId="{09664A8E-7335-4058-AA34-2DA9EE3BA246}" destId="{562038B9-5E65-40E4-BA01-4D7EA2131DD6}" srcOrd="0" destOrd="0" parTransId="{9386D13A-B8C3-44D5-A611-08D5951FB32F}" sibTransId="{2986B777-0315-44F3-9465-86C44CBB9B0C}"/>
    <dgm:cxn modelId="{A0AE4E3E-FBD5-4059-9C31-22A51712BB6B}" type="presOf" srcId="{562038B9-5E65-40E4-BA01-4D7EA2131DD6}" destId="{36518CB0-B9E6-4AD2-A18A-EAD4D559A814}" srcOrd="0" destOrd="0" presId="urn:microsoft.com/office/officeart/2005/8/layout/vList2"/>
    <dgm:cxn modelId="{2777A986-1227-423F-ADC4-75BB52B38322}" srcId="{09664A8E-7335-4058-AA34-2DA9EE3BA246}" destId="{3C221557-365D-4612-B168-0F556BAD2EC0}" srcOrd="1" destOrd="0" parTransId="{6679B462-C0BF-4138-9F8F-E0C5230EB524}" sibTransId="{CAA712EC-3F1B-4FA7-8DFE-35DA0FC7DA0F}"/>
    <dgm:cxn modelId="{72FE39A1-ADE3-485B-BB05-212F5627562A}" srcId="{562038B9-5E65-40E4-BA01-4D7EA2131DD6}" destId="{99894EFF-85C8-4A57-9587-93066CEAE5CF}" srcOrd="2" destOrd="0" parTransId="{C0F02D4B-A547-454E-8FAC-E10E474BBF24}" sibTransId="{FFE327FF-022E-4B7D-8DD8-6FB40F825C94}"/>
    <dgm:cxn modelId="{92BE56A6-C76E-492D-A77C-827A89D1BB7E}" type="presOf" srcId="{3DC23ABB-8B99-4306-912A-258A7FD59ED9}" destId="{968B21B5-E1B5-405C-B92B-A375FCD5F42B}" srcOrd="0" destOrd="0" presId="urn:microsoft.com/office/officeart/2005/8/layout/vList2"/>
    <dgm:cxn modelId="{1E41F8AD-7A4F-4E73-885D-AA75E2C550B1}" type="presOf" srcId="{51C92841-9881-4EB0-B35B-2FA5495F7E6B}" destId="{4137C1F1-46FD-418F-911F-6FA04E9D7EFA}" srcOrd="0" destOrd="0" presId="urn:microsoft.com/office/officeart/2005/8/layout/vList2"/>
    <dgm:cxn modelId="{2DF5ABB2-115A-4811-A661-8DC715D3306A}" type="presOf" srcId="{537BEC3A-0734-4BBB-BD07-B79C85A70685}" destId="{4137C1F1-46FD-418F-911F-6FA04E9D7EFA}" srcOrd="0" destOrd="1" presId="urn:microsoft.com/office/officeart/2005/8/layout/vList2"/>
    <dgm:cxn modelId="{35AFB1BC-F325-4EA7-B63C-A6409F337B53}" srcId="{3C221557-365D-4612-B168-0F556BAD2EC0}" destId="{3DC23ABB-8B99-4306-912A-258A7FD59ED9}" srcOrd="0" destOrd="0" parTransId="{DAD0B1C8-0E9F-4481-B0CA-0C4C47860E45}" sibTransId="{1E9B81E5-6DB1-4972-B37C-EED2142381E9}"/>
    <dgm:cxn modelId="{632F53D7-682E-488B-B20D-401505B394BE}" srcId="{562038B9-5E65-40E4-BA01-4D7EA2131DD6}" destId="{537BEC3A-0734-4BBB-BD07-B79C85A70685}" srcOrd="1" destOrd="0" parTransId="{AA3E57A6-F5B4-4B6A-9D6D-70A3F1DFAC86}" sibTransId="{DECDE480-3AE8-4423-BC79-1F388CF73A47}"/>
    <dgm:cxn modelId="{8B030BD8-3D08-4F16-ABB0-7864637E2D70}" type="presOf" srcId="{09664A8E-7335-4058-AA34-2DA9EE3BA246}" destId="{AF891F9E-0F30-489B-8DD6-1DE4C144AEE0}" srcOrd="0" destOrd="0" presId="urn:microsoft.com/office/officeart/2005/8/layout/vList2"/>
    <dgm:cxn modelId="{614C5EE4-DC58-4308-B547-FD31B4D5786B}" type="presOf" srcId="{99894EFF-85C8-4A57-9587-93066CEAE5CF}" destId="{4137C1F1-46FD-418F-911F-6FA04E9D7EFA}" srcOrd="0" destOrd="2" presId="urn:microsoft.com/office/officeart/2005/8/layout/vList2"/>
    <dgm:cxn modelId="{62BD16F0-292B-44EF-97DB-DC9D6B271272}" srcId="{562038B9-5E65-40E4-BA01-4D7EA2131DD6}" destId="{51C92841-9881-4EB0-B35B-2FA5495F7E6B}" srcOrd="0" destOrd="0" parTransId="{77FD1E32-F06D-42E4-B764-C3910442CAFF}" sibTransId="{CA078BAF-EEFD-466F-9E8A-0FAFBAAE5AF1}"/>
    <dgm:cxn modelId="{8586C22D-FD25-40F7-98AF-58402E85A5EA}" type="presParOf" srcId="{AF891F9E-0F30-489B-8DD6-1DE4C144AEE0}" destId="{36518CB0-B9E6-4AD2-A18A-EAD4D559A814}" srcOrd="0" destOrd="0" presId="urn:microsoft.com/office/officeart/2005/8/layout/vList2"/>
    <dgm:cxn modelId="{C0DDF23D-BF80-4B45-A29D-9B32658F4C02}" type="presParOf" srcId="{AF891F9E-0F30-489B-8DD6-1DE4C144AEE0}" destId="{4137C1F1-46FD-418F-911F-6FA04E9D7EFA}" srcOrd="1" destOrd="0" presId="urn:microsoft.com/office/officeart/2005/8/layout/vList2"/>
    <dgm:cxn modelId="{4966180F-C41A-46AF-94DB-882DECEFAE61}" type="presParOf" srcId="{AF891F9E-0F30-489B-8DD6-1DE4C144AEE0}" destId="{E8334D39-BF8C-4946-91A6-8AA9027E547D}" srcOrd="2" destOrd="0" presId="urn:microsoft.com/office/officeart/2005/8/layout/vList2"/>
    <dgm:cxn modelId="{51B2919E-87A7-4CE7-92D6-E85C150F5240}" type="presParOf" srcId="{AF891F9E-0F30-489B-8DD6-1DE4C144AEE0}" destId="{968B21B5-E1B5-405C-B92B-A375FCD5F42B}" srcOrd="3"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0.xml><?xml version="1.0" encoding="utf-8"?>
<dgm:dataModel xmlns:dgm="http://schemas.openxmlformats.org/drawingml/2006/diagram" xmlns:a="http://schemas.openxmlformats.org/drawingml/2006/main">
  <dgm:ptLst>
    <dgm:pt modelId="{CE0336D8-E6FF-49F1-8761-8D5DA6A2DD6E}"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435C2EBD-E02D-4E84-B777-CDE0AE334163}">
      <dgm:prSet custT="1"/>
      <dgm:spPr/>
      <dgm:t>
        <a:bodyPr/>
        <a:lstStyle/>
        <a:p>
          <a:r>
            <a:rPr lang="en-US" sz="1600" dirty="0"/>
            <a:t>Number of Outputs: Number of Classes</a:t>
          </a:r>
        </a:p>
      </dgm:t>
    </dgm:pt>
    <dgm:pt modelId="{EBAAC137-5278-4461-B9C9-5DD397BDAA9D}" type="parTrans" cxnId="{D834BC6A-F6CD-44AD-9635-15F01B6799DB}">
      <dgm:prSet/>
      <dgm:spPr/>
      <dgm:t>
        <a:bodyPr/>
        <a:lstStyle/>
        <a:p>
          <a:endParaRPr lang="en-US" sz="1600"/>
        </a:p>
      </dgm:t>
    </dgm:pt>
    <dgm:pt modelId="{58EC29FA-907D-4C5A-8079-ED6A87F86F54}" type="sibTrans" cxnId="{D834BC6A-F6CD-44AD-9635-15F01B6799DB}">
      <dgm:prSet/>
      <dgm:spPr/>
      <dgm:t>
        <a:bodyPr/>
        <a:lstStyle/>
        <a:p>
          <a:endParaRPr lang="en-US" sz="1600"/>
        </a:p>
      </dgm:t>
    </dgm:pt>
    <dgm:pt modelId="{7F57E100-2EDF-4D3D-B5C6-A646A2EBD7C8}">
      <dgm:prSet custT="1"/>
      <dgm:spPr/>
      <dgm:t>
        <a:bodyPr/>
        <a:lstStyle/>
        <a:p>
          <a:r>
            <a:rPr lang="en-US" sz="1600" dirty="0"/>
            <a:t>Example Function to convert Output to Probability: Sigmoid</a:t>
          </a:r>
        </a:p>
      </dgm:t>
    </dgm:pt>
    <dgm:pt modelId="{E38DEEF6-FD52-44D6-98F2-4617DCF57983}" type="parTrans" cxnId="{8EE2301D-E42C-4F9F-B90C-47FB8444E2B0}">
      <dgm:prSet/>
      <dgm:spPr/>
      <dgm:t>
        <a:bodyPr/>
        <a:lstStyle/>
        <a:p>
          <a:endParaRPr lang="en-US" sz="1600"/>
        </a:p>
      </dgm:t>
    </dgm:pt>
    <dgm:pt modelId="{DD4580AA-947D-4C8D-A612-A6A5233906DA}" type="sibTrans" cxnId="{8EE2301D-E42C-4F9F-B90C-47FB8444E2B0}">
      <dgm:prSet/>
      <dgm:spPr/>
      <dgm:t>
        <a:bodyPr/>
        <a:lstStyle/>
        <a:p>
          <a:endParaRPr lang="en-US" sz="1600"/>
        </a:p>
      </dgm:t>
    </dgm:pt>
    <dgm:pt modelId="{C91CCAA0-C7B3-4C2B-89D8-C8D358B9D6E3}">
      <dgm:prSet custT="1"/>
      <dgm:spPr>
        <a:blipFill>
          <a:blip xmlns:r="http://schemas.openxmlformats.org/officeDocument/2006/relationships" r:embed="rId1"/>
          <a:stretch>
            <a:fillRect l="-352"/>
          </a:stretch>
        </a:blipFill>
      </dgm:spPr>
      <dgm:t>
        <a:bodyPr/>
        <a:lstStyle/>
        <a:p>
          <a:r>
            <a:rPr lang="en-US">
              <a:noFill/>
            </a:rPr>
            <a:t> </a:t>
          </a:r>
        </a:p>
      </dgm:t>
    </dgm:pt>
    <dgm:pt modelId="{3B4395D1-F6B1-4B1E-9DD5-B9541F1F4D71}" type="parTrans" cxnId="{0480B5EA-C706-485E-AF44-B27BFA566152}">
      <dgm:prSet/>
      <dgm:spPr/>
      <dgm:t>
        <a:bodyPr/>
        <a:lstStyle/>
        <a:p>
          <a:endParaRPr lang="en-US" sz="1600"/>
        </a:p>
      </dgm:t>
    </dgm:pt>
    <dgm:pt modelId="{262A005F-F160-4F24-845C-1CA412A837D9}" type="sibTrans" cxnId="{0480B5EA-C706-485E-AF44-B27BFA566152}">
      <dgm:prSet/>
      <dgm:spPr/>
      <dgm:t>
        <a:bodyPr/>
        <a:lstStyle/>
        <a:p>
          <a:endParaRPr lang="en-US" sz="1600"/>
        </a:p>
      </dgm:t>
    </dgm:pt>
    <dgm:pt modelId="{5032AD62-ED3B-4032-AFEB-018E9762E50E}">
      <dgm:prSet custT="1"/>
      <dgm:spPr/>
      <dgm:t>
        <a:bodyPr/>
        <a:lstStyle/>
        <a:p>
          <a:r>
            <a:rPr lang="en-US" sz="1600" dirty="0"/>
            <a:t>Loss Function : Binary Cross Entropy Loss (Logistic Loss Function)</a:t>
          </a:r>
        </a:p>
      </dgm:t>
    </dgm:pt>
    <dgm:pt modelId="{7E03903C-47BD-4162-B2F1-5063D62B9F5D}" type="parTrans" cxnId="{59144C59-0E45-4294-8FDB-3080D6E6A2AF}">
      <dgm:prSet/>
      <dgm:spPr/>
      <dgm:t>
        <a:bodyPr/>
        <a:lstStyle/>
        <a:p>
          <a:endParaRPr lang="en-US" sz="1600"/>
        </a:p>
      </dgm:t>
    </dgm:pt>
    <dgm:pt modelId="{091C9281-7C72-47F1-8DB4-BE89ACC575C0}" type="sibTrans" cxnId="{59144C59-0E45-4294-8FDB-3080D6E6A2AF}">
      <dgm:prSet/>
      <dgm:spPr/>
      <dgm:t>
        <a:bodyPr/>
        <a:lstStyle/>
        <a:p>
          <a:endParaRPr lang="en-US" sz="1600"/>
        </a:p>
      </dgm:t>
    </dgm:pt>
    <dgm:pt modelId="{D7BC6540-5E84-4DAF-A5BD-797E7B377D20}" type="pres">
      <dgm:prSet presAssocID="{CE0336D8-E6FF-49F1-8761-8D5DA6A2DD6E}" presName="linear" presStyleCnt="0">
        <dgm:presLayoutVars>
          <dgm:animLvl val="lvl"/>
          <dgm:resizeHandles val="exact"/>
        </dgm:presLayoutVars>
      </dgm:prSet>
      <dgm:spPr/>
    </dgm:pt>
    <dgm:pt modelId="{29B2ECCE-775F-4B8B-A159-47345824813B}" type="pres">
      <dgm:prSet presAssocID="{435C2EBD-E02D-4E84-B777-CDE0AE334163}" presName="parentText" presStyleLbl="node1" presStyleIdx="0" presStyleCnt="4">
        <dgm:presLayoutVars>
          <dgm:chMax val="0"/>
          <dgm:bulletEnabled val="1"/>
        </dgm:presLayoutVars>
      </dgm:prSet>
      <dgm:spPr/>
    </dgm:pt>
    <dgm:pt modelId="{5BA6E9DB-A491-4483-832B-E0A50F6D4381}" type="pres">
      <dgm:prSet presAssocID="{58EC29FA-907D-4C5A-8079-ED6A87F86F54}" presName="spacer" presStyleCnt="0"/>
      <dgm:spPr/>
    </dgm:pt>
    <dgm:pt modelId="{B3C54717-C733-425A-8222-472D45D32415}" type="pres">
      <dgm:prSet presAssocID="{7F57E100-2EDF-4D3D-B5C6-A646A2EBD7C8}" presName="parentText" presStyleLbl="node1" presStyleIdx="1" presStyleCnt="4">
        <dgm:presLayoutVars>
          <dgm:chMax val="0"/>
          <dgm:bulletEnabled val="1"/>
        </dgm:presLayoutVars>
      </dgm:prSet>
      <dgm:spPr/>
    </dgm:pt>
    <dgm:pt modelId="{E6416D3A-03D0-4850-B338-AB1902398A37}" type="pres">
      <dgm:prSet presAssocID="{DD4580AA-947D-4C8D-A612-A6A5233906DA}" presName="spacer" presStyleCnt="0"/>
      <dgm:spPr/>
    </dgm:pt>
    <dgm:pt modelId="{8C669D44-75BC-48E9-9352-1CC9E77A5FB3}" type="pres">
      <dgm:prSet presAssocID="{C91CCAA0-C7B3-4C2B-89D8-C8D358B9D6E3}" presName="parentText" presStyleLbl="node1" presStyleIdx="2" presStyleCnt="4">
        <dgm:presLayoutVars>
          <dgm:chMax val="0"/>
          <dgm:bulletEnabled val="1"/>
        </dgm:presLayoutVars>
      </dgm:prSet>
      <dgm:spPr/>
    </dgm:pt>
    <dgm:pt modelId="{7BCB1123-B196-4D1F-8820-22FCCB147C05}" type="pres">
      <dgm:prSet presAssocID="{262A005F-F160-4F24-845C-1CA412A837D9}" presName="spacer" presStyleCnt="0"/>
      <dgm:spPr/>
    </dgm:pt>
    <dgm:pt modelId="{DC89452F-01BD-4C14-8D4C-EFAF86907D4F}" type="pres">
      <dgm:prSet presAssocID="{5032AD62-ED3B-4032-AFEB-018E9762E50E}" presName="parentText" presStyleLbl="node1" presStyleIdx="3" presStyleCnt="4">
        <dgm:presLayoutVars>
          <dgm:chMax val="0"/>
          <dgm:bulletEnabled val="1"/>
        </dgm:presLayoutVars>
      </dgm:prSet>
      <dgm:spPr/>
    </dgm:pt>
  </dgm:ptLst>
  <dgm:cxnLst>
    <dgm:cxn modelId="{03270407-E3EA-4E9F-956F-BF76D7CBBD41}" type="presOf" srcId="{435C2EBD-E02D-4E84-B777-CDE0AE334163}" destId="{29B2ECCE-775F-4B8B-A159-47345824813B}" srcOrd="0" destOrd="0" presId="urn:microsoft.com/office/officeart/2005/8/layout/vList2"/>
    <dgm:cxn modelId="{8EE2301D-E42C-4F9F-B90C-47FB8444E2B0}" srcId="{CE0336D8-E6FF-49F1-8761-8D5DA6A2DD6E}" destId="{7F57E100-2EDF-4D3D-B5C6-A646A2EBD7C8}" srcOrd="1" destOrd="0" parTransId="{E38DEEF6-FD52-44D6-98F2-4617DCF57983}" sibTransId="{DD4580AA-947D-4C8D-A612-A6A5233906DA}"/>
    <dgm:cxn modelId="{D834BC6A-F6CD-44AD-9635-15F01B6799DB}" srcId="{CE0336D8-E6FF-49F1-8761-8D5DA6A2DD6E}" destId="{435C2EBD-E02D-4E84-B777-CDE0AE334163}" srcOrd="0" destOrd="0" parTransId="{EBAAC137-5278-4461-B9C9-5DD397BDAA9D}" sibTransId="{58EC29FA-907D-4C5A-8079-ED6A87F86F54}"/>
    <dgm:cxn modelId="{59144C59-0E45-4294-8FDB-3080D6E6A2AF}" srcId="{CE0336D8-E6FF-49F1-8761-8D5DA6A2DD6E}" destId="{5032AD62-ED3B-4032-AFEB-018E9762E50E}" srcOrd="3" destOrd="0" parTransId="{7E03903C-47BD-4162-B2F1-5063D62B9F5D}" sibTransId="{091C9281-7C72-47F1-8DB4-BE89ACC575C0}"/>
    <dgm:cxn modelId="{4C108259-5905-47AA-A9E0-E75BA9971552}" type="presOf" srcId="{CE0336D8-E6FF-49F1-8761-8D5DA6A2DD6E}" destId="{D7BC6540-5E84-4DAF-A5BD-797E7B377D20}" srcOrd="0" destOrd="0" presId="urn:microsoft.com/office/officeart/2005/8/layout/vList2"/>
    <dgm:cxn modelId="{2703CB7E-7D43-4934-8332-07CA3BE719C5}" type="presOf" srcId="{C91CCAA0-C7B3-4C2B-89D8-C8D358B9D6E3}" destId="{8C669D44-75BC-48E9-9352-1CC9E77A5FB3}" srcOrd="0" destOrd="0" presId="urn:microsoft.com/office/officeart/2005/8/layout/vList2"/>
    <dgm:cxn modelId="{3A9AE59B-BA6C-41B1-96BE-5308FAD10B45}" type="presOf" srcId="{7F57E100-2EDF-4D3D-B5C6-A646A2EBD7C8}" destId="{B3C54717-C733-425A-8222-472D45D32415}" srcOrd="0" destOrd="0" presId="urn:microsoft.com/office/officeart/2005/8/layout/vList2"/>
    <dgm:cxn modelId="{09F2F49F-E9A9-4F2C-BF36-CE4D8200BE63}" type="presOf" srcId="{5032AD62-ED3B-4032-AFEB-018E9762E50E}" destId="{DC89452F-01BD-4C14-8D4C-EFAF86907D4F}" srcOrd="0" destOrd="0" presId="urn:microsoft.com/office/officeart/2005/8/layout/vList2"/>
    <dgm:cxn modelId="{0480B5EA-C706-485E-AF44-B27BFA566152}" srcId="{CE0336D8-E6FF-49F1-8761-8D5DA6A2DD6E}" destId="{C91CCAA0-C7B3-4C2B-89D8-C8D358B9D6E3}" srcOrd="2" destOrd="0" parTransId="{3B4395D1-F6B1-4B1E-9DD5-B9541F1F4D71}" sibTransId="{262A005F-F160-4F24-845C-1CA412A837D9}"/>
    <dgm:cxn modelId="{DF8E6EDD-263F-48D1-BBFD-E2ECE0717674}" type="presParOf" srcId="{D7BC6540-5E84-4DAF-A5BD-797E7B377D20}" destId="{29B2ECCE-775F-4B8B-A159-47345824813B}" srcOrd="0" destOrd="0" presId="urn:microsoft.com/office/officeart/2005/8/layout/vList2"/>
    <dgm:cxn modelId="{CBC61823-2E81-41C1-9DBF-CFC43E65F2D3}" type="presParOf" srcId="{D7BC6540-5E84-4DAF-A5BD-797E7B377D20}" destId="{5BA6E9DB-A491-4483-832B-E0A50F6D4381}" srcOrd="1" destOrd="0" presId="urn:microsoft.com/office/officeart/2005/8/layout/vList2"/>
    <dgm:cxn modelId="{67EC5A54-273F-49F3-B9B8-EBDD2F1E7A8C}" type="presParOf" srcId="{D7BC6540-5E84-4DAF-A5BD-797E7B377D20}" destId="{B3C54717-C733-425A-8222-472D45D32415}" srcOrd="2" destOrd="0" presId="urn:microsoft.com/office/officeart/2005/8/layout/vList2"/>
    <dgm:cxn modelId="{AD043D61-D050-469A-8B60-F87C6C894420}" type="presParOf" srcId="{D7BC6540-5E84-4DAF-A5BD-797E7B377D20}" destId="{E6416D3A-03D0-4850-B338-AB1902398A37}" srcOrd="3" destOrd="0" presId="urn:microsoft.com/office/officeart/2005/8/layout/vList2"/>
    <dgm:cxn modelId="{6A7F005A-E9D8-4623-9A88-E1B33ACF6883}" type="presParOf" srcId="{D7BC6540-5E84-4DAF-A5BD-797E7B377D20}" destId="{8C669D44-75BC-48E9-9352-1CC9E77A5FB3}" srcOrd="4" destOrd="0" presId="urn:microsoft.com/office/officeart/2005/8/layout/vList2"/>
    <dgm:cxn modelId="{9B52BFDB-57AA-4C59-BDA7-7E5B0CF395CA}" type="presParOf" srcId="{D7BC6540-5E84-4DAF-A5BD-797E7B377D20}" destId="{7BCB1123-B196-4D1F-8820-22FCCB147C05}" srcOrd="5" destOrd="0" presId="urn:microsoft.com/office/officeart/2005/8/layout/vList2"/>
    <dgm:cxn modelId="{EBEDE76B-32C1-4C68-B827-658C46861288}" type="presParOf" srcId="{D7BC6540-5E84-4DAF-A5BD-797E7B377D20}" destId="{DC89452F-01BD-4C14-8D4C-EFAF86907D4F}" srcOrd="6"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2522FB0-6EA2-4092-BE53-1F191AE602F8}"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mc:AlternateContent xmlns:mc="http://schemas.openxmlformats.org/markup-compatibility/2006" xmlns:a14="http://schemas.microsoft.com/office/drawing/2010/main">
      <mc:Choice Requires="a14">
        <dgm:pt modelId="{E5E00939-BEBB-4911-AAE1-1394ED3123E9}">
          <dgm:prSet custT="1"/>
          <dgm:spPr/>
          <dgm:t>
            <a:bodyPr/>
            <a:lstStyle/>
            <a:p>
              <a:r>
                <a:rPr lang="en-US" sz="2400" dirty="0"/>
                <a:t>Start with a random value of  </a:t>
              </a:r>
              <a14:m>
                <m:oMath xmlns:m="http://schemas.openxmlformats.org/officeDocument/2006/math">
                  <m:r>
                    <a:rPr lang="en-US" sz="2400" b="0" i="1">
                      <a:latin typeface="Cambria Math" panose="02040503050406030204" pitchFamily="18" charset="0"/>
                    </a:rPr>
                    <m:t>𝜃</m:t>
                  </m:r>
                  <m:r>
                    <a:rPr lang="en-US" sz="2400" b="0" i="1">
                      <a:latin typeface="Cambria Math" panose="02040503050406030204" pitchFamily="18" charset="0"/>
                    </a:rPr>
                    <m:t> </m:t>
                  </m:r>
                </m:oMath>
              </a14:m>
              <a:r>
                <a:rPr lang="en-US" sz="2400" dirty="0"/>
                <a:t>(e.g. </a:t>
              </a:r>
              <a14:m>
                <m:oMath xmlns:m="http://schemas.openxmlformats.org/officeDocument/2006/math">
                  <m:r>
                    <a:rPr lang="en-US" sz="2400" b="0" i="1">
                      <a:latin typeface="Cambria Math" panose="02040503050406030204" pitchFamily="18" charset="0"/>
                    </a:rPr>
                    <m:t>𝜃</m:t>
                  </m:r>
                  <m:r>
                    <a:rPr lang="en-US" sz="2400" b="0" i="1">
                      <a:latin typeface="Cambria Math" panose="02040503050406030204" pitchFamily="18" charset="0"/>
                    </a:rPr>
                    <m:t>=4</m:t>
                  </m:r>
                </m:oMath>
              </a14:m>
              <a:r>
                <a:rPr lang="en-US" sz="2400" dirty="0"/>
                <a:t>)</a:t>
              </a:r>
            </a:p>
          </dgm:t>
        </dgm:pt>
      </mc:Choice>
      <mc:Fallback xmlns="">
        <dgm:pt modelId="{E5E00939-BEBB-4911-AAE1-1394ED3123E9}">
          <dgm:prSet custT="1"/>
          <dgm:spPr/>
          <dgm:t>
            <a:bodyPr/>
            <a:lstStyle/>
            <a:p>
              <a:r>
                <a:rPr lang="en-US" sz="2400" dirty="0"/>
                <a:t>Start with a random value of  </a:t>
              </a:r>
              <a:r>
                <a:rPr lang="en-US" sz="2400" b="0" i="0"/>
                <a:t>𝜃 </a:t>
              </a:r>
              <a:r>
                <a:rPr lang="en-US" sz="2400" dirty="0"/>
                <a:t>(e.g. </a:t>
              </a:r>
              <a:r>
                <a:rPr lang="en-US" sz="2400" b="0" i="0"/>
                <a:t>𝜃=4</a:t>
              </a:r>
              <a:r>
                <a:rPr lang="en-US" sz="2400" dirty="0"/>
                <a:t>)</a:t>
              </a:r>
            </a:p>
          </dgm:t>
        </dgm:pt>
      </mc:Fallback>
    </mc:AlternateContent>
    <dgm:pt modelId="{91968953-375A-4E19-9281-478BE18C275C}" type="parTrans" cxnId="{E4398B51-5068-41C6-BDCC-48AC8E90C92E}">
      <dgm:prSet/>
      <dgm:spPr/>
      <dgm:t>
        <a:bodyPr/>
        <a:lstStyle/>
        <a:p>
          <a:endParaRPr lang="en-US" sz="2400"/>
        </a:p>
      </dgm:t>
    </dgm:pt>
    <dgm:pt modelId="{86D8A51B-6AA8-4BEB-AEF9-8D4DC28877AB}" type="sibTrans" cxnId="{E4398B51-5068-41C6-BDCC-48AC8E90C92E}">
      <dgm:prSet/>
      <dgm:spPr/>
      <dgm:t>
        <a:bodyPr/>
        <a:lstStyle/>
        <a:p>
          <a:endParaRPr lang="en-US" sz="2400"/>
        </a:p>
      </dgm:t>
    </dgm:pt>
    <mc:AlternateContent xmlns:mc="http://schemas.openxmlformats.org/markup-compatibility/2006" xmlns:a14="http://schemas.microsoft.com/office/drawing/2010/main">
      <mc:Choice Requires="a14">
        <dgm:pt modelId="{DFD73A19-BB27-43D0-A532-C4BAE39123D4}">
          <dgm:prSet custT="1"/>
          <dgm:spPr/>
          <dgm:t>
            <a:bodyPr/>
            <a:lstStyle/>
            <a:p>
              <a:r>
                <a:rPr lang="en-US" sz="2400" dirty="0"/>
                <a:t>Compute the gradient  (derivative) of </a:t>
              </a:r>
              <a14:m>
                <m:oMath xmlns:m="http://schemas.openxmlformats.org/officeDocument/2006/math">
                  <m:r>
                    <m:rPr>
                      <m:sty m:val="p"/>
                    </m:rPr>
                    <a:rPr lang="en-US" sz="2400" b="0" i="1">
                      <a:latin typeface="Cambria Math" panose="02040503050406030204" pitchFamily="18" charset="0"/>
                    </a:rPr>
                    <m:t>J</m:t>
                  </m:r>
                  <m:d>
                    <m:dPr>
                      <m:ctrlPr>
                        <a:rPr lang="en-US" sz="2400" b="0" i="1">
                          <a:latin typeface="Cambria Math" panose="02040503050406030204" pitchFamily="18" charset="0"/>
                        </a:rPr>
                      </m:ctrlPr>
                    </m:dPr>
                    <m:e>
                      <m:r>
                        <a:rPr lang="en-US" sz="2400" b="0" i="1">
                          <a:latin typeface="Cambria Math" panose="02040503050406030204" pitchFamily="18" charset="0"/>
                        </a:rPr>
                        <m:t>𝜃</m:t>
                      </m:r>
                    </m:e>
                  </m:d>
                  <m:r>
                    <a:rPr lang="en-US" sz="2400" b="0" i="1">
                      <a:latin typeface="Cambria Math" panose="02040503050406030204" pitchFamily="18" charset="0"/>
                    </a:rPr>
                    <m:t> </m:t>
                  </m:r>
                </m:oMath>
              </a14:m>
              <a:r>
                <a:rPr lang="en-US" sz="2400" dirty="0"/>
                <a:t>at point  </a:t>
              </a:r>
              <a14:m>
                <m:oMath xmlns:m="http://schemas.openxmlformats.org/officeDocument/2006/math">
                  <m:r>
                    <a:rPr lang="en-US" sz="2400" i="1">
                      <a:latin typeface="Cambria Math" panose="02040503050406030204" pitchFamily="18" charset="0"/>
                    </a:rPr>
                    <m:t>𝜃</m:t>
                  </m:r>
                  <m:r>
                    <a:rPr lang="en-US" sz="2400" i="1">
                      <a:latin typeface="Cambria Math" panose="02040503050406030204" pitchFamily="18" charset="0"/>
                    </a:rPr>
                    <m:t>=4</m:t>
                  </m:r>
                </m:oMath>
              </a14:m>
              <a:r>
                <a:rPr lang="en-US" sz="2400" dirty="0"/>
                <a:t>.</a:t>
              </a:r>
            </a:p>
          </dgm:t>
        </dgm:pt>
      </mc:Choice>
      <mc:Fallback xmlns="">
        <dgm:pt modelId="{DFD73A19-BB27-43D0-A532-C4BAE39123D4}">
          <dgm:prSet custT="1"/>
          <dgm:spPr/>
          <dgm:t>
            <a:bodyPr/>
            <a:lstStyle/>
            <a:p>
              <a:r>
                <a:rPr lang="en-US" sz="2400" dirty="0"/>
                <a:t>Compute the gradient  (derivative) of </a:t>
              </a:r>
              <a:r>
                <a:rPr lang="en-US" sz="2400" b="0" i="0"/>
                <a:t>J(𝜃)  </a:t>
              </a:r>
              <a:r>
                <a:rPr lang="en-US" sz="2400" dirty="0"/>
                <a:t>at point  </a:t>
              </a:r>
              <a:r>
                <a:rPr lang="en-US" sz="2400" i="0"/>
                <a:t>𝜃=4</a:t>
              </a:r>
              <a:r>
                <a:rPr lang="en-US" sz="2400" dirty="0"/>
                <a:t>.</a:t>
              </a:r>
            </a:p>
          </dgm:t>
        </dgm:pt>
      </mc:Fallback>
    </mc:AlternateContent>
    <dgm:pt modelId="{A2F3D726-0B33-4B2A-89B8-8160F82AC151}" type="parTrans" cxnId="{19232C9D-41B8-4414-8F83-0196C8BFD6EF}">
      <dgm:prSet/>
      <dgm:spPr/>
      <dgm:t>
        <a:bodyPr/>
        <a:lstStyle/>
        <a:p>
          <a:endParaRPr lang="en-US" sz="2400"/>
        </a:p>
      </dgm:t>
    </dgm:pt>
    <dgm:pt modelId="{60B22824-48FA-49B0-BB4E-00B88C1028CA}" type="sibTrans" cxnId="{19232C9D-41B8-4414-8F83-0196C8BFD6EF}">
      <dgm:prSet/>
      <dgm:spPr/>
      <dgm:t>
        <a:bodyPr/>
        <a:lstStyle/>
        <a:p>
          <a:endParaRPr lang="en-US" sz="2400"/>
        </a:p>
      </dgm:t>
    </dgm:pt>
    <mc:AlternateContent xmlns:mc="http://schemas.openxmlformats.org/markup-compatibility/2006" xmlns:a14="http://schemas.microsoft.com/office/drawing/2010/main">
      <mc:Choice Requires="a14">
        <dgm:pt modelId="{CA2A233A-307F-4893-BA3A-5BEA2343D71A}">
          <dgm:prSet custT="1"/>
          <dgm:spPr/>
          <dgm:t>
            <a:bodyPr/>
            <a:lstStyle/>
            <a:p>
              <a:r>
                <a:rPr lang="en-US" sz="2400" dirty="0"/>
                <a:t>Recompute </a:t>
              </a:r>
              <a14:m>
                <m:oMath xmlns:m="http://schemas.openxmlformats.org/officeDocument/2006/math">
                  <m:r>
                    <a:rPr lang="en-US" sz="2400" b="0" i="1">
                      <a:latin typeface="Cambria Math" panose="02040503050406030204" pitchFamily="18" charset="0"/>
                    </a:rPr>
                    <m:t>𝜃</m:t>
                  </m:r>
                </m:oMath>
              </a14:m>
              <a:r>
                <a:rPr lang="en-US" sz="2400" dirty="0"/>
                <a:t> as: </a:t>
              </a:r>
              <a14:m>
                <m:oMath xmlns:m="http://schemas.openxmlformats.org/officeDocument/2006/math">
                  <m:r>
                    <a:rPr lang="en-US" sz="2400" b="0" i="1" smtClean="0">
                      <a:latin typeface="Cambria Math" panose="02040503050406030204" pitchFamily="18" charset="0"/>
                    </a:rPr>
                    <m:t>𝜃</m:t>
                  </m:r>
                  <m:r>
                    <a:rPr lang="en-US" sz="2400" b="0" i="1" smtClean="0">
                      <a:latin typeface="Cambria Math" panose="02040503050406030204" pitchFamily="18" charset="0"/>
                    </a:rPr>
                    <m:t>=</m:t>
                  </m:r>
                  <m:r>
                    <a:rPr lang="en-US" sz="2400" b="0" i="1" smtClean="0">
                      <a:latin typeface="Cambria Math" panose="02040503050406030204" pitchFamily="18" charset="0"/>
                    </a:rPr>
                    <m:t>𝜃</m:t>
                  </m:r>
                  <m:r>
                    <a:rPr lang="en-US" sz="2400" b="0" i="1" smtClean="0">
                      <a:latin typeface="Cambria Math" panose="02040503050406030204" pitchFamily="18" charset="0"/>
                    </a:rPr>
                    <m:t>−</m:t>
                  </m:r>
                  <m:r>
                    <a:rPr lang="en-US" sz="2400" b="0" i="1" smtClean="0">
                      <a:latin typeface="Cambria Math" panose="02040503050406030204" pitchFamily="18" charset="0"/>
                    </a:rPr>
                    <m:t>𝜆</m:t>
                  </m:r>
                  <m:r>
                    <a:rPr lang="en-US" sz="2400" b="0" i="1" smtClean="0">
                      <a:latin typeface="Cambria Math" panose="02040503050406030204" pitchFamily="18" charset="0"/>
                    </a:rPr>
                    <m:t>∗ </m:t>
                  </m:r>
                  <m:r>
                    <a:rPr lang="en-US" sz="2400" b="0" i="1" smtClean="0">
                      <a:latin typeface="Cambria Math" panose="02040503050406030204" pitchFamily="18" charset="0"/>
                    </a:rPr>
                    <m:t>𝑔𝑟𝑎𝑑𝑖𝑒𝑛𝑡</m:t>
                  </m:r>
                </m:oMath>
              </a14:m>
              <a:endParaRPr lang="en-US" sz="2400" dirty="0"/>
            </a:p>
          </dgm:t>
        </dgm:pt>
      </mc:Choice>
      <mc:Fallback xmlns="">
        <dgm:pt modelId="{CA2A233A-307F-4893-BA3A-5BEA2343D71A}">
          <dgm:prSet custT="1"/>
          <dgm:spPr/>
          <dgm:t>
            <a:bodyPr/>
            <a:lstStyle/>
            <a:p>
              <a:r>
                <a:rPr lang="en-US" sz="2400" dirty="0"/>
                <a:t>Recompute </a:t>
              </a:r>
              <a:r>
                <a:rPr lang="en-US" sz="2400" b="0" i="0"/>
                <a:t>𝜃</a:t>
              </a:r>
              <a:r>
                <a:rPr lang="en-US" sz="2400" dirty="0"/>
                <a:t> as: </a:t>
              </a:r>
              <a:r>
                <a:rPr lang="en-US" sz="2400" b="0" i="0">
                  <a:latin typeface="Cambria Math" panose="02040503050406030204" pitchFamily="18" charset="0"/>
                </a:rPr>
                <a:t>𝜃=𝜃−𝜆∗ 𝑔𝑟𝑎𝑑𝑖𝑒𝑛𝑡</a:t>
              </a:r>
              <a:endParaRPr lang="en-US" sz="2400" dirty="0"/>
            </a:p>
          </dgm:t>
        </dgm:pt>
      </mc:Fallback>
    </mc:AlternateContent>
    <dgm:pt modelId="{5FB29E4D-101F-4B0D-8133-FF52B20C19C5}" type="parTrans" cxnId="{B0791B67-E743-4312-A69D-DF62234F8CBD}">
      <dgm:prSet/>
      <dgm:spPr/>
      <dgm:t>
        <a:bodyPr/>
        <a:lstStyle/>
        <a:p>
          <a:endParaRPr lang="en-US" sz="2400"/>
        </a:p>
      </dgm:t>
    </dgm:pt>
    <dgm:pt modelId="{EE99637D-4994-4553-B754-FBB4B7143409}" type="sibTrans" cxnId="{B0791B67-E743-4312-A69D-DF62234F8CBD}">
      <dgm:prSet/>
      <dgm:spPr/>
      <dgm:t>
        <a:bodyPr/>
        <a:lstStyle/>
        <a:p>
          <a:endParaRPr lang="en-US" sz="2400"/>
        </a:p>
      </dgm:t>
    </dgm:pt>
    <dgm:pt modelId="{82EE3A64-1BE6-443E-B422-BD2207389EA5}">
      <dgm:prSet custT="1"/>
      <dgm:spPr/>
      <dgm:t>
        <a:bodyPr/>
        <a:lstStyle/>
        <a:p>
          <a:endParaRPr lang="en-US" sz="2400" dirty="0"/>
        </a:p>
      </dgm:t>
    </dgm:pt>
    <dgm:pt modelId="{E3C1EDEB-9B5B-4AC6-830E-CB89216C02CF}" type="parTrans" cxnId="{9E36AC08-8B1D-462C-A33D-343D5242881E}">
      <dgm:prSet/>
      <dgm:spPr/>
      <dgm:t>
        <a:bodyPr/>
        <a:lstStyle/>
        <a:p>
          <a:endParaRPr lang="en-US" sz="2400"/>
        </a:p>
      </dgm:t>
    </dgm:pt>
    <dgm:pt modelId="{593954CC-23E9-48BE-A7B9-FDE1FBEEABF7}" type="sibTrans" cxnId="{9E36AC08-8B1D-462C-A33D-343D5242881E}">
      <dgm:prSet/>
      <dgm:spPr/>
      <dgm:t>
        <a:bodyPr/>
        <a:lstStyle/>
        <a:p>
          <a:endParaRPr lang="en-US" sz="2400"/>
        </a:p>
      </dgm:t>
    </dgm:pt>
    <dgm:pt modelId="{F4A05B2F-BB27-4F5A-B634-C5C8EF3643ED}" type="pres">
      <dgm:prSet presAssocID="{42522FB0-6EA2-4092-BE53-1F191AE602F8}" presName="vert0" presStyleCnt="0">
        <dgm:presLayoutVars>
          <dgm:dir/>
          <dgm:animOne val="branch"/>
          <dgm:animLvl val="lvl"/>
        </dgm:presLayoutVars>
      </dgm:prSet>
      <dgm:spPr/>
    </dgm:pt>
    <dgm:pt modelId="{58088AEF-F2E3-4EA1-B668-48EEA0403C2D}" type="pres">
      <dgm:prSet presAssocID="{E5E00939-BEBB-4911-AAE1-1394ED3123E9}" presName="thickLine" presStyleLbl="alignNode1" presStyleIdx="0" presStyleCnt="4"/>
      <dgm:spPr/>
    </dgm:pt>
    <dgm:pt modelId="{D8AA3190-8936-49B8-B426-1178BBA16BB3}" type="pres">
      <dgm:prSet presAssocID="{E5E00939-BEBB-4911-AAE1-1394ED3123E9}" presName="horz1" presStyleCnt="0"/>
      <dgm:spPr/>
    </dgm:pt>
    <dgm:pt modelId="{DA82EC36-4A5C-4AB7-87EC-9993ADFA9D71}" type="pres">
      <dgm:prSet presAssocID="{E5E00939-BEBB-4911-AAE1-1394ED3123E9}" presName="tx1" presStyleLbl="revTx" presStyleIdx="0" presStyleCnt="4"/>
      <dgm:spPr/>
    </dgm:pt>
    <dgm:pt modelId="{BFDCB741-24C4-4FF8-A43C-A4D95A86BB08}" type="pres">
      <dgm:prSet presAssocID="{E5E00939-BEBB-4911-AAE1-1394ED3123E9}" presName="vert1" presStyleCnt="0"/>
      <dgm:spPr/>
    </dgm:pt>
    <dgm:pt modelId="{7A1F3732-D8E1-489C-AFBC-66286B0443AE}" type="pres">
      <dgm:prSet presAssocID="{DFD73A19-BB27-43D0-A532-C4BAE39123D4}" presName="thickLine" presStyleLbl="alignNode1" presStyleIdx="1" presStyleCnt="4"/>
      <dgm:spPr/>
    </dgm:pt>
    <dgm:pt modelId="{6DA2F358-31D7-4F5D-9561-D70CF693F80B}" type="pres">
      <dgm:prSet presAssocID="{DFD73A19-BB27-43D0-A532-C4BAE39123D4}" presName="horz1" presStyleCnt="0"/>
      <dgm:spPr/>
    </dgm:pt>
    <dgm:pt modelId="{F986EEBB-7A71-4679-B73C-BDEBF787CC47}" type="pres">
      <dgm:prSet presAssocID="{DFD73A19-BB27-43D0-A532-C4BAE39123D4}" presName="tx1" presStyleLbl="revTx" presStyleIdx="1" presStyleCnt="4"/>
      <dgm:spPr/>
    </dgm:pt>
    <dgm:pt modelId="{7A348DDB-8826-4603-809A-7A48A79CFC82}" type="pres">
      <dgm:prSet presAssocID="{DFD73A19-BB27-43D0-A532-C4BAE39123D4}" presName="vert1" presStyleCnt="0"/>
      <dgm:spPr/>
    </dgm:pt>
    <dgm:pt modelId="{774A00E0-92C9-4A91-AFAD-D00CD662F18E}" type="pres">
      <dgm:prSet presAssocID="{CA2A233A-307F-4893-BA3A-5BEA2343D71A}" presName="thickLine" presStyleLbl="alignNode1" presStyleIdx="2" presStyleCnt="4"/>
      <dgm:spPr/>
    </dgm:pt>
    <dgm:pt modelId="{BE578DFF-B215-4E54-9533-6ADF90505916}" type="pres">
      <dgm:prSet presAssocID="{CA2A233A-307F-4893-BA3A-5BEA2343D71A}" presName="horz1" presStyleCnt="0"/>
      <dgm:spPr/>
    </dgm:pt>
    <dgm:pt modelId="{F54EF7F6-A0B3-417C-98A0-F2027393744E}" type="pres">
      <dgm:prSet presAssocID="{CA2A233A-307F-4893-BA3A-5BEA2343D71A}" presName="tx1" presStyleLbl="revTx" presStyleIdx="2" presStyleCnt="4"/>
      <dgm:spPr/>
    </dgm:pt>
    <dgm:pt modelId="{08010CF5-CC58-4D22-95C7-D2FA68485B27}" type="pres">
      <dgm:prSet presAssocID="{CA2A233A-307F-4893-BA3A-5BEA2343D71A}" presName="vert1" presStyleCnt="0"/>
      <dgm:spPr/>
    </dgm:pt>
    <dgm:pt modelId="{A0567541-5CCC-436A-8A4D-50885DBBB609}" type="pres">
      <dgm:prSet presAssocID="{82EE3A64-1BE6-443E-B422-BD2207389EA5}" presName="thickLine" presStyleLbl="alignNode1" presStyleIdx="3" presStyleCnt="4"/>
      <dgm:spPr/>
    </dgm:pt>
    <dgm:pt modelId="{AC5DFFF6-90DE-47BB-9203-9BD61BADEE4B}" type="pres">
      <dgm:prSet presAssocID="{82EE3A64-1BE6-443E-B422-BD2207389EA5}" presName="horz1" presStyleCnt="0"/>
      <dgm:spPr/>
    </dgm:pt>
    <dgm:pt modelId="{6A5DF3B9-81DD-4664-B5C4-6CA1F4249A29}" type="pres">
      <dgm:prSet presAssocID="{82EE3A64-1BE6-443E-B422-BD2207389EA5}" presName="tx1" presStyleLbl="revTx" presStyleIdx="3" presStyleCnt="4"/>
      <dgm:spPr/>
    </dgm:pt>
    <dgm:pt modelId="{8571442F-D186-4679-AD13-9EA1D6DF23F9}" type="pres">
      <dgm:prSet presAssocID="{82EE3A64-1BE6-443E-B422-BD2207389EA5}" presName="vert1" presStyleCnt="0"/>
      <dgm:spPr/>
    </dgm:pt>
  </dgm:ptLst>
  <dgm:cxnLst>
    <dgm:cxn modelId="{9E36AC08-8B1D-462C-A33D-343D5242881E}" srcId="{42522FB0-6EA2-4092-BE53-1F191AE602F8}" destId="{82EE3A64-1BE6-443E-B422-BD2207389EA5}" srcOrd="3" destOrd="0" parTransId="{E3C1EDEB-9B5B-4AC6-830E-CB89216C02CF}" sibTransId="{593954CC-23E9-48BE-A7B9-FDE1FBEEABF7}"/>
    <dgm:cxn modelId="{B0791B67-E743-4312-A69D-DF62234F8CBD}" srcId="{42522FB0-6EA2-4092-BE53-1F191AE602F8}" destId="{CA2A233A-307F-4893-BA3A-5BEA2343D71A}" srcOrd="2" destOrd="0" parTransId="{5FB29E4D-101F-4B0D-8133-FF52B20C19C5}" sibTransId="{EE99637D-4994-4553-B754-FBB4B7143409}"/>
    <dgm:cxn modelId="{E4398B51-5068-41C6-BDCC-48AC8E90C92E}" srcId="{42522FB0-6EA2-4092-BE53-1F191AE602F8}" destId="{E5E00939-BEBB-4911-AAE1-1394ED3123E9}" srcOrd="0" destOrd="0" parTransId="{91968953-375A-4E19-9281-478BE18C275C}" sibTransId="{86D8A51B-6AA8-4BEB-AEF9-8D4DC28877AB}"/>
    <dgm:cxn modelId="{428F9C84-35EE-4263-B75F-CBB0AA516C16}" type="presOf" srcId="{DFD73A19-BB27-43D0-A532-C4BAE39123D4}" destId="{F986EEBB-7A71-4679-B73C-BDEBF787CC47}" srcOrd="0" destOrd="0" presId="urn:microsoft.com/office/officeart/2008/layout/LinedList"/>
    <dgm:cxn modelId="{19232C9D-41B8-4414-8F83-0196C8BFD6EF}" srcId="{42522FB0-6EA2-4092-BE53-1F191AE602F8}" destId="{DFD73A19-BB27-43D0-A532-C4BAE39123D4}" srcOrd="1" destOrd="0" parTransId="{A2F3D726-0B33-4B2A-89B8-8160F82AC151}" sibTransId="{60B22824-48FA-49B0-BB4E-00B88C1028CA}"/>
    <dgm:cxn modelId="{2E52DAAE-1B22-4D1A-8EF1-94B33EDE0237}" type="presOf" srcId="{CA2A233A-307F-4893-BA3A-5BEA2343D71A}" destId="{F54EF7F6-A0B3-417C-98A0-F2027393744E}" srcOrd="0" destOrd="0" presId="urn:microsoft.com/office/officeart/2008/layout/LinedList"/>
    <dgm:cxn modelId="{4ABA97C4-0F51-40BC-A589-C7B95D8D4425}" type="presOf" srcId="{E5E00939-BEBB-4911-AAE1-1394ED3123E9}" destId="{DA82EC36-4A5C-4AB7-87EC-9993ADFA9D71}" srcOrd="0" destOrd="0" presId="urn:microsoft.com/office/officeart/2008/layout/LinedList"/>
    <dgm:cxn modelId="{06D584D7-B529-4900-8908-9AC22350B40D}" type="presOf" srcId="{82EE3A64-1BE6-443E-B422-BD2207389EA5}" destId="{6A5DF3B9-81DD-4664-B5C4-6CA1F4249A29}" srcOrd="0" destOrd="0" presId="urn:microsoft.com/office/officeart/2008/layout/LinedList"/>
    <dgm:cxn modelId="{E5E446E8-7B25-473F-89B9-9A9A273ADE31}" type="presOf" srcId="{42522FB0-6EA2-4092-BE53-1F191AE602F8}" destId="{F4A05B2F-BB27-4F5A-B634-C5C8EF3643ED}" srcOrd="0" destOrd="0" presId="urn:microsoft.com/office/officeart/2008/layout/LinedList"/>
    <dgm:cxn modelId="{98FBC524-4B48-4B8B-9407-CBA5051D41F5}" type="presParOf" srcId="{F4A05B2F-BB27-4F5A-B634-C5C8EF3643ED}" destId="{58088AEF-F2E3-4EA1-B668-48EEA0403C2D}" srcOrd="0" destOrd="0" presId="urn:microsoft.com/office/officeart/2008/layout/LinedList"/>
    <dgm:cxn modelId="{323380EA-9CA2-4865-9E9F-43D6C05690FC}" type="presParOf" srcId="{F4A05B2F-BB27-4F5A-B634-C5C8EF3643ED}" destId="{D8AA3190-8936-49B8-B426-1178BBA16BB3}" srcOrd="1" destOrd="0" presId="urn:microsoft.com/office/officeart/2008/layout/LinedList"/>
    <dgm:cxn modelId="{A70C910C-3CF4-4236-88B0-DCF85EB21F30}" type="presParOf" srcId="{D8AA3190-8936-49B8-B426-1178BBA16BB3}" destId="{DA82EC36-4A5C-4AB7-87EC-9993ADFA9D71}" srcOrd="0" destOrd="0" presId="urn:microsoft.com/office/officeart/2008/layout/LinedList"/>
    <dgm:cxn modelId="{21A66F66-87B3-4221-8947-36258CB1748F}" type="presParOf" srcId="{D8AA3190-8936-49B8-B426-1178BBA16BB3}" destId="{BFDCB741-24C4-4FF8-A43C-A4D95A86BB08}" srcOrd="1" destOrd="0" presId="urn:microsoft.com/office/officeart/2008/layout/LinedList"/>
    <dgm:cxn modelId="{5D40F6D8-90AE-440F-B1D2-71265E47EAC8}" type="presParOf" srcId="{F4A05B2F-BB27-4F5A-B634-C5C8EF3643ED}" destId="{7A1F3732-D8E1-489C-AFBC-66286B0443AE}" srcOrd="2" destOrd="0" presId="urn:microsoft.com/office/officeart/2008/layout/LinedList"/>
    <dgm:cxn modelId="{D7E172C1-BD46-4EA3-AB1F-C5DF5009F8E0}" type="presParOf" srcId="{F4A05B2F-BB27-4F5A-B634-C5C8EF3643ED}" destId="{6DA2F358-31D7-4F5D-9561-D70CF693F80B}" srcOrd="3" destOrd="0" presId="urn:microsoft.com/office/officeart/2008/layout/LinedList"/>
    <dgm:cxn modelId="{6C65B29E-9793-47EB-8CF8-7566028CAF35}" type="presParOf" srcId="{6DA2F358-31D7-4F5D-9561-D70CF693F80B}" destId="{F986EEBB-7A71-4679-B73C-BDEBF787CC47}" srcOrd="0" destOrd="0" presId="urn:microsoft.com/office/officeart/2008/layout/LinedList"/>
    <dgm:cxn modelId="{02EF84AF-310D-47D2-8080-B9E7DF7270D2}" type="presParOf" srcId="{6DA2F358-31D7-4F5D-9561-D70CF693F80B}" destId="{7A348DDB-8826-4603-809A-7A48A79CFC82}" srcOrd="1" destOrd="0" presId="urn:microsoft.com/office/officeart/2008/layout/LinedList"/>
    <dgm:cxn modelId="{0302374A-5E19-417B-8F7B-9828592C7821}" type="presParOf" srcId="{F4A05B2F-BB27-4F5A-B634-C5C8EF3643ED}" destId="{774A00E0-92C9-4A91-AFAD-D00CD662F18E}" srcOrd="4" destOrd="0" presId="urn:microsoft.com/office/officeart/2008/layout/LinedList"/>
    <dgm:cxn modelId="{0939892F-2D9F-40BB-91CE-82773FB9C8C6}" type="presParOf" srcId="{F4A05B2F-BB27-4F5A-B634-C5C8EF3643ED}" destId="{BE578DFF-B215-4E54-9533-6ADF90505916}" srcOrd="5" destOrd="0" presId="urn:microsoft.com/office/officeart/2008/layout/LinedList"/>
    <dgm:cxn modelId="{3857A591-4D2E-40A4-9926-2510F53F18FD}" type="presParOf" srcId="{BE578DFF-B215-4E54-9533-6ADF90505916}" destId="{F54EF7F6-A0B3-417C-98A0-F2027393744E}" srcOrd="0" destOrd="0" presId="urn:microsoft.com/office/officeart/2008/layout/LinedList"/>
    <dgm:cxn modelId="{2B58D77C-3019-40F8-AE14-7BDB59C63D22}" type="presParOf" srcId="{BE578DFF-B215-4E54-9533-6ADF90505916}" destId="{08010CF5-CC58-4D22-95C7-D2FA68485B27}" srcOrd="1" destOrd="0" presId="urn:microsoft.com/office/officeart/2008/layout/LinedList"/>
    <dgm:cxn modelId="{B287E7CF-8094-45E4-87B8-1ED0C5B55A0D}" type="presParOf" srcId="{F4A05B2F-BB27-4F5A-B634-C5C8EF3643ED}" destId="{A0567541-5CCC-436A-8A4D-50885DBBB609}" srcOrd="6" destOrd="0" presId="urn:microsoft.com/office/officeart/2008/layout/LinedList"/>
    <dgm:cxn modelId="{65519BA0-A4EB-49D8-8523-9291B5AB4E5D}" type="presParOf" srcId="{F4A05B2F-BB27-4F5A-B634-C5C8EF3643ED}" destId="{AC5DFFF6-90DE-47BB-9203-9BD61BADEE4B}" srcOrd="7" destOrd="0" presId="urn:microsoft.com/office/officeart/2008/layout/LinedList"/>
    <dgm:cxn modelId="{07B09FD2-45A3-4EC2-BFC9-683AC178A4E3}" type="presParOf" srcId="{AC5DFFF6-90DE-47BB-9203-9BD61BADEE4B}" destId="{6A5DF3B9-81DD-4664-B5C4-6CA1F4249A29}" srcOrd="0" destOrd="0" presId="urn:microsoft.com/office/officeart/2008/layout/LinedList"/>
    <dgm:cxn modelId="{5C1C1A6B-84F1-4778-A741-5CC0A144B05E}" type="presParOf" srcId="{AC5DFFF6-90DE-47BB-9203-9BD61BADEE4B}" destId="{8571442F-D186-4679-AD13-9EA1D6DF23F9}" srcOrd="1" destOrd="0" presId="urn:microsoft.com/office/officeart/2008/layout/Line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F5A5573F-BC60-4984-B421-9E913079AEEF}"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D6B857E7-4CE8-4643-9A71-89E84C336164}">
      <dgm:prSet/>
      <dgm:spPr/>
      <dgm:t>
        <a:bodyPr/>
        <a:lstStyle/>
        <a:p>
          <a:pPr>
            <a:lnSpc>
              <a:spcPct val="100000"/>
            </a:lnSpc>
          </a:pPr>
          <a:r>
            <a:rPr lang="en-US" b="1" u="sng" dirty="0"/>
            <a:t>Training dataset</a:t>
          </a:r>
          <a:r>
            <a:rPr lang="en-US" dirty="0"/>
            <a:t>: the sample of data used to fit the model</a:t>
          </a:r>
        </a:p>
      </dgm:t>
    </dgm:pt>
    <dgm:pt modelId="{FC08BBA6-3CC2-4718-9908-63539128B9FE}" type="parTrans" cxnId="{95577683-808D-4DB1-81CC-EF925AF615ED}">
      <dgm:prSet/>
      <dgm:spPr/>
      <dgm:t>
        <a:bodyPr/>
        <a:lstStyle/>
        <a:p>
          <a:endParaRPr lang="en-US"/>
        </a:p>
      </dgm:t>
    </dgm:pt>
    <dgm:pt modelId="{AB731DBC-A136-431D-A09B-DE0666912394}" type="sibTrans" cxnId="{95577683-808D-4DB1-81CC-EF925AF615ED}">
      <dgm:prSet/>
      <dgm:spPr/>
      <dgm:t>
        <a:bodyPr/>
        <a:lstStyle/>
        <a:p>
          <a:endParaRPr lang="en-US"/>
        </a:p>
      </dgm:t>
    </dgm:pt>
    <dgm:pt modelId="{9EEF9425-5AD8-4ED6-BEF2-737D32A9A277}">
      <dgm:prSet/>
      <dgm:spPr/>
      <dgm:t>
        <a:bodyPr/>
        <a:lstStyle/>
        <a:p>
          <a:pPr>
            <a:lnSpc>
              <a:spcPct val="100000"/>
            </a:lnSpc>
          </a:pPr>
          <a:r>
            <a:rPr lang="en-US" b="1" u="sng" dirty="0"/>
            <a:t>Validation Dataset</a:t>
          </a:r>
          <a:r>
            <a:rPr lang="en-US" dirty="0"/>
            <a:t>: the sample of data used to provide an unbiased evaluation of a model fit on the training dataset while tuning model hyperparameters. </a:t>
          </a:r>
        </a:p>
      </dgm:t>
    </dgm:pt>
    <dgm:pt modelId="{B33250F8-9303-43C1-9A87-6C038BF3C80F}" type="parTrans" cxnId="{8DA39F07-EA96-4AD0-B840-460CCCFC74D6}">
      <dgm:prSet/>
      <dgm:spPr/>
      <dgm:t>
        <a:bodyPr/>
        <a:lstStyle/>
        <a:p>
          <a:endParaRPr lang="en-US"/>
        </a:p>
      </dgm:t>
    </dgm:pt>
    <dgm:pt modelId="{31A4AF91-A2E6-4F1B-A090-6BC9D21E9720}" type="sibTrans" cxnId="{8DA39F07-EA96-4AD0-B840-460CCCFC74D6}">
      <dgm:prSet/>
      <dgm:spPr/>
      <dgm:t>
        <a:bodyPr/>
        <a:lstStyle/>
        <a:p>
          <a:endParaRPr lang="en-US"/>
        </a:p>
      </dgm:t>
    </dgm:pt>
    <dgm:pt modelId="{7C076554-3E55-4270-B49F-7460558A581F}">
      <dgm:prSet/>
      <dgm:spPr/>
      <dgm:t>
        <a:bodyPr/>
        <a:lstStyle/>
        <a:p>
          <a:pPr>
            <a:lnSpc>
              <a:spcPct val="100000"/>
            </a:lnSpc>
          </a:pPr>
          <a:r>
            <a:rPr lang="en-US" b="1" u="sng" dirty="0"/>
            <a:t>Test Dataset</a:t>
          </a:r>
          <a:r>
            <a:rPr lang="en-US" dirty="0"/>
            <a:t>: a set of examples used only to assess the performance (i.e. generalization) of a fully specified classifier</a:t>
          </a:r>
        </a:p>
      </dgm:t>
    </dgm:pt>
    <dgm:pt modelId="{5F850DAB-12FE-4848-98F1-5B4072B4CC95}" type="parTrans" cxnId="{67A83608-D768-4F54-A57C-CC93FB1E9FF6}">
      <dgm:prSet/>
      <dgm:spPr/>
      <dgm:t>
        <a:bodyPr/>
        <a:lstStyle/>
        <a:p>
          <a:endParaRPr lang="en-US"/>
        </a:p>
      </dgm:t>
    </dgm:pt>
    <dgm:pt modelId="{3B29395F-5E00-43EF-95EF-C40439FA3629}" type="sibTrans" cxnId="{67A83608-D768-4F54-A57C-CC93FB1E9FF6}">
      <dgm:prSet/>
      <dgm:spPr/>
      <dgm:t>
        <a:bodyPr/>
        <a:lstStyle/>
        <a:p>
          <a:endParaRPr lang="en-US"/>
        </a:p>
      </dgm:t>
    </dgm:pt>
    <dgm:pt modelId="{D1FFE4B7-81D2-4EA5-A317-AABAAFCAF479}" type="pres">
      <dgm:prSet presAssocID="{F5A5573F-BC60-4984-B421-9E913079AEEF}" presName="root" presStyleCnt="0">
        <dgm:presLayoutVars>
          <dgm:dir/>
          <dgm:resizeHandles val="exact"/>
        </dgm:presLayoutVars>
      </dgm:prSet>
      <dgm:spPr/>
    </dgm:pt>
    <dgm:pt modelId="{2224B604-EFF1-4431-92E0-1A1F6EA045A1}" type="pres">
      <dgm:prSet presAssocID="{D6B857E7-4CE8-4643-9A71-89E84C336164}" presName="compNode" presStyleCnt="0"/>
      <dgm:spPr/>
    </dgm:pt>
    <dgm:pt modelId="{11F94AF4-787D-4F6F-8733-136ADC4D4DF1}" type="pres">
      <dgm:prSet presAssocID="{D6B857E7-4CE8-4643-9A71-89E84C336164}" presName="bgRect" presStyleLbl="bgShp" presStyleIdx="0" presStyleCnt="3"/>
      <dgm:spPr/>
    </dgm:pt>
    <dgm:pt modelId="{6049CAEA-C015-4659-87E1-E941B4E28EA3}" type="pres">
      <dgm:prSet presAssocID="{D6B857E7-4CE8-4643-9A71-89E84C336164}"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Table"/>
        </a:ext>
      </dgm:extLst>
    </dgm:pt>
    <dgm:pt modelId="{1D132850-AB05-4A5C-A226-D5419DD36567}" type="pres">
      <dgm:prSet presAssocID="{D6B857E7-4CE8-4643-9A71-89E84C336164}" presName="spaceRect" presStyleCnt="0"/>
      <dgm:spPr/>
    </dgm:pt>
    <dgm:pt modelId="{A26DFB33-D147-4562-B048-BEAF6140370F}" type="pres">
      <dgm:prSet presAssocID="{D6B857E7-4CE8-4643-9A71-89E84C336164}" presName="parTx" presStyleLbl="revTx" presStyleIdx="0" presStyleCnt="3">
        <dgm:presLayoutVars>
          <dgm:chMax val="0"/>
          <dgm:chPref val="0"/>
        </dgm:presLayoutVars>
      </dgm:prSet>
      <dgm:spPr/>
    </dgm:pt>
    <dgm:pt modelId="{F6CD5D2B-CB39-4205-9B15-2C011170728E}" type="pres">
      <dgm:prSet presAssocID="{AB731DBC-A136-431D-A09B-DE0666912394}" presName="sibTrans" presStyleCnt="0"/>
      <dgm:spPr/>
    </dgm:pt>
    <dgm:pt modelId="{3C310E30-F300-4E68-BC14-8D7BD05E68F8}" type="pres">
      <dgm:prSet presAssocID="{9EEF9425-5AD8-4ED6-BEF2-737D32A9A277}" presName="compNode" presStyleCnt="0"/>
      <dgm:spPr/>
    </dgm:pt>
    <dgm:pt modelId="{A0D9838B-4056-43E2-8A45-EC29B6FDDA38}" type="pres">
      <dgm:prSet presAssocID="{9EEF9425-5AD8-4ED6-BEF2-737D32A9A277}" presName="bgRect" presStyleLbl="bgShp" presStyleIdx="1" presStyleCnt="3"/>
      <dgm:spPr/>
    </dgm:pt>
    <dgm:pt modelId="{0ECD6F7A-DF37-4F1E-AB5A-CF065AC9C6B5}" type="pres">
      <dgm:prSet presAssocID="{9EEF9425-5AD8-4ED6-BEF2-737D32A9A277}"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Database"/>
        </a:ext>
      </dgm:extLst>
    </dgm:pt>
    <dgm:pt modelId="{C220A9FA-9A82-493D-9362-ADB66081E807}" type="pres">
      <dgm:prSet presAssocID="{9EEF9425-5AD8-4ED6-BEF2-737D32A9A277}" presName="spaceRect" presStyleCnt="0"/>
      <dgm:spPr/>
    </dgm:pt>
    <dgm:pt modelId="{B0BDDEA0-F6B7-4106-AAF5-D73296F134AE}" type="pres">
      <dgm:prSet presAssocID="{9EEF9425-5AD8-4ED6-BEF2-737D32A9A277}" presName="parTx" presStyleLbl="revTx" presStyleIdx="1" presStyleCnt="3">
        <dgm:presLayoutVars>
          <dgm:chMax val="0"/>
          <dgm:chPref val="0"/>
        </dgm:presLayoutVars>
      </dgm:prSet>
      <dgm:spPr/>
    </dgm:pt>
    <dgm:pt modelId="{A8AFA707-53CD-4A2C-B431-BE1FB0BBB9A7}" type="pres">
      <dgm:prSet presAssocID="{31A4AF91-A2E6-4F1B-A090-6BC9D21E9720}" presName="sibTrans" presStyleCnt="0"/>
      <dgm:spPr/>
    </dgm:pt>
    <dgm:pt modelId="{F8761D9F-BB6C-443B-8E00-0BB4EE54ECD5}" type="pres">
      <dgm:prSet presAssocID="{7C076554-3E55-4270-B49F-7460558A581F}" presName="compNode" presStyleCnt="0"/>
      <dgm:spPr/>
    </dgm:pt>
    <dgm:pt modelId="{915D0851-DD72-4D08-9660-D630A464E27F}" type="pres">
      <dgm:prSet presAssocID="{7C076554-3E55-4270-B49F-7460558A581F}" presName="bgRect" presStyleLbl="bgShp" presStyleIdx="2" presStyleCnt="3"/>
      <dgm:spPr/>
    </dgm:pt>
    <dgm:pt modelId="{DC95FEEE-C790-4023-8800-6815A26A0654}" type="pres">
      <dgm:prSet presAssocID="{7C076554-3E55-4270-B49F-7460558A581F}"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Presentation with Checklist"/>
        </a:ext>
      </dgm:extLst>
    </dgm:pt>
    <dgm:pt modelId="{62A7CD12-4873-42DE-B6DE-63839D243D0B}" type="pres">
      <dgm:prSet presAssocID="{7C076554-3E55-4270-B49F-7460558A581F}" presName="spaceRect" presStyleCnt="0"/>
      <dgm:spPr/>
    </dgm:pt>
    <dgm:pt modelId="{5E1EF5F7-86AC-49A1-BC46-C8ADB6587C99}" type="pres">
      <dgm:prSet presAssocID="{7C076554-3E55-4270-B49F-7460558A581F}" presName="parTx" presStyleLbl="revTx" presStyleIdx="2" presStyleCnt="3">
        <dgm:presLayoutVars>
          <dgm:chMax val="0"/>
          <dgm:chPref val="0"/>
        </dgm:presLayoutVars>
      </dgm:prSet>
      <dgm:spPr/>
    </dgm:pt>
  </dgm:ptLst>
  <dgm:cxnLst>
    <dgm:cxn modelId="{8DA39F07-EA96-4AD0-B840-460CCCFC74D6}" srcId="{F5A5573F-BC60-4984-B421-9E913079AEEF}" destId="{9EEF9425-5AD8-4ED6-BEF2-737D32A9A277}" srcOrd="1" destOrd="0" parTransId="{B33250F8-9303-43C1-9A87-6C038BF3C80F}" sibTransId="{31A4AF91-A2E6-4F1B-A090-6BC9D21E9720}"/>
    <dgm:cxn modelId="{67A83608-D768-4F54-A57C-CC93FB1E9FF6}" srcId="{F5A5573F-BC60-4984-B421-9E913079AEEF}" destId="{7C076554-3E55-4270-B49F-7460558A581F}" srcOrd="2" destOrd="0" parTransId="{5F850DAB-12FE-4848-98F1-5B4072B4CC95}" sibTransId="{3B29395F-5E00-43EF-95EF-C40439FA3629}"/>
    <dgm:cxn modelId="{F0779568-2737-479B-99E1-E682AE43CE91}" type="presOf" srcId="{F5A5573F-BC60-4984-B421-9E913079AEEF}" destId="{D1FFE4B7-81D2-4EA5-A317-AABAAFCAF479}" srcOrd="0" destOrd="0" presId="urn:microsoft.com/office/officeart/2018/2/layout/IconVerticalSolidList"/>
    <dgm:cxn modelId="{95577683-808D-4DB1-81CC-EF925AF615ED}" srcId="{F5A5573F-BC60-4984-B421-9E913079AEEF}" destId="{D6B857E7-4CE8-4643-9A71-89E84C336164}" srcOrd="0" destOrd="0" parTransId="{FC08BBA6-3CC2-4718-9908-63539128B9FE}" sibTransId="{AB731DBC-A136-431D-A09B-DE0666912394}"/>
    <dgm:cxn modelId="{CC92CFE7-DC68-4AA2-ACFE-AFD7607327ED}" type="presOf" srcId="{9EEF9425-5AD8-4ED6-BEF2-737D32A9A277}" destId="{B0BDDEA0-F6B7-4106-AAF5-D73296F134AE}" srcOrd="0" destOrd="0" presId="urn:microsoft.com/office/officeart/2018/2/layout/IconVerticalSolidList"/>
    <dgm:cxn modelId="{0242D8E8-C2AE-45B6-9AE8-BD5A3A235153}" type="presOf" srcId="{D6B857E7-4CE8-4643-9A71-89E84C336164}" destId="{A26DFB33-D147-4562-B048-BEAF6140370F}" srcOrd="0" destOrd="0" presId="urn:microsoft.com/office/officeart/2018/2/layout/IconVerticalSolidList"/>
    <dgm:cxn modelId="{C34AE2FD-1C8C-44C1-B539-C91B0178F422}" type="presOf" srcId="{7C076554-3E55-4270-B49F-7460558A581F}" destId="{5E1EF5F7-86AC-49A1-BC46-C8ADB6587C99}" srcOrd="0" destOrd="0" presId="urn:microsoft.com/office/officeart/2018/2/layout/IconVerticalSolidList"/>
    <dgm:cxn modelId="{9C7C5EF3-CAFE-4021-A2D5-A1D93372209D}" type="presParOf" srcId="{D1FFE4B7-81D2-4EA5-A317-AABAAFCAF479}" destId="{2224B604-EFF1-4431-92E0-1A1F6EA045A1}" srcOrd="0" destOrd="0" presId="urn:microsoft.com/office/officeart/2018/2/layout/IconVerticalSolidList"/>
    <dgm:cxn modelId="{A76DDFAB-9C1F-4448-BCD0-A5C48C5D1485}" type="presParOf" srcId="{2224B604-EFF1-4431-92E0-1A1F6EA045A1}" destId="{11F94AF4-787D-4F6F-8733-136ADC4D4DF1}" srcOrd="0" destOrd="0" presId="urn:microsoft.com/office/officeart/2018/2/layout/IconVerticalSolidList"/>
    <dgm:cxn modelId="{A0061F28-37F8-4DB3-A7CF-62025502FDC9}" type="presParOf" srcId="{2224B604-EFF1-4431-92E0-1A1F6EA045A1}" destId="{6049CAEA-C015-4659-87E1-E941B4E28EA3}" srcOrd="1" destOrd="0" presId="urn:microsoft.com/office/officeart/2018/2/layout/IconVerticalSolidList"/>
    <dgm:cxn modelId="{DFFF44BB-4625-437C-985B-33B1F27F2E84}" type="presParOf" srcId="{2224B604-EFF1-4431-92E0-1A1F6EA045A1}" destId="{1D132850-AB05-4A5C-A226-D5419DD36567}" srcOrd="2" destOrd="0" presId="urn:microsoft.com/office/officeart/2018/2/layout/IconVerticalSolidList"/>
    <dgm:cxn modelId="{FDA9C828-EBD7-4351-B4C7-CA5712AD2B8F}" type="presParOf" srcId="{2224B604-EFF1-4431-92E0-1A1F6EA045A1}" destId="{A26DFB33-D147-4562-B048-BEAF6140370F}" srcOrd="3" destOrd="0" presId="urn:microsoft.com/office/officeart/2018/2/layout/IconVerticalSolidList"/>
    <dgm:cxn modelId="{83B74BDC-7095-4AEF-A821-DBFAECFFE8DE}" type="presParOf" srcId="{D1FFE4B7-81D2-4EA5-A317-AABAAFCAF479}" destId="{F6CD5D2B-CB39-4205-9B15-2C011170728E}" srcOrd="1" destOrd="0" presId="urn:microsoft.com/office/officeart/2018/2/layout/IconVerticalSolidList"/>
    <dgm:cxn modelId="{A088D9B8-6186-4F1F-BEAC-263FC319ADC1}" type="presParOf" srcId="{D1FFE4B7-81D2-4EA5-A317-AABAAFCAF479}" destId="{3C310E30-F300-4E68-BC14-8D7BD05E68F8}" srcOrd="2" destOrd="0" presId="urn:microsoft.com/office/officeart/2018/2/layout/IconVerticalSolidList"/>
    <dgm:cxn modelId="{96CD6275-4050-43B5-B4C3-5AF0F4D726CA}" type="presParOf" srcId="{3C310E30-F300-4E68-BC14-8D7BD05E68F8}" destId="{A0D9838B-4056-43E2-8A45-EC29B6FDDA38}" srcOrd="0" destOrd="0" presId="urn:microsoft.com/office/officeart/2018/2/layout/IconVerticalSolidList"/>
    <dgm:cxn modelId="{392DBA61-F9AB-416D-8B33-6FE283465F52}" type="presParOf" srcId="{3C310E30-F300-4E68-BC14-8D7BD05E68F8}" destId="{0ECD6F7A-DF37-4F1E-AB5A-CF065AC9C6B5}" srcOrd="1" destOrd="0" presId="urn:microsoft.com/office/officeart/2018/2/layout/IconVerticalSolidList"/>
    <dgm:cxn modelId="{C542D925-A022-42B6-9489-44D3FC95B131}" type="presParOf" srcId="{3C310E30-F300-4E68-BC14-8D7BD05E68F8}" destId="{C220A9FA-9A82-493D-9362-ADB66081E807}" srcOrd="2" destOrd="0" presId="urn:microsoft.com/office/officeart/2018/2/layout/IconVerticalSolidList"/>
    <dgm:cxn modelId="{3A28889B-EB50-4C24-90C3-97145255BEC2}" type="presParOf" srcId="{3C310E30-F300-4E68-BC14-8D7BD05E68F8}" destId="{B0BDDEA0-F6B7-4106-AAF5-D73296F134AE}" srcOrd="3" destOrd="0" presId="urn:microsoft.com/office/officeart/2018/2/layout/IconVerticalSolidList"/>
    <dgm:cxn modelId="{40F3D4FD-BD2F-49AD-B3CB-85AAF5C27E9F}" type="presParOf" srcId="{D1FFE4B7-81D2-4EA5-A317-AABAAFCAF479}" destId="{A8AFA707-53CD-4A2C-B431-BE1FB0BBB9A7}" srcOrd="3" destOrd="0" presId="urn:microsoft.com/office/officeart/2018/2/layout/IconVerticalSolidList"/>
    <dgm:cxn modelId="{EF9734BC-5A18-49A0-8E4A-FF0F79F58C58}" type="presParOf" srcId="{D1FFE4B7-81D2-4EA5-A317-AABAAFCAF479}" destId="{F8761D9F-BB6C-443B-8E00-0BB4EE54ECD5}" srcOrd="4" destOrd="0" presId="urn:microsoft.com/office/officeart/2018/2/layout/IconVerticalSolidList"/>
    <dgm:cxn modelId="{812DE438-B16D-4A4D-8129-8D67DFCF67A3}" type="presParOf" srcId="{F8761D9F-BB6C-443B-8E00-0BB4EE54ECD5}" destId="{915D0851-DD72-4D08-9660-D630A464E27F}" srcOrd="0" destOrd="0" presId="urn:microsoft.com/office/officeart/2018/2/layout/IconVerticalSolidList"/>
    <dgm:cxn modelId="{E8014EBA-C6FC-4AAE-9BDB-BB848F5EBF34}" type="presParOf" srcId="{F8761D9F-BB6C-443B-8E00-0BB4EE54ECD5}" destId="{DC95FEEE-C790-4023-8800-6815A26A0654}" srcOrd="1" destOrd="0" presId="urn:microsoft.com/office/officeart/2018/2/layout/IconVerticalSolidList"/>
    <dgm:cxn modelId="{644CB3AB-E843-4B88-9C0C-A323CF53E28F}" type="presParOf" srcId="{F8761D9F-BB6C-443B-8E00-0BB4EE54ECD5}" destId="{62A7CD12-4873-42DE-B6DE-63839D243D0B}" srcOrd="2" destOrd="0" presId="urn:microsoft.com/office/officeart/2018/2/layout/IconVerticalSolidList"/>
    <dgm:cxn modelId="{9D52F4A5-3D1E-4F07-8C11-405E3BAEDDAD}" type="presParOf" srcId="{F8761D9F-BB6C-443B-8E00-0BB4EE54ECD5}" destId="{5E1EF5F7-86AC-49A1-BC46-C8ADB6587C99}"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9CC58AEA-56C2-4A53-BDC8-64DC9CC92422}"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2DC93E2D-D2E1-4FA3-80A8-BB861C037244}">
      <dgm:prSet custT="1"/>
      <dgm:spPr/>
      <dgm:t>
        <a:bodyPr/>
        <a:lstStyle/>
        <a:p>
          <a:r>
            <a:rPr lang="en-US" sz="2000" dirty="0"/>
            <a:t>Goal: Optimize model performance by finding suitable weights.</a:t>
          </a:r>
        </a:p>
      </dgm:t>
    </dgm:pt>
    <dgm:pt modelId="{7E5AD9D9-F889-4593-A772-AAB78641C8EF}" type="parTrans" cxnId="{E3127166-2E6D-4E24-8C7A-66609D5A2DFD}">
      <dgm:prSet/>
      <dgm:spPr/>
      <dgm:t>
        <a:bodyPr/>
        <a:lstStyle/>
        <a:p>
          <a:endParaRPr lang="en-US"/>
        </a:p>
      </dgm:t>
    </dgm:pt>
    <dgm:pt modelId="{02704F0D-E8E1-4991-A857-8647578F6C22}" type="sibTrans" cxnId="{E3127166-2E6D-4E24-8C7A-66609D5A2DFD}">
      <dgm:prSet/>
      <dgm:spPr/>
      <dgm:t>
        <a:bodyPr/>
        <a:lstStyle/>
        <a:p>
          <a:endParaRPr lang="en-US"/>
        </a:p>
      </dgm:t>
    </dgm:pt>
    <dgm:pt modelId="{2E5BB79F-2DD6-4A21-8DA0-911AA0491214}">
      <dgm:prSet/>
      <dgm:spPr/>
      <dgm:t>
        <a:bodyPr/>
        <a:lstStyle/>
        <a:p>
          <a:r>
            <a:rPr lang="en-US" dirty="0"/>
            <a:t>Define a loss function - a lower value indicates better model performance.</a:t>
          </a:r>
        </a:p>
      </dgm:t>
    </dgm:pt>
    <dgm:pt modelId="{0988B198-FB1B-4EC6-A353-698B211C3D82}" type="parTrans" cxnId="{49546D30-417D-4801-A2FE-05EE1392B1DA}">
      <dgm:prSet/>
      <dgm:spPr/>
      <dgm:t>
        <a:bodyPr/>
        <a:lstStyle/>
        <a:p>
          <a:endParaRPr lang="en-US"/>
        </a:p>
      </dgm:t>
    </dgm:pt>
    <dgm:pt modelId="{B3723250-7809-4AE0-94C2-55BCE35B1B1F}" type="sibTrans" cxnId="{49546D30-417D-4801-A2FE-05EE1392B1DA}">
      <dgm:prSet/>
      <dgm:spPr/>
      <dgm:t>
        <a:bodyPr/>
        <a:lstStyle/>
        <a:p>
          <a:endParaRPr lang="en-US"/>
        </a:p>
      </dgm:t>
    </dgm:pt>
    <dgm:pt modelId="{108EAC6C-EDE8-4C3E-8851-82E2ADB9176C}">
      <dgm:prSet/>
      <dgm:spPr/>
      <dgm:t>
        <a:bodyPr/>
        <a:lstStyle/>
        <a:p>
          <a:r>
            <a:rPr lang="en-US" dirty="0"/>
            <a:t>Calculate gradients - these represent the change in loss with respect to weights. Positive gradients imply a decrease in weight to minimize loss, while negative gradients indicate an increase in weight.</a:t>
          </a:r>
        </a:p>
      </dgm:t>
    </dgm:pt>
    <dgm:pt modelId="{CE9C4B35-2F2F-483E-9AF2-7B3280A3E47A}" type="parTrans" cxnId="{7FA01BAD-8960-405C-ABD3-8CB49A443DF9}">
      <dgm:prSet/>
      <dgm:spPr/>
      <dgm:t>
        <a:bodyPr/>
        <a:lstStyle/>
        <a:p>
          <a:endParaRPr lang="en-US"/>
        </a:p>
      </dgm:t>
    </dgm:pt>
    <dgm:pt modelId="{48A6244F-632D-428B-A523-F19C3768A154}" type="sibTrans" cxnId="{7FA01BAD-8960-405C-ABD3-8CB49A443DF9}">
      <dgm:prSet/>
      <dgm:spPr/>
      <dgm:t>
        <a:bodyPr/>
        <a:lstStyle/>
        <a:p>
          <a:endParaRPr lang="en-US"/>
        </a:p>
      </dgm:t>
    </dgm:pt>
    <dgm:pt modelId="{EC27BD53-34D5-455C-ABEF-87834AD92F3B}">
      <dgm:prSet/>
      <dgm:spPr/>
      <dgm:t>
        <a:bodyPr/>
        <a:lstStyle/>
        <a:p>
          <a:r>
            <a:rPr lang="en-US" dirty="0"/>
            <a:t>Utilize gradients to guide weight adjustments, leading to continuous improvement in model performance.</a:t>
          </a:r>
        </a:p>
      </dgm:t>
    </dgm:pt>
    <dgm:pt modelId="{3972226E-337A-4E3F-A925-E37F3990848C}" type="parTrans" cxnId="{92CE2F27-44B3-4FCC-957D-3B1D6D95680E}">
      <dgm:prSet/>
      <dgm:spPr/>
      <dgm:t>
        <a:bodyPr/>
        <a:lstStyle/>
        <a:p>
          <a:endParaRPr lang="en-US"/>
        </a:p>
      </dgm:t>
    </dgm:pt>
    <dgm:pt modelId="{CE24EE99-824D-46A1-8F67-ADC612CFABFD}" type="sibTrans" cxnId="{92CE2F27-44B3-4FCC-957D-3B1D6D95680E}">
      <dgm:prSet/>
      <dgm:spPr/>
      <dgm:t>
        <a:bodyPr/>
        <a:lstStyle/>
        <a:p>
          <a:endParaRPr lang="en-US"/>
        </a:p>
      </dgm:t>
    </dgm:pt>
    <dgm:pt modelId="{54D6900A-3FCB-4A23-8204-7730332B7E46}">
      <dgm:prSet/>
      <dgm:spPr/>
      <dgm:t>
        <a:bodyPr/>
        <a:lstStyle/>
        <a:p>
          <a:endParaRPr lang="en-US" dirty="0"/>
        </a:p>
      </dgm:t>
    </dgm:pt>
    <dgm:pt modelId="{E6E6949B-B545-4E67-A6A1-51E7758B7B9C}" type="parTrans" cxnId="{87B2B4FA-243B-4541-BAF7-E345A1863EA4}">
      <dgm:prSet/>
      <dgm:spPr/>
      <dgm:t>
        <a:bodyPr/>
        <a:lstStyle/>
        <a:p>
          <a:endParaRPr lang="en-US"/>
        </a:p>
      </dgm:t>
    </dgm:pt>
    <dgm:pt modelId="{B312DA21-817E-4885-AE6F-896084E7574E}" type="sibTrans" cxnId="{87B2B4FA-243B-4541-BAF7-E345A1863EA4}">
      <dgm:prSet/>
      <dgm:spPr/>
      <dgm:t>
        <a:bodyPr/>
        <a:lstStyle/>
        <a:p>
          <a:endParaRPr lang="en-US"/>
        </a:p>
      </dgm:t>
    </dgm:pt>
    <dgm:pt modelId="{E908ACA4-7A37-46AB-A637-FE81B2A13437}">
      <dgm:prSet/>
      <dgm:spPr/>
      <dgm:t>
        <a:bodyPr/>
        <a:lstStyle/>
        <a:p>
          <a:endParaRPr lang="en-US" dirty="0"/>
        </a:p>
      </dgm:t>
    </dgm:pt>
    <dgm:pt modelId="{615578E6-47C0-46B3-BF9E-1F17D58D7EC1}" type="parTrans" cxnId="{D9C26A2F-16D2-4C8E-91A0-3F9FA4A02367}">
      <dgm:prSet/>
      <dgm:spPr/>
      <dgm:t>
        <a:bodyPr/>
        <a:lstStyle/>
        <a:p>
          <a:endParaRPr lang="en-US"/>
        </a:p>
      </dgm:t>
    </dgm:pt>
    <dgm:pt modelId="{796356EC-D4AE-4B59-9A80-63C8C6EA598D}" type="sibTrans" cxnId="{D9C26A2F-16D2-4C8E-91A0-3F9FA4A02367}">
      <dgm:prSet/>
      <dgm:spPr/>
      <dgm:t>
        <a:bodyPr/>
        <a:lstStyle/>
        <a:p>
          <a:endParaRPr lang="en-US"/>
        </a:p>
      </dgm:t>
    </dgm:pt>
    <dgm:pt modelId="{727E8C85-DEC3-4944-86B7-266777D2C766}" type="pres">
      <dgm:prSet presAssocID="{9CC58AEA-56C2-4A53-BDC8-64DC9CC92422}" presName="linear" presStyleCnt="0">
        <dgm:presLayoutVars>
          <dgm:dir/>
          <dgm:animLvl val="lvl"/>
          <dgm:resizeHandles val="exact"/>
        </dgm:presLayoutVars>
      </dgm:prSet>
      <dgm:spPr/>
    </dgm:pt>
    <dgm:pt modelId="{BEB3E7DC-2F52-44D6-A85C-2DC6AC745038}" type="pres">
      <dgm:prSet presAssocID="{2DC93E2D-D2E1-4FA3-80A8-BB861C037244}" presName="parentLin" presStyleCnt="0"/>
      <dgm:spPr/>
    </dgm:pt>
    <dgm:pt modelId="{823E5F54-28BC-4763-BB2C-FA03DF6C8F26}" type="pres">
      <dgm:prSet presAssocID="{2DC93E2D-D2E1-4FA3-80A8-BB861C037244}" presName="parentLeftMargin" presStyleLbl="node1" presStyleIdx="0" presStyleCnt="1"/>
      <dgm:spPr/>
    </dgm:pt>
    <dgm:pt modelId="{4B06BF6F-4DDB-4C30-9D8A-E1E4E940693F}" type="pres">
      <dgm:prSet presAssocID="{2DC93E2D-D2E1-4FA3-80A8-BB861C037244}" presName="parentText" presStyleLbl="node1" presStyleIdx="0" presStyleCnt="1" custScaleX="121365">
        <dgm:presLayoutVars>
          <dgm:chMax val="0"/>
          <dgm:bulletEnabled val="1"/>
        </dgm:presLayoutVars>
      </dgm:prSet>
      <dgm:spPr/>
    </dgm:pt>
    <dgm:pt modelId="{10AEF2C7-D62C-4211-AFE5-65A0E9EEE027}" type="pres">
      <dgm:prSet presAssocID="{2DC93E2D-D2E1-4FA3-80A8-BB861C037244}" presName="negativeSpace" presStyleCnt="0"/>
      <dgm:spPr/>
    </dgm:pt>
    <dgm:pt modelId="{012E1DDF-B9BD-44FD-8B09-C20BC1405FAC}" type="pres">
      <dgm:prSet presAssocID="{2DC93E2D-D2E1-4FA3-80A8-BB861C037244}" presName="childText" presStyleLbl="conFgAcc1" presStyleIdx="0" presStyleCnt="1">
        <dgm:presLayoutVars>
          <dgm:bulletEnabled val="1"/>
        </dgm:presLayoutVars>
      </dgm:prSet>
      <dgm:spPr/>
    </dgm:pt>
  </dgm:ptLst>
  <dgm:cxnLst>
    <dgm:cxn modelId="{973C5B0F-008D-4457-A511-51B6CAD4651E}" type="presOf" srcId="{2DC93E2D-D2E1-4FA3-80A8-BB861C037244}" destId="{4B06BF6F-4DDB-4C30-9D8A-E1E4E940693F}" srcOrd="1" destOrd="0" presId="urn:microsoft.com/office/officeart/2005/8/layout/list1"/>
    <dgm:cxn modelId="{4C0E8A10-2D03-4A23-B4AC-F403296FFB42}" type="presOf" srcId="{2E5BB79F-2DD6-4A21-8DA0-911AA0491214}" destId="{012E1DDF-B9BD-44FD-8B09-C20BC1405FAC}" srcOrd="0" destOrd="0" presId="urn:microsoft.com/office/officeart/2005/8/layout/list1"/>
    <dgm:cxn modelId="{10B60214-124F-4DA7-BC34-A20A88D4336C}" type="presOf" srcId="{54D6900A-3FCB-4A23-8204-7730332B7E46}" destId="{012E1DDF-B9BD-44FD-8B09-C20BC1405FAC}" srcOrd="0" destOrd="1" presId="urn:microsoft.com/office/officeart/2005/8/layout/list1"/>
    <dgm:cxn modelId="{92CE2F27-44B3-4FCC-957D-3B1D6D95680E}" srcId="{2DC93E2D-D2E1-4FA3-80A8-BB861C037244}" destId="{EC27BD53-34D5-455C-ABEF-87834AD92F3B}" srcOrd="4" destOrd="0" parTransId="{3972226E-337A-4E3F-A925-E37F3990848C}" sibTransId="{CE24EE99-824D-46A1-8F67-ADC612CFABFD}"/>
    <dgm:cxn modelId="{D9C26A2F-16D2-4C8E-91A0-3F9FA4A02367}" srcId="{2DC93E2D-D2E1-4FA3-80A8-BB861C037244}" destId="{E908ACA4-7A37-46AB-A637-FE81B2A13437}" srcOrd="3" destOrd="0" parTransId="{615578E6-47C0-46B3-BF9E-1F17D58D7EC1}" sibTransId="{796356EC-D4AE-4B59-9A80-63C8C6EA598D}"/>
    <dgm:cxn modelId="{49546D30-417D-4801-A2FE-05EE1392B1DA}" srcId="{2DC93E2D-D2E1-4FA3-80A8-BB861C037244}" destId="{2E5BB79F-2DD6-4A21-8DA0-911AA0491214}" srcOrd="0" destOrd="0" parTransId="{0988B198-FB1B-4EC6-A353-698B211C3D82}" sibTransId="{B3723250-7809-4AE0-94C2-55BCE35B1B1F}"/>
    <dgm:cxn modelId="{E3127166-2E6D-4E24-8C7A-66609D5A2DFD}" srcId="{9CC58AEA-56C2-4A53-BDC8-64DC9CC92422}" destId="{2DC93E2D-D2E1-4FA3-80A8-BB861C037244}" srcOrd="0" destOrd="0" parTransId="{7E5AD9D9-F889-4593-A772-AAB78641C8EF}" sibTransId="{02704F0D-E8E1-4991-A857-8647578F6C22}"/>
    <dgm:cxn modelId="{E7DE1B48-2B4D-4D72-B9CC-4398130ECB70}" type="presOf" srcId="{2DC93E2D-D2E1-4FA3-80A8-BB861C037244}" destId="{823E5F54-28BC-4763-BB2C-FA03DF6C8F26}" srcOrd="0" destOrd="0" presId="urn:microsoft.com/office/officeart/2005/8/layout/list1"/>
    <dgm:cxn modelId="{C5D90F74-4D55-4843-BAC7-D8E85603EB15}" type="presOf" srcId="{108EAC6C-EDE8-4C3E-8851-82E2ADB9176C}" destId="{012E1DDF-B9BD-44FD-8B09-C20BC1405FAC}" srcOrd="0" destOrd="2" presId="urn:microsoft.com/office/officeart/2005/8/layout/list1"/>
    <dgm:cxn modelId="{7FA01BAD-8960-405C-ABD3-8CB49A443DF9}" srcId="{2DC93E2D-D2E1-4FA3-80A8-BB861C037244}" destId="{108EAC6C-EDE8-4C3E-8851-82E2ADB9176C}" srcOrd="2" destOrd="0" parTransId="{CE9C4B35-2F2F-483E-9AF2-7B3280A3E47A}" sibTransId="{48A6244F-632D-428B-A523-F19C3768A154}"/>
    <dgm:cxn modelId="{05EE71BB-8C6D-41F6-8B89-93603D1F6FFE}" type="presOf" srcId="{EC27BD53-34D5-455C-ABEF-87834AD92F3B}" destId="{012E1DDF-B9BD-44FD-8B09-C20BC1405FAC}" srcOrd="0" destOrd="4" presId="urn:microsoft.com/office/officeart/2005/8/layout/list1"/>
    <dgm:cxn modelId="{A27956CB-13F3-4E11-8BF2-8879CACD2344}" type="presOf" srcId="{9CC58AEA-56C2-4A53-BDC8-64DC9CC92422}" destId="{727E8C85-DEC3-4944-86B7-266777D2C766}" srcOrd="0" destOrd="0" presId="urn:microsoft.com/office/officeart/2005/8/layout/list1"/>
    <dgm:cxn modelId="{321647E9-EDCB-4A8A-ABCA-4F20070068E9}" type="presOf" srcId="{E908ACA4-7A37-46AB-A637-FE81B2A13437}" destId="{012E1DDF-B9BD-44FD-8B09-C20BC1405FAC}" srcOrd="0" destOrd="3" presId="urn:microsoft.com/office/officeart/2005/8/layout/list1"/>
    <dgm:cxn modelId="{87B2B4FA-243B-4541-BAF7-E345A1863EA4}" srcId="{2DC93E2D-D2E1-4FA3-80A8-BB861C037244}" destId="{54D6900A-3FCB-4A23-8204-7730332B7E46}" srcOrd="1" destOrd="0" parTransId="{E6E6949B-B545-4E67-A6A1-51E7758B7B9C}" sibTransId="{B312DA21-817E-4885-AE6F-896084E7574E}"/>
    <dgm:cxn modelId="{B0225E7D-7FFC-4A6A-8E64-1703D4E60D8C}" type="presParOf" srcId="{727E8C85-DEC3-4944-86B7-266777D2C766}" destId="{BEB3E7DC-2F52-44D6-A85C-2DC6AC745038}" srcOrd="0" destOrd="0" presId="urn:microsoft.com/office/officeart/2005/8/layout/list1"/>
    <dgm:cxn modelId="{D1A38767-7322-4DF5-A804-AE36315F7BD6}" type="presParOf" srcId="{BEB3E7DC-2F52-44D6-A85C-2DC6AC745038}" destId="{823E5F54-28BC-4763-BB2C-FA03DF6C8F26}" srcOrd="0" destOrd="0" presId="urn:microsoft.com/office/officeart/2005/8/layout/list1"/>
    <dgm:cxn modelId="{8E0A7E0D-7EA6-4522-B58A-A9F48B9D2E07}" type="presParOf" srcId="{BEB3E7DC-2F52-44D6-A85C-2DC6AC745038}" destId="{4B06BF6F-4DDB-4C30-9D8A-E1E4E940693F}" srcOrd="1" destOrd="0" presId="urn:microsoft.com/office/officeart/2005/8/layout/list1"/>
    <dgm:cxn modelId="{866E959F-E4AE-4CC1-9F61-F7ACDA643488}" type="presParOf" srcId="{727E8C85-DEC3-4944-86B7-266777D2C766}" destId="{10AEF2C7-D62C-4211-AFE5-65A0E9EEE027}" srcOrd="1" destOrd="0" presId="urn:microsoft.com/office/officeart/2005/8/layout/list1"/>
    <dgm:cxn modelId="{62179F91-7CB7-454C-A778-98A2BF12A1F4}" type="presParOf" srcId="{727E8C85-DEC3-4944-86B7-266777D2C766}" destId="{012E1DDF-B9BD-44FD-8B09-C20BC1405FAC}" srcOrd="2"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41ACB11C-EF9F-48A5-8177-08CA55680A88}"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mc:AlternateContent xmlns:mc="http://schemas.openxmlformats.org/markup-compatibility/2006" xmlns:a14="http://schemas.microsoft.com/office/drawing/2010/main">
      <mc:Choice Requires="a14">
        <dgm:pt modelId="{53874E27-C6B3-46AB-A776-F869478BA975}">
          <dgm:prSet/>
          <dgm:spPr/>
          <dgm:t>
            <a:bodyPr/>
            <a:lstStyle/>
            <a:p>
              <a14:m>
                <m:oMath xmlns:m="http://schemas.openxmlformats.org/officeDocument/2006/math">
                  <m:r>
                    <a:rPr lang="en-US" smtClean="0">
                      <a:latin typeface="Cambria Math" panose="02040503050406030204" pitchFamily="18" charset="0"/>
                    </a:rPr>
                    <m:t>𝑝</m:t>
                  </m:r>
                </m:oMath>
              </a14:m>
              <a:r>
                <a:rPr lang="en-US" dirty="0"/>
                <a:t>: probability of class “1”</a:t>
              </a:r>
            </a:p>
          </dgm:t>
        </dgm:pt>
      </mc:Choice>
      <mc:Fallback xmlns="">
        <dgm:pt modelId="{53874E27-C6B3-46AB-A776-F869478BA975}">
          <dgm:prSet/>
          <dgm:spPr/>
          <dgm:t>
            <a:bodyPr/>
            <a:lstStyle/>
            <a:p>
              <a:r>
                <a:rPr lang="en-US" i="0">
                  <a:latin typeface="Cambria Math" panose="02040503050406030204" pitchFamily="18" charset="0"/>
                </a:rPr>
                <a:t>𝑝</a:t>
              </a:r>
              <a:r>
                <a:rPr lang="en-US" dirty="0"/>
                <a:t>: probability of class “1”</a:t>
              </a:r>
            </a:p>
          </dgm:t>
        </dgm:pt>
      </mc:Fallback>
    </mc:AlternateContent>
    <dgm:pt modelId="{9830C227-6257-4689-9388-DF65AE11B51D}" type="parTrans" cxnId="{3CE5205F-983C-494A-8791-93B7C8116AD5}">
      <dgm:prSet/>
      <dgm:spPr/>
      <dgm:t>
        <a:bodyPr/>
        <a:lstStyle/>
        <a:p>
          <a:endParaRPr lang="en-US"/>
        </a:p>
      </dgm:t>
    </dgm:pt>
    <dgm:pt modelId="{B9E3E3C4-EADD-4EC3-A816-F9DD5F510192}" type="sibTrans" cxnId="{3CE5205F-983C-494A-8791-93B7C8116AD5}">
      <dgm:prSet/>
      <dgm:spPr/>
      <dgm:t>
        <a:bodyPr/>
        <a:lstStyle/>
        <a:p>
          <a:endParaRPr lang="en-US"/>
        </a:p>
      </dgm:t>
    </dgm:pt>
    <mc:AlternateContent xmlns:mc="http://schemas.openxmlformats.org/markup-compatibility/2006" xmlns:a14="http://schemas.microsoft.com/office/drawing/2010/main">
      <mc:Choice Requires="a14">
        <dgm:pt modelId="{E90E2788-90B8-4029-811C-D7C1A53C6DC7}">
          <dgm:prSet/>
          <dgm:spPr/>
          <dgm:t>
            <a:bodyPr/>
            <a:lstStyle/>
            <a:p>
              <a:r>
                <a:rPr lang="en-US" dirty="0"/>
                <a:t>Need to relate </a:t>
              </a:r>
              <a14:m>
                <m:oMath xmlns:m="http://schemas.openxmlformats.org/officeDocument/2006/math">
                  <m:r>
                    <a:rPr lang="en-US">
                      <a:latin typeface="Cambria Math" panose="02040503050406030204" pitchFamily="18" charset="0"/>
                    </a:rPr>
                    <m:t>𝑝</m:t>
                  </m:r>
                </m:oMath>
              </a14:m>
              <a:r>
                <a:rPr lang="en-US" dirty="0"/>
                <a:t> to predictors with a function that guarantees </a:t>
              </a:r>
              <a14:m>
                <m:oMath xmlns:m="http://schemas.openxmlformats.org/officeDocument/2006/math">
                  <m:r>
                    <a:rPr lang="en-US">
                      <a:latin typeface="Cambria Math" panose="02040503050406030204" pitchFamily="18" charset="0"/>
                    </a:rPr>
                    <m:t>0≤</m:t>
                  </m:r>
                  <m:r>
                    <a:rPr lang="en-US">
                      <a:latin typeface="Cambria Math" panose="02040503050406030204" pitchFamily="18" charset="0"/>
                    </a:rPr>
                    <m:t>𝑝</m:t>
                  </m:r>
                  <m:r>
                    <a:rPr lang="en-US">
                      <a:latin typeface="Cambria Math" panose="02040503050406030204" pitchFamily="18" charset="0"/>
                    </a:rPr>
                    <m:t>≤1</m:t>
                  </m:r>
                </m:oMath>
              </a14:m>
              <a:endParaRPr lang="en-US" dirty="0"/>
            </a:p>
          </dgm:t>
        </dgm:pt>
      </mc:Choice>
      <mc:Fallback xmlns="">
        <dgm:pt modelId="{E90E2788-90B8-4029-811C-D7C1A53C6DC7}">
          <dgm:prSet/>
          <dgm:spPr/>
          <dgm:t>
            <a:bodyPr/>
            <a:lstStyle/>
            <a:p>
              <a:r>
                <a:rPr lang="en-US" dirty="0"/>
                <a:t>Need to relate </a:t>
              </a:r>
              <a:r>
                <a:rPr lang="en-US" i="0">
                  <a:latin typeface="Cambria Math" panose="02040503050406030204" pitchFamily="18" charset="0"/>
                </a:rPr>
                <a:t>𝑝</a:t>
              </a:r>
              <a:r>
                <a:rPr lang="en-US" dirty="0"/>
                <a:t> to predictors with a function that guarantees </a:t>
              </a:r>
              <a:r>
                <a:rPr lang="en-US" i="0">
                  <a:latin typeface="Cambria Math" panose="02040503050406030204" pitchFamily="18" charset="0"/>
                </a:rPr>
                <a:t>0≤𝑝≤1</a:t>
              </a:r>
              <a:endParaRPr lang="en-US" dirty="0"/>
            </a:p>
          </dgm:t>
        </dgm:pt>
      </mc:Fallback>
    </mc:AlternateContent>
    <dgm:pt modelId="{9B186911-2D20-44E2-B4E5-5441BCB08F0C}" type="parTrans" cxnId="{8C798EEB-C2F7-4197-8096-E8506626FFAC}">
      <dgm:prSet/>
      <dgm:spPr/>
      <dgm:t>
        <a:bodyPr/>
        <a:lstStyle/>
        <a:p>
          <a:endParaRPr lang="en-US"/>
        </a:p>
      </dgm:t>
    </dgm:pt>
    <dgm:pt modelId="{F603B413-49D3-44E5-A1FB-F9F1C529D2F9}" type="sibTrans" cxnId="{8C798EEB-C2F7-4197-8096-E8506626FFAC}">
      <dgm:prSet/>
      <dgm:spPr/>
      <dgm:t>
        <a:bodyPr/>
        <a:lstStyle/>
        <a:p>
          <a:endParaRPr lang="en-US"/>
        </a:p>
      </dgm:t>
    </dgm:pt>
    <dgm:pt modelId="{012C1997-B733-495B-B44A-ADB0E0EFF6CA}">
      <dgm:prSet/>
      <dgm:spPr/>
      <dgm:t>
        <a:bodyPr/>
        <a:lstStyle/>
        <a:p>
          <a:r>
            <a:rPr lang="en-US" dirty="0"/>
            <a:t>The standard linear function does not</a:t>
          </a:r>
        </a:p>
      </dgm:t>
    </dgm:pt>
    <dgm:pt modelId="{31C9B8EB-DE69-4171-956A-F45ABF22B7BF}" type="parTrans" cxnId="{3194FEA4-BFB4-4D5F-BA8D-FC382FF38EBC}">
      <dgm:prSet/>
      <dgm:spPr/>
      <dgm:t>
        <a:bodyPr/>
        <a:lstStyle/>
        <a:p>
          <a:endParaRPr lang="en-US"/>
        </a:p>
      </dgm:t>
    </dgm:pt>
    <dgm:pt modelId="{EF1BB818-075F-495E-893D-651EFAD251B2}" type="sibTrans" cxnId="{3194FEA4-BFB4-4D5F-BA8D-FC382FF38EBC}">
      <dgm:prSet/>
      <dgm:spPr/>
      <dgm:t>
        <a:bodyPr/>
        <a:lstStyle/>
        <a:p>
          <a:endParaRPr lang="en-US"/>
        </a:p>
      </dgm:t>
    </dgm:pt>
    <dgm:pt modelId="{9EBCF5B9-B13D-45D2-BE6B-4E8EE29A6E60}">
      <dgm:prSet/>
      <dgm:spPr/>
      <dgm:t>
        <a:bodyPr/>
        <a:lstStyle/>
        <a:p>
          <a:r>
            <a:rPr lang="en-US" dirty="0"/>
            <a:t>Fix: logistic response function (logit/sigmoid)</a:t>
          </a:r>
        </a:p>
      </dgm:t>
    </dgm:pt>
    <dgm:pt modelId="{04BFE879-D88F-440C-9CDF-575CDB8D8170}" type="parTrans" cxnId="{73869F9A-1C31-4E0C-9C94-2745F06D5B33}">
      <dgm:prSet/>
      <dgm:spPr/>
      <dgm:t>
        <a:bodyPr/>
        <a:lstStyle/>
        <a:p>
          <a:endParaRPr lang="en-US"/>
        </a:p>
      </dgm:t>
    </dgm:pt>
    <dgm:pt modelId="{16287B1A-D342-486D-8F62-CB7DD3B83BEC}" type="sibTrans" cxnId="{73869F9A-1C31-4E0C-9C94-2745F06D5B33}">
      <dgm:prSet/>
      <dgm:spPr/>
      <dgm:t>
        <a:bodyPr/>
        <a:lstStyle/>
        <a:p>
          <a:endParaRPr lang="en-US"/>
        </a:p>
      </dgm:t>
    </dgm:pt>
    <mc:AlternateContent xmlns:mc="http://schemas.openxmlformats.org/markup-compatibility/2006" xmlns:a14="http://schemas.microsoft.com/office/drawing/2010/main">
      <mc:Choice Requires="a14">
        <dgm:pt modelId="{CF0463ED-FCA5-467F-B5F4-2BD660F763C6}">
          <dgm:prSet custT="1"/>
          <dgm:spPr/>
          <dgm:t>
            <a:bodyPr/>
            <a:lstStyle/>
            <a:p>
              <a:pPr marL="625475" indent="-288925"/>
              <a14:m>
                <m:oMathPara xmlns:m="http://schemas.openxmlformats.org/officeDocument/2006/math">
                  <m:oMathParaPr>
                    <m:jc m:val="centerGroup"/>
                  </m:oMathParaPr>
                  <m:oMath xmlns:m="http://schemas.openxmlformats.org/officeDocument/2006/math">
                    <m:acc>
                      <m:accPr>
                        <m:chr m:val="̂"/>
                        <m:ctrlPr>
                          <a:rPr lang="en-US" sz="2400" b="0" i="1" smtClean="0">
                            <a:solidFill>
                              <a:schemeClr val="accent2">
                                <a:lumMod val="75000"/>
                              </a:schemeClr>
                            </a:solidFill>
                            <a:latin typeface="Cambria Math" panose="02040503050406030204" pitchFamily="18" charset="0"/>
                          </a:rPr>
                        </m:ctrlPr>
                      </m:accPr>
                      <m:e>
                        <m:r>
                          <a:rPr lang="en-US" sz="2400" b="0" i="1" smtClean="0">
                            <a:solidFill>
                              <a:schemeClr val="accent2">
                                <a:lumMod val="75000"/>
                              </a:schemeClr>
                            </a:solidFill>
                            <a:latin typeface="Cambria Math" panose="02040503050406030204" pitchFamily="18" charset="0"/>
                          </a:rPr>
                          <m:t>𝑧</m:t>
                        </m:r>
                      </m:e>
                    </m:acc>
                    <m:r>
                      <a:rPr lang="en-US" sz="2400" smtClean="0">
                        <a:solidFill>
                          <a:schemeClr val="accent2">
                            <a:lumMod val="75000"/>
                          </a:schemeClr>
                        </a:solidFill>
                        <a:latin typeface="Cambria Math" panose="02040503050406030204" pitchFamily="18" charset="0"/>
                      </a:rPr>
                      <m:t>=</m:t>
                    </m:r>
                    <m:acc>
                      <m:accPr>
                        <m:chr m:val="̂"/>
                        <m:ctrlPr>
                          <a:rPr lang="en-US" sz="2400" b="0" i="1" smtClean="0">
                            <a:solidFill>
                              <a:schemeClr val="accent2">
                                <a:lumMod val="75000"/>
                              </a:schemeClr>
                            </a:solidFill>
                            <a:latin typeface="Cambria Math" panose="02040503050406030204" pitchFamily="18" charset="0"/>
                          </a:rPr>
                        </m:ctrlPr>
                      </m:accPr>
                      <m:e>
                        <m:r>
                          <a:rPr lang="en-US" sz="2400" smtClean="0">
                            <a:solidFill>
                              <a:schemeClr val="accent2">
                                <a:lumMod val="75000"/>
                              </a:schemeClr>
                            </a:solidFill>
                            <a:latin typeface="Cambria Math" panose="02040503050406030204" pitchFamily="18" charset="0"/>
                          </a:rPr>
                          <m:t>𝑏</m:t>
                        </m:r>
                      </m:e>
                    </m:acc>
                    <m:r>
                      <a:rPr lang="en-US" sz="2400" smtClean="0">
                        <a:solidFill>
                          <a:schemeClr val="accent2">
                            <a:lumMod val="75000"/>
                          </a:schemeClr>
                        </a:solidFill>
                        <a:latin typeface="Cambria Math" panose="02040503050406030204" pitchFamily="18" charset="0"/>
                      </a:rPr>
                      <m:t>+</m:t>
                    </m:r>
                    <m:sSub>
                      <m:sSubPr>
                        <m:ctrlPr>
                          <a:rPr lang="en-US" sz="2400" i="1" smtClean="0">
                            <a:solidFill>
                              <a:schemeClr val="accent2">
                                <a:lumMod val="75000"/>
                              </a:schemeClr>
                            </a:solidFill>
                            <a:latin typeface="Cambria Math" panose="02040503050406030204" pitchFamily="18" charset="0"/>
                          </a:rPr>
                        </m:ctrlPr>
                      </m:sSubPr>
                      <m:e>
                        <m:acc>
                          <m:accPr>
                            <m:chr m:val="̂"/>
                            <m:ctrlPr>
                              <a:rPr lang="en-US" sz="2400" b="0" i="1" smtClean="0">
                                <a:solidFill>
                                  <a:schemeClr val="accent2">
                                    <a:lumMod val="75000"/>
                                  </a:schemeClr>
                                </a:solidFill>
                                <a:latin typeface="Cambria Math" panose="02040503050406030204" pitchFamily="18" charset="0"/>
                              </a:rPr>
                            </m:ctrlPr>
                          </m:accPr>
                          <m:e>
                            <m:r>
                              <a:rPr lang="en-US" sz="2400" b="0" i="1" smtClean="0">
                                <a:solidFill>
                                  <a:schemeClr val="accent2">
                                    <a:lumMod val="75000"/>
                                  </a:schemeClr>
                                </a:solidFill>
                                <a:latin typeface="Cambria Math" panose="02040503050406030204" pitchFamily="18" charset="0"/>
                              </a:rPr>
                              <m:t>𝑤</m:t>
                            </m:r>
                          </m:e>
                        </m:acc>
                      </m:e>
                      <m:sub>
                        <m:r>
                          <a:rPr lang="en-US" sz="2400" smtClean="0">
                            <a:solidFill>
                              <a:schemeClr val="accent2">
                                <a:lumMod val="75000"/>
                              </a:schemeClr>
                            </a:solidFill>
                            <a:latin typeface="Cambria Math" panose="02040503050406030204" pitchFamily="18" charset="0"/>
                          </a:rPr>
                          <m:t>1</m:t>
                        </m:r>
                      </m:sub>
                    </m:sSub>
                    <m:sSub>
                      <m:sSubPr>
                        <m:ctrlPr>
                          <a:rPr lang="en-US" sz="2400" i="1" smtClean="0">
                            <a:solidFill>
                              <a:schemeClr val="accent2">
                                <a:lumMod val="75000"/>
                              </a:schemeClr>
                            </a:solidFill>
                            <a:latin typeface="Cambria Math" panose="02040503050406030204" pitchFamily="18" charset="0"/>
                          </a:rPr>
                        </m:ctrlPr>
                      </m:sSubPr>
                      <m:e>
                        <m:r>
                          <a:rPr lang="en-US" sz="2400" smtClean="0">
                            <a:solidFill>
                              <a:schemeClr val="accent2">
                                <a:lumMod val="75000"/>
                              </a:schemeClr>
                            </a:solidFill>
                            <a:latin typeface="Cambria Math" panose="02040503050406030204" pitchFamily="18" charset="0"/>
                          </a:rPr>
                          <m:t>𝑥</m:t>
                        </m:r>
                      </m:e>
                      <m:sub>
                        <m:r>
                          <a:rPr lang="en-US" sz="2400" smtClean="0">
                            <a:solidFill>
                              <a:schemeClr val="accent2">
                                <a:lumMod val="75000"/>
                              </a:schemeClr>
                            </a:solidFill>
                            <a:latin typeface="Cambria Math" panose="02040503050406030204" pitchFamily="18" charset="0"/>
                          </a:rPr>
                          <m:t>1</m:t>
                        </m:r>
                      </m:sub>
                    </m:sSub>
                    <m:r>
                      <a:rPr lang="en-US" sz="2400" smtClean="0">
                        <a:solidFill>
                          <a:schemeClr val="accent2">
                            <a:lumMod val="75000"/>
                          </a:schemeClr>
                        </a:solidFill>
                        <a:latin typeface="Cambria Math" panose="02040503050406030204" pitchFamily="18" charset="0"/>
                      </a:rPr>
                      <m:t>+</m:t>
                    </m:r>
                    <m:sSub>
                      <m:sSubPr>
                        <m:ctrlPr>
                          <a:rPr lang="en-US" sz="2400" i="1" smtClean="0">
                            <a:solidFill>
                              <a:schemeClr val="accent2">
                                <a:lumMod val="75000"/>
                              </a:schemeClr>
                            </a:solidFill>
                            <a:latin typeface="Cambria Math" panose="02040503050406030204" pitchFamily="18" charset="0"/>
                          </a:rPr>
                        </m:ctrlPr>
                      </m:sSubPr>
                      <m:e>
                        <m:acc>
                          <m:accPr>
                            <m:chr m:val="̂"/>
                            <m:ctrlPr>
                              <a:rPr lang="en-US" sz="2400" b="0" i="1" smtClean="0">
                                <a:solidFill>
                                  <a:schemeClr val="accent2">
                                    <a:lumMod val="75000"/>
                                  </a:schemeClr>
                                </a:solidFill>
                                <a:latin typeface="Cambria Math" panose="02040503050406030204" pitchFamily="18" charset="0"/>
                              </a:rPr>
                            </m:ctrlPr>
                          </m:accPr>
                          <m:e>
                            <m:r>
                              <a:rPr lang="en-US" sz="2400" b="0" i="1" smtClean="0">
                                <a:solidFill>
                                  <a:schemeClr val="accent2">
                                    <a:lumMod val="75000"/>
                                  </a:schemeClr>
                                </a:solidFill>
                                <a:latin typeface="Cambria Math" panose="02040503050406030204" pitchFamily="18" charset="0"/>
                              </a:rPr>
                              <m:t>𝑤</m:t>
                            </m:r>
                          </m:e>
                        </m:acc>
                      </m:e>
                      <m:sub>
                        <m:r>
                          <a:rPr lang="en-US" sz="2400" b="0" i="1" smtClean="0">
                            <a:solidFill>
                              <a:schemeClr val="accent2">
                                <a:lumMod val="75000"/>
                              </a:schemeClr>
                            </a:solidFill>
                            <a:latin typeface="Cambria Math" panose="02040503050406030204" pitchFamily="18" charset="0"/>
                          </a:rPr>
                          <m:t>2</m:t>
                        </m:r>
                      </m:sub>
                    </m:sSub>
                    <m:sSub>
                      <m:sSubPr>
                        <m:ctrlPr>
                          <a:rPr lang="en-US" sz="2400" i="1" smtClean="0">
                            <a:solidFill>
                              <a:schemeClr val="accent2">
                                <a:lumMod val="75000"/>
                              </a:schemeClr>
                            </a:solidFill>
                            <a:latin typeface="Cambria Math" panose="02040503050406030204" pitchFamily="18" charset="0"/>
                          </a:rPr>
                        </m:ctrlPr>
                      </m:sSubPr>
                      <m:e>
                        <m:r>
                          <a:rPr lang="en-US" sz="2400" smtClean="0">
                            <a:solidFill>
                              <a:schemeClr val="accent2">
                                <a:lumMod val="75000"/>
                              </a:schemeClr>
                            </a:solidFill>
                            <a:latin typeface="Cambria Math" panose="02040503050406030204" pitchFamily="18" charset="0"/>
                          </a:rPr>
                          <m:t>𝑥</m:t>
                        </m:r>
                      </m:e>
                      <m:sub>
                        <m:r>
                          <a:rPr lang="en-US" sz="2400" smtClean="0">
                            <a:solidFill>
                              <a:schemeClr val="accent2">
                                <a:lumMod val="75000"/>
                              </a:schemeClr>
                            </a:solidFill>
                            <a:latin typeface="Cambria Math" panose="02040503050406030204" pitchFamily="18" charset="0"/>
                          </a:rPr>
                          <m:t>2</m:t>
                        </m:r>
                      </m:sub>
                    </m:sSub>
                    <m:r>
                      <a:rPr lang="en-US" sz="2400" smtClean="0">
                        <a:solidFill>
                          <a:schemeClr val="accent2">
                            <a:lumMod val="75000"/>
                          </a:schemeClr>
                        </a:solidFill>
                        <a:latin typeface="Cambria Math" panose="02040503050406030204" pitchFamily="18" charset="0"/>
                      </a:rPr>
                      <m:t>+ ⋯+</m:t>
                    </m:r>
                    <m:sSub>
                      <m:sSubPr>
                        <m:ctrlPr>
                          <a:rPr lang="en-US" sz="2400" i="1" smtClean="0">
                            <a:solidFill>
                              <a:schemeClr val="accent2">
                                <a:lumMod val="75000"/>
                              </a:schemeClr>
                            </a:solidFill>
                            <a:latin typeface="Cambria Math" panose="02040503050406030204" pitchFamily="18" charset="0"/>
                          </a:rPr>
                        </m:ctrlPr>
                      </m:sSubPr>
                      <m:e>
                        <m:acc>
                          <m:accPr>
                            <m:chr m:val="̂"/>
                            <m:ctrlPr>
                              <a:rPr lang="en-US" sz="2400" b="0" i="1" smtClean="0">
                                <a:solidFill>
                                  <a:schemeClr val="accent2">
                                    <a:lumMod val="75000"/>
                                  </a:schemeClr>
                                </a:solidFill>
                                <a:latin typeface="Cambria Math" panose="02040503050406030204" pitchFamily="18" charset="0"/>
                              </a:rPr>
                            </m:ctrlPr>
                          </m:accPr>
                          <m:e>
                            <m:r>
                              <a:rPr lang="en-US" sz="2400" b="0" i="1" smtClean="0">
                                <a:solidFill>
                                  <a:schemeClr val="accent2">
                                    <a:lumMod val="75000"/>
                                  </a:schemeClr>
                                </a:solidFill>
                                <a:latin typeface="Cambria Math" panose="02040503050406030204" pitchFamily="18" charset="0"/>
                              </a:rPr>
                              <m:t>𝑤</m:t>
                            </m:r>
                          </m:e>
                        </m:acc>
                      </m:e>
                      <m:sub>
                        <m:r>
                          <a:rPr lang="en-US" sz="2400" b="0" i="1" smtClean="0">
                            <a:solidFill>
                              <a:schemeClr val="accent2">
                                <a:lumMod val="75000"/>
                              </a:schemeClr>
                            </a:solidFill>
                            <a:latin typeface="Cambria Math" panose="02040503050406030204" pitchFamily="18" charset="0"/>
                          </a:rPr>
                          <m:t>𝑛</m:t>
                        </m:r>
                      </m:sub>
                    </m:sSub>
                    <m:sSub>
                      <m:sSubPr>
                        <m:ctrlPr>
                          <a:rPr lang="en-US" sz="2400" i="1" smtClean="0">
                            <a:solidFill>
                              <a:schemeClr val="accent2">
                                <a:lumMod val="75000"/>
                              </a:schemeClr>
                            </a:solidFill>
                            <a:latin typeface="Cambria Math" panose="02040503050406030204" pitchFamily="18" charset="0"/>
                          </a:rPr>
                        </m:ctrlPr>
                      </m:sSubPr>
                      <m:e>
                        <m:r>
                          <a:rPr lang="en-US" sz="2400" smtClean="0">
                            <a:solidFill>
                              <a:schemeClr val="accent2">
                                <a:lumMod val="75000"/>
                              </a:schemeClr>
                            </a:solidFill>
                            <a:latin typeface="Cambria Math" panose="02040503050406030204" pitchFamily="18" charset="0"/>
                          </a:rPr>
                          <m:t>𝑥</m:t>
                        </m:r>
                      </m:e>
                      <m:sub>
                        <m:r>
                          <a:rPr lang="en-US" sz="2400" smtClean="0">
                            <a:solidFill>
                              <a:schemeClr val="accent2">
                                <a:lumMod val="75000"/>
                              </a:schemeClr>
                            </a:solidFill>
                            <a:latin typeface="Cambria Math" panose="02040503050406030204" pitchFamily="18" charset="0"/>
                          </a:rPr>
                          <m:t>𝑛</m:t>
                        </m:r>
                      </m:sub>
                    </m:sSub>
                  </m:oMath>
                </m:oMathPara>
              </a14:m>
              <a:endParaRPr lang="en-US" sz="2400" dirty="0">
                <a:solidFill>
                  <a:schemeClr val="accent2">
                    <a:lumMod val="75000"/>
                  </a:schemeClr>
                </a:solidFill>
                <a:latin typeface="Times New Roman" panose="02020603050405020304" pitchFamily="18" charset="0"/>
                <a:cs typeface="Times New Roman" panose="02020603050405020304" pitchFamily="18" charset="0"/>
              </a:endParaRPr>
            </a:p>
          </dgm:t>
        </dgm:pt>
      </mc:Choice>
      <mc:Fallback xmlns="">
        <dgm:pt modelId="{CF0463ED-FCA5-467F-B5F4-2BD660F763C6}">
          <dgm:prSet custT="1"/>
          <dgm:spPr/>
          <dgm:t>
            <a:bodyPr/>
            <a:lstStyle/>
            <a:p>
              <a:pPr marL="625475" indent="-288925"/>
              <a:r>
                <a:rPr lang="en-US" sz="2400" b="0" i="0">
                  <a:solidFill>
                    <a:schemeClr val="accent2">
                      <a:lumMod val="75000"/>
                    </a:schemeClr>
                  </a:solidFill>
                  <a:latin typeface="Cambria Math" panose="02040503050406030204" pitchFamily="18" charset="0"/>
                </a:rPr>
                <a:t>𝑧 ̂</a:t>
              </a:r>
              <a:r>
                <a:rPr lang="en-US" sz="2400" i="0">
                  <a:solidFill>
                    <a:schemeClr val="accent2">
                      <a:lumMod val="75000"/>
                    </a:schemeClr>
                  </a:solidFill>
                  <a:latin typeface="Cambria Math" panose="02040503050406030204" pitchFamily="18" charset="0"/>
                </a:rPr>
                <a:t>=𝑏</a:t>
              </a:r>
              <a:r>
                <a:rPr lang="en-US" sz="2400" b="0" i="0">
                  <a:solidFill>
                    <a:schemeClr val="accent2">
                      <a:lumMod val="75000"/>
                    </a:schemeClr>
                  </a:solidFill>
                  <a:latin typeface="Cambria Math" panose="02040503050406030204" pitchFamily="18" charset="0"/>
                </a:rPr>
                <a:t> ̂</a:t>
              </a:r>
              <a:r>
                <a:rPr lang="en-US" sz="2400" i="0">
                  <a:solidFill>
                    <a:schemeClr val="accent2">
                      <a:lumMod val="75000"/>
                    </a:schemeClr>
                  </a:solidFill>
                  <a:latin typeface="Cambria Math" panose="02040503050406030204" pitchFamily="18" charset="0"/>
                </a:rPr>
                <a:t>+</a:t>
              </a:r>
              <a:r>
                <a:rPr lang="en-US" sz="2400" b="0" i="0">
                  <a:solidFill>
                    <a:schemeClr val="accent2">
                      <a:lumMod val="75000"/>
                    </a:schemeClr>
                  </a:solidFill>
                  <a:latin typeface="Cambria Math" panose="02040503050406030204" pitchFamily="18" charset="0"/>
                </a:rPr>
                <a:t>𝑤 ̂_</a:t>
              </a:r>
              <a:r>
                <a:rPr lang="en-US" sz="2400" i="0">
                  <a:solidFill>
                    <a:schemeClr val="accent2">
                      <a:lumMod val="75000"/>
                    </a:schemeClr>
                  </a:solidFill>
                  <a:latin typeface="Cambria Math" panose="02040503050406030204" pitchFamily="18" charset="0"/>
                </a:rPr>
                <a:t>1 𝑥_1+</a:t>
              </a:r>
              <a:r>
                <a:rPr lang="en-US" sz="2400" b="0" i="0">
                  <a:solidFill>
                    <a:schemeClr val="accent2">
                      <a:lumMod val="75000"/>
                    </a:schemeClr>
                  </a:solidFill>
                  <a:latin typeface="Cambria Math" panose="02040503050406030204" pitchFamily="18" charset="0"/>
                </a:rPr>
                <a:t>𝑤 ̂_2 </a:t>
              </a:r>
              <a:r>
                <a:rPr lang="en-US" sz="2400" i="0">
                  <a:solidFill>
                    <a:schemeClr val="accent2">
                      <a:lumMod val="75000"/>
                    </a:schemeClr>
                  </a:solidFill>
                  <a:latin typeface="Cambria Math" panose="02040503050406030204" pitchFamily="18" charset="0"/>
                </a:rPr>
                <a:t>𝑥_2+ ⋯+</a:t>
              </a:r>
              <a:r>
                <a:rPr lang="en-US" sz="2400" b="0" i="0">
                  <a:solidFill>
                    <a:schemeClr val="accent2">
                      <a:lumMod val="75000"/>
                    </a:schemeClr>
                  </a:solidFill>
                  <a:latin typeface="Cambria Math" panose="02040503050406030204" pitchFamily="18" charset="0"/>
                </a:rPr>
                <a:t>𝑤 ̂_𝑛 </a:t>
              </a:r>
              <a:r>
                <a:rPr lang="en-US" sz="2400" i="0">
                  <a:solidFill>
                    <a:schemeClr val="accent2">
                      <a:lumMod val="75000"/>
                    </a:schemeClr>
                  </a:solidFill>
                  <a:latin typeface="Cambria Math" panose="02040503050406030204" pitchFamily="18" charset="0"/>
                </a:rPr>
                <a:t>𝑥_𝑛</a:t>
              </a:r>
              <a:endParaRPr lang="en-US" sz="2400" dirty="0">
                <a:solidFill>
                  <a:schemeClr val="accent2">
                    <a:lumMod val="75000"/>
                  </a:schemeClr>
                </a:solidFill>
                <a:latin typeface="Times New Roman" panose="02020603050405020304" pitchFamily="18" charset="0"/>
                <a:cs typeface="Times New Roman" panose="02020603050405020304" pitchFamily="18" charset="0"/>
              </a:endParaRPr>
            </a:p>
          </dgm:t>
        </dgm:pt>
      </mc:Fallback>
    </mc:AlternateContent>
    <dgm:pt modelId="{50290E94-03FC-46F0-AA33-CAC9D4CEAD44}" type="parTrans" cxnId="{2868502D-F01C-4797-B1EC-8EF4244AB371}">
      <dgm:prSet/>
      <dgm:spPr/>
      <dgm:t>
        <a:bodyPr/>
        <a:lstStyle/>
        <a:p>
          <a:endParaRPr lang="en-US"/>
        </a:p>
      </dgm:t>
    </dgm:pt>
    <dgm:pt modelId="{4FC2BCBF-A1B5-43A7-ACFD-4B602E10BE72}" type="sibTrans" cxnId="{2868502D-F01C-4797-B1EC-8EF4244AB371}">
      <dgm:prSet/>
      <dgm:spPr/>
      <dgm:t>
        <a:bodyPr/>
        <a:lstStyle/>
        <a:p>
          <a:endParaRPr lang="en-US"/>
        </a:p>
      </dgm:t>
    </dgm:pt>
    <mc:AlternateContent xmlns:mc="http://schemas.openxmlformats.org/markup-compatibility/2006" xmlns:a14="http://schemas.microsoft.com/office/drawing/2010/main">
      <mc:Choice Requires="a14">
        <dgm:pt modelId="{FBAF53B1-6E0C-4A83-9E48-CB6B44AD67A7}">
          <dgm:prSet custT="1"/>
          <dgm:spPr/>
          <dgm:t>
            <a:bodyPr/>
            <a:lstStyle/>
            <a:p>
              <a:pPr marL="625475" indent="-288925"/>
              <a14:m>
                <m:oMathPara xmlns:m="http://schemas.openxmlformats.org/officeDocument/2006/math">
                  <m:oMathParaPr>
                    <m:jc m:val="centerGroup"/>
                  </m:oMathParaPr>
                  <m:oMath xmlns:m="http://schemas.openxmlformats.org/officeDocument/2006/math">
                    <m:acc>
                      <m:accPr>
                        <m:chr m:val="̂"/>
                        <m:ctrlPr>
                          <a:rPr lang="en-US" sz="2400" i="1" smtClean="0">
                            <a:solidFill>
                              <a:schemeClr val="accent2">
                                <a:lumMod val="75000"/>
                              </a:schemeClr>
                            </a:solidFill>
                            <a:latin typeface="Cambria Math" panose="02040503050406030204" pitchFamily="18" charset="0"/>
                          </a:rPr>
                        </m:ctrlPr>
                      </m:accPr>
                      <m:e>
                        <m:r>
                          <a:rPr lang="en-US" sz="2400">
                            <a:solidFill>
                              <a:schemeClr val="accent2">
                                <a:lumMod val="75000"/>
                              </a:schemeClr>
                            </a:solidFill>
                            <a:latin typeface="Cambria Math" panose="02040503050406030204" pitchFamily="18" charset="0"/>
                          </a:rPr>
                          <m:t>𝑝</m:t>
                        </m:r>
                      </m:e>
                    </m:acc>
                    <m:r>
                      <a:rPr lang="en-US" sz="2400">
                        <a:solidFill>
                          <a:schemeClr val="accent2">
                            <a:lumMod val="75000"/>
                          </a:schemeClr>
                        </a:solidFill>
                        <a:latin typeface="Cambria Math" panose="02040503050406030204" pitchFamily="18" charset="0"/>
                      </a:rPr>
                      <m:t>=</m:t>
                    </m:r>
                    <m:r>
                      <a:rPr lang="en-US" sz="2400">
                        <a:solidFill>
                          <a:schemeClr val="accent2">
                            <a:lumMod val="75000"/>
                          </a:schemeClr>
                        </a:solidFill>
                        <a:latin typeface="Cambria Math" panose="02040503050406030204" pitchFamily="18" charset="0"/>
                      </a:rPr>
                      <m:t>𝜎</m:t>
                    </m:r>
                    <m:r>
                      <a:rPr lang="en-US" sz="2400">
                        <a:solidFill>
                          <a:schemeClr val="accent2">
                            <a:lumMod val="75000"/>
                          </a:schemeClr>
                        </a:solidFill>
                        <a:latin typeface="Cambria Math" panose="02040503050406030204" pitchFamily="18" charset="0"/>
                      </a:rPr>
                      <m:t>(</m:t>
                    </m:r>
                    <m:acc>
                      <m:accPr>
                        <m:chr m:val="̂"/>
                        <m:ctrlPr>
                          <a:rPr lang="en-US" sz="2400" i="1" smtClean="0">
                            <a:solidFill>
                              <a:schemeClr val="accent2">
                                <a:lumMod val="75000"/>
                              </a:schemeClr>
                            </a:solidFill>
                            <a:latin typeface="Cambria Math" panose="02040503050406030204" pitchFamily="18" charset="0"/>
                          </a:rPr>
                        </m:ctrlPr>
                      </m:accPr>
                      <m:e>
                        <m:r>
                          <a:rPr lang="en-US" sz="2400" b="0" i="1" smtClean="0">
                            <a:solidFill>
                              <a:schemeClr val="accent2">
                                <a:lumMod val="75000"/>
                              </a:schemeClr>
                            </a:solidFill>
                            <a:latin typeface="Cambria Math" panose="02040503050406030204" pitchFamily="18" charset="0"/>
                          </a:rPr>
                          <m:t>𝑧</m:t>
                        </m:r>
                      </m:e>
                    </m:acc>
                    <m:r>
                      <a:rPr lang="en-US" sz="2400">
                        <a:solidFill>
                          <a:schemeClr val="accent2">
                            <a:lumMod val="75000"/>
                          </a:schemeClr>
                        </a:solidFill>
                        <a:latin typeface="Cambria Math" panose="02040503050406030204" pitchFamily="18" charset="0"/>
                      </a:rPr>
                      <m:t>)=</m:t>
                    </m:r>
                    <m:f>
                      <m:fPr>
                        <m:ctrlPr>
                          <a:rPr lang="en-US" sz="2400" i="1">
                            <a:solidFill>
                              <a:schemeClr val="accent2">
                                <a:lumMod val="75000"/>
                              </a:schemeClr>
                            </a:solidFill>
                            <a:latin typeface="Cambria Math" panose="02040503050406030204" pitchFamily="18" charset="0"/>
                          </a:rPr>
                        </m:ctrlPr>
                      </m:fPr>
                      <m:num>
                        <m:sSup>
                          <m:sSupPr>
                            <m:ctrlPr>
                              <a:rPr lang="en-US" sz="2400" i="1">
                                <a:solidFill>
                                  <a:schemeClr val="accent2">
                                    <a:lumMod val="75000"/>
                                  </a:schemeClr>
                                </a:solidFill>
                                <a:latin typeface="Cambria Math" panose="02040503050406030204" pitchFamily="18" charset="0"/>
                              </a:rPr>
                            </m:ctrlPr>
                          </m:sSupPr>
                          <m:e>
                            <m:r>
                              <a:rPr lang="en-US" sz="2400">
                                <a:solidFill>
                                  <a:schemeClr val="accent2">
                                    <a:lumMod val="75000"/>
                                  </a:schemeClr>
                                </a:solidFill>
                                <a:latin typeface="Cambria Math" panose="02040503050406030204" pitchFamily="18" charset="0"/>
                              </a:rPr>
                              <m:t>𝑒</m:t>
                            </m:r>
                          </m:e>
                          <m:sup>
                            <m:acc>
                              <m:accPr>
                                <m:chr m:val="̂"/>
                                <m:ctrlPr>
                                  <a:rPr lang="en-US" sz="2400" i="1" smtClean="0">
                                    <a:solidFill>
                                      <a:schemeClr val="accent2">
                                        <a:lumMod val="75000"/>
                                      </a:schemeClr>
                                    </a:solidFill>
                                    <a:latin typeface="Cambria Math" panose="02040503050406030204" pitchFamily="18" charset="0"/>
                                  </a:rPr>
                                </m:ctrlPr>
                              </m:accPr>
                              <m:e>
                                <m:r>
                                  <a:rPr lang="en-US" sz="2400" b="0" i="1" smtClean="0">
                                    <a:solidFill>
                                      <a:schemeClr val="accent2">
                                        <a:lumMod val="75000"/>
                                      </a:schemeClr>
                                    </a:solidFill>
                                    <a:latin typeface="Cambria Math" panose="02040503050406030204" pitchFamily="18" charset="0"/>
                                  </a:rPr>
                                  <m:t>𝑧</m:t>
                                </m:r>
                              </m:e>
                            </m:acc>
                          </m:sup>
                        </m:sSup>
                      </m:num>
                      <m:den>
                        <m:r>
                          <a:rPr lang="en-US" sz="2400">
                            <a:solidFill>
                              <a:schemeClr val="accent2">
                                <a:lumMod val="75000"/>
                              </a:schemeClr>
                            </a:solidFill>
                            <a:latin typeface="Cambria Math" panose="02040503050406030204" pitchFamily="18" charset="0"/>
                          </a:rPr>
                          <m:t>1+</m:t>
                        </m:r>
                        <m:sSup>
                          <m:sSupPr>
                            <m:ctrlPr>
                              <a:rPr lang="en-US" sz="2400" i="1">
                                <a:solidFill>
                                  <a:schemeClr val="accent2">
                                    <a:lumMod val="75000"/>
                                  </a:schemeClr>
                                </a:solidFill>
                                <a:latin typeface="Cambria Math" panose="02040503050406030204" pitchFamily="18" charset="0"/>
                              </a:rPr>
                            </m:ctrlPr>
                          </m:sSupPr>
                          <m:e>
                            <m:r>
                              <a:rPr lang="en-US" sz="2400">
                                <a:solidFill>
                                  <a:schemeClr val="accent2">
                                    <a:lumMod val="75000"/>
                                  </a:schemeClr>
                                </a:solidFill>
                                <a:latin typeface="Cambria Math" panose="02040503050406030204" pitchFamily="18" charset="0"/>
                              </a:rPr>
                              <m:t>𝑒</m:t>
                            </m:r>
                          </m:e>
                          <m:sup>
                            <m:acc>
                              <m:accPr>
                                <m:chr m:val="̂"/>
                                <m:ctrlPr>
                                  <a:rPr lang="en-US" sz="2400" i="1" smtClean="0">
                                    <a:solidFill>
                                      <a:schemeClr val="accent2">
                                        <a:lumMod val="75000"/>
                                      </a:schemeClr>
                                    </a:solidFill>
                                    <a:latin typeface="Cambria Math" panose="02040503050406030204" pitchFamily="18" charset="0"/>
                                  </a:rPr>
                                </m:ctrlPr>
                              </m:accPr>
                              <m:e>
                                <m:r>
                                  <a:rPr lang="en-US" sz="2400" b="0" i="1" smtClean="0">
                                    <a:solidFill>
                                      <a:schemeClr val="accent2">
                                        <a:lumMod val="75000"/>
                                      </a:schemeClr>
                                    </a:solidFill>
                                    <a:latin typeface="Cambria Math" panose="02040503050406030204" pitchFamily="18" charset="0"/>
                                  </a:rPr>
                                  <m:t>𝑧</m:t>
                                </m:r>
                              </m:e>
                            </m:acc>
                          </m:sup>
                        </m:sSup>
                      </m:den>
                    </m:f>
                    <m:r>
                      <a:rPr lang="en-US" sz="2400">
                        <a:solidFill>
                          <a:schemeClr val="accent2">
                            <a:lumMod val="75000"/>
                          </a:schemeClr>
                        </a:solidFill>
                        <a:latin typeface="Cambria Math" panose="02040503050406030204" pitchFamily="18" charset="0"/>
                      </a:rPr>
                      <m:t>=</m:t>
                    </m:r>
                    <m:f>
                      <m:fPr>
                        <m:ctrlPr>
                          <a:rPr lang="en-US" sz="2400" i="1">
                            <a:solidFill>
                              <a:schemeClr val="accent2">
                                <a:lumMod val="75000"/>
                              </a:schemeClr>
                            </a:solidFill>
                            <a:latin typeface="Cambria Math" panose="02040503050406030204" pitchFamily="18" charset="0"/>
                          </a:rPr>
                        </m:ctrlPr>
                      </m:fPr>
                      <m:num>
                        <m:r>
                          <a:rPr lang="en-US" sz="2400">
                            <a:solidFill>
                              <a:schemeClr val="accent2">
                                <a:lumMod val="75000"/>
                              </a:schemeClr>
                            </a:solidFill>
                            <a:latin typeface="Cambria Math" panose="02040503050406030204" pitchFamily="18" charset="0"/>
                          </a:rPr>
                          <m:t>1</m:t>
                        </m:r>
                      </m:num>
                      <m:den>
                        <m:r>
                          <a:rPr lang="en-US" sz="2400">
                            <a:solidFill>
                              <a:schemeClr val="accent2">
                                <a:lumMod val="75000"/>
                              </a:schemeClr>
                            </a:solidFill>
                            <a:latin typeface="Cambria Math" panose="02040503050406030204" pitchFamily="18" charset="0"/>
                          </a:rPr>
                          <m:t>1+</m:t>
                        </m:r>
                        <m:sSup>
                          <m:sSupPr>
                            <m:ctrlPr>
                              <a:rPr lang="en-US" sz="2400" i="1">
                                <a:solidFill>
                                  <a:schemeClr val="accent2">
                                    <a:lumMod val="75000"/>
                                  </a:schemeClr>
                                </a:solidFill>
                                <a:latin typeface="Cambria Math" panose="02040503050406030204" pitchFamily="18" charset="0"/>
                              </a:rPr>
                            </m:ctrlPr>
                          </m:sSupPr>
                          <m:e>
                            <m:r>
                              <a:rPr lang="en-US" sz="2400">
                                <a:solidFill>
                                  <a:schemeClr val="accent2">
                                    <a:lumMod val="75000"/>
                                  </a:schemeClr>
                                </a:solidFill>
                                <a:latin typeface="Cambria Math" panose="02040503050406030204" pitchFamily="18" charset="0"/>
                              </a:rPr>
                              <m:t>𝑒</m:t>
                            </m:r>
                          </m:e>
                          <m:sup>
                            <m:r>
                              <a:rPr lang="en-US" sz="2400">
                                <a:solidFill>
                                  <a:schemeClr val="accent2">
                                    <a:lumMod val="75000"/>
                                  </a:schemeClr>
                                </a:solidFill>
                                <a:latin typeface="Cambria Math" panose="02040503050406030204" pitchFamily="18" charset="0"/>
                              </a:rPr>
                              <m:t>−</m:t>
                            </m:r>
                            <m:acc>
                              <m:accPr>
                                <m:chr m:val="̂"/>
                                <m:ctrlPr>
                                  <a:rPr lang="en-US" sz="2400" i="1" smtClean="0">
                                    <a:solidFill>
                                      <a:schemeClr val="accent2">
                                        <a:lumMod val="75000"/>
                                      </a:schemeClr>
                                    </a:solidFill>
                                    <a:latin typeface="Cambria Math" panose="02040503050406030204" pitchFamily="18" charset="0"/>
                                  </a:rPr>
                                </m:ctrlPr>
                              </m:accPr>
                              <m:e>
                                <m:r>
                                  <a:rPr lang="en-US" sz="2400" b="0" i="1" smtClean="0">
                                    <a:solidFill>
                                      <a:schemeClr val="accent2">
                                        <a:lumMod val="75000"/>
                                      </a:schemeClr>
                                    </a:solidFill>
                                    <a:latin typeface="Cambria Math" panose="02040503050406030204" pitchFamily="18" charset="0"/>
                                  </a:rPr>
                                  <m:t>𝑧</m:t>
                                </m:r>
                              </m:e>
                            </m:acc>
                          </m:sup>
                        </m:sSup>
                      </m:den>
                    </m:f>
                  </m:oMath>
                </m:oMathPara>
              </a14:m>
              <a:endParaRPr lang="en-US" sz="2400" dirty="0">
                <a:solidFill>
                  <a:schemeClr val="accent2">
                    <a:lumMod val="75000"/>
                  </a:schemeClr>
                </a:solidFill>
                <a:latin typeface="Times New Roman" panose="02020603050405020304" pitchFamily="18" charset="0"/>
                <a:cs typeface="Times New Roman" panose="02020603050405020304" pitchFamily="18" charset="0"/>
              </a:endParaRPr>
            </a:p>
          </dgm:t>
        </dgm:pt>
      </mc:Choice>
      <mc:Fallback xmlns="">
        <dgm:pt modelId="{FBAF53B1-6E0C-4A83-9E48-CB6B44AD67A7}">
          <dgm:prSet custT="1"/>
          <dgm:spPr/>
          <dgm:t>
            <a:bodyPr/>
            <a:lstStyle/>
            <a:p>
              <a:pPr marL="625475" indent="-288925"/>
              <a:r>
                <a:rPr lang="en-US" sz="2400" i="0">
                  <a:solidFill>
                    <a:schemeClr val="accent2">
                      <a:lumMod val="75000"/>
                    </a:schemeClr>
                  </a:solidFill>
                  <a:latin typeface="Cambria Math" panose="02040503050406030204" pitchFamily="18" charset="0"/>
                </a:rPr>
                <a:t>𝑝 ̂=𝜎(</a:t>
              </a:r>
              <a:r>
                <a:rPr lang="en-US" sz="2400" b="0" i="0">
                  <a:solidFill>
                    <a:schemeClr val="accent2">
                      <a:lumMod val="75000"/>
                    </a:schemeClr>
                  </a:solidFill>
                  <a:latin typeface="Cambria Math" panose="02040503050406030204" pitchFamily="18" charset="0"/>
                </a:rPr>
                <a:t>𝑧 ̂</a:t>
              </a:r>
              <a:r>
                <a:rPr lang="en-US" sz="2400" i="0">
                  <a:solidFill>
                    <a:schemeClr val="accent2">
                      <a:lumMod val="75000"/>
                    </a:schemeClr>
                  </a:solidFill>
                  <a:latin typeface="Cambria Math" panose="02040503050406030204" pitchFamily="18" charset="0"/>
                </a:rPr>
                <a:t>)=𝑒^</a:t>
              </a:r>
              <a:r>
                <a:rPr lang="en-US" sz="2400" b="0" i="0">
                  <a:solidFill>
                    <a:schemeClr val="accent2">
                      <a:lumMod val="75000"/>
                    </a:schemeClr>
                  </a:solidFill>
                  <a:latin typeface="Cambria Math" panose="02040503050406030204" pitchFamily="18" charset="0"/>
                </a:rPr>
                <a:t>𝑧 ̂ /(</a:t>
              </a:r>
              <a:r>
                <a:rPr lang="en-US" sz="2400" i="0">
                  <a:solidFill>
                    <a:schemeClr val="accent2">
                      <a:lumMod val="75000"/>
                    </a:schemeClr>
                  </a:solidFill>
                  <a:latin typeface="Cambria Math" panose="02040503050406030204" pitchFamily="18" charset="0"/>
                </a:rPr>
                <a:t>1+𝑒^</a:t>
              </a:r>
              <a:r>
                <a:rPr lang="en-US" sz="2400" b="0" i="0">
                  <a:solidFill>
                    <a:schemeClr val="accent2">
                      <a:lumMod val="75000"/>
                    </a:schemeClr>
                  </a:solidFill>
                  <a:latin typeface="Cambria Math" panose="02040503050406030204" pitchFamily="18" charset="0"/>
                </a:rPr>
                <a:t>𝑧 ̂  )</a:t>
              </a:r>
              <a:r>
                <a:rPr lang="en-US" sz="2400" i="0">
                  <a:solidFill>
                    <a:schemeClr val="accent2">
                      <a:lumMod val="75000"/>
                    </a:schemeClr>
                  </a:solidFill>
                  <a:latin typeface="Cambria Math" panose="02040503050406030204" pitchFamily="18" charset="0"/>
                </a:rPr>
                <a:t>=1/(1+𝑒^(−</a:t>
              </a:r>
              <a:r>
                <a:rPr lang="en-US" sz="2400" b="0" i="0">
                  <a:solidFill>
                    <a:schemeClr val="accent2">
                      <a:lumMod val="75000"/>
                    </a:schemeClr>
                  </a:solidFill>
                  <a:latin typeface="Cambria Math" panose="02040503050406030204" pitchFamily="18" charset="0"/>
                </a:rPr>
                <a:t>𝑧 ̂ ) )</a:t>
              </a:r>
              <a:endParaRPr lang="en-US" sz="2400" dirty="0">
                <a:solidFill>
                  <a:schemeClr val="accent2">
                    <a:lumMod val="75000"/>
                  </a:schemeClr>
                </a:solidFill>
                <a:latin typeface="Times New Roman" panose="02020603050405020304" pitchFamily="18" charset="0"/>
                <a:cs typeface="Times New Roman" panose="02020603050405020304" pitchFamily="18" charset="0"/>
              </a:endParaRPr>
            </a:p>
          </dgm:t>
        </dgm:pt>
      </mc:Fallback>
    </mc:AlternateContent>
    <dgm:pt modelId="{12ED5351-EAEA-4B93-A40B-22F98F1B0758}" type="sibTrans" cxnId="{38BB818E-3CA5-4206-9C96-F74146174902}">
      <dgm:prSet/>
      <dgm:spPr/>
      <dgm:t>
        <a:bodyPr/>
        <a:lstStyle/>
        <a:p>
          <a:endParaRPr lang="en-US"/>
        </a:p>
      </dgm:t>
    </dgm:pt>
    <dgm:pt modelId="{8A46BE87-0656-4021-B6D0-7BE58969AB62}" type="parTrans" cxnId="{38BB818E-3CA5-4206-9C96-F74146174902}">
      <dgm:prSet/>
      <dgm:spPr/>
      <dgm:t>
        <a:bodyPr/>
        <a:lstStyle/>
        <a:p>
          <a:endParaRPr lang="en-US"/>
        </a:p>
      </dgm:t>
    </dgm:pt>
    <dgm:pt modelId="{7C3F2164-317C-4930-B319-9E28855D5847}">
      <dgm:prSet/>
      <dgm:spPr/>
      <dgm:t>
        <a:bodyPr/>
        <a:lstStyle/>
        <a:p>
          <a:pPr marL="171450" indent="0"/>
          <a:endParaRPr lang="en-US" sz="1800" dirty="0"/>
        </a:p>
      </dgm:t>
    </dgm:pt>
    <dgm:pt modelId="{B9BA4A2A-E518-4DCC-9CA7-C0E973F1A1F0}" type="parTrans" cxnId="{02760AC4-1DDF-4698-BFED-4A3C210D9B07}">
      <dgm:prSet/>
      <dgm:spPr/>
      <dgm:t>
        <a:bodyPr/>
        <a:lstStyle/>
        <a:p>
          <a:endParaRPr lang="en-US"/>
        </a:p>
      </dgm:t>
    </dgm:pt>
    <dgm:pt modelId="{E2680E6E-C8E1-4CB0-BAC8-F527B0AF50E9}" type="sibTrans" cxnId="{02760AC4-1DDF-4698-BFED-4A3C210D9B07}">
      <dgm:prSet/>
      <dgm:spPr/>
      <dgm:t>
        <a:bodyPr/>
        <a:lstStyle/>
        <a:p>
          <a:endParaRPr lang="en-US"/>
        </a:p>
      </dgm:t>
    </dgm:pt>
    <dgm:pt modelId="{B937DB27-A4DC-4DEB-BC7B-73214FC8B35B}">
      <dgm:prSet custT="1"/>
      <dgm:spPr/>
      <dgm:t>
        <a:bodyPr/>
        <a:lstStyle/>
        <a:p>
          <a:pPr marL="625475" indent="-288925"/>
          <a:endParaRPr lang="en-US" sz="2000" dirty="0">
            <a:solidFill>
              <a:schemeClr val="accent2">
                <a:lumMod val="75000"/>
              </a:schemeClr>
            </a:solidFill>
            <a:latin typeface="Times New Roman" panose="02020603050405020304" pitchFamily="18" charset="0"/>
            <a:cs typeface="Times New Roman" panose="02020603050405020304" pitchFamily="18" charset="0"/>
          </a:endParaRPr>
        </a:p>
      </dgm:t>
    </dgm:pt>
    <dgm:pt modelId="{1BFE744D-A86B-458B-B515-B6C63FBEB87E}" type="parTrans" cxnId="{93B236FE-069B-403E-BA19-0380FEE34437}">
      <dgm:prSet/>
      <dgm:spPr/>
      <dgm:t>
        <a:bodyPr/>
        <a:lstStyle/>
        <a:p>
          <a:endParaRPr lang="en-US"/>
        </a:p>
      </dgm:t>
    </dgm:pt>
    <dgm:pt modelId="{C2E53198-E56C-4BAF-8F8D-5453FFF42EBE}" type="sibTrans" cxnId="{93B236FE-069B-403E-BA19-0380FEE34437}">
      <dgm:prSet/>
      <dgm:spPr/>
      <dgm:t>
        <a:bodyPr/>
        <a:lstStyle/>
        <a:p>
          <a:endParaRPr lang="en-US"/>
        </a:p>
      </dgm:t>
    </dgm:pt>
    <dgm:pt modelId="{FE3A6118-C2A1-4BAF-A8D7-EC28EA02821B}" type="pres">
      <dgm:prSet presAssocID="{41ACB11C-EF9F-48A5-8177-08CA55680A88}" presName="linear" presStyleCnt="0">
        <dgm:presLayoutVars>
          <dgm:animLvl val="lvl"/>
          <dgm:resizeHandles val="exact"/>
        </dgm:presLayoutVars>
      </dgm:prSet>
      <dgm:spPr/>
    </dgm:pt>
    <dgm:pt modelId="{7EE655CA-0875-4236-A23C-13E5A7C6A734}" type="pres">
      <dgm:prSet presAssocID="{53874E27-C6B3-46AB-A776-F869478BA975}" presName="parentText" presStyleLbl="node1" presStyleIdx="0" presStyleCnt="4" custLinFactY="-100000" custLinFactNeighborX="0" custLinFactNeighborY="-192346">
        <dgm:presLayoutVars>
          <dgm:chMax val="0"/>
          <dgm:bulletEnabled val="1"/>
        </dgm:presLayoutVars>
      </dgm:prSet>
      <dgm:spPr/>
    </dgm:pt>
    <dgm:pt modelId="{90D05A64-DA9E-4025-9F41-14E25ED100D1}" type="pres">
      <dgm:prSet presAssocID="{B9E3E3C4-EADD-4EC3-A816-F9DD5F510192}" presName="spacer" presStyleCnt="0"/>
      <dgm:spPr/>
    </dgm:pt>
    <dgm:pt modelId="{350C6FCC-4C0F-4BBD-B3B2-E91EA4865860}" type="pres">
      <dgm:prSet presAssocID="{E90E2788-90B8-4029-811C-D7C1A53C6DC7}" presName="parentText" presStyleLbl="node1" presStyleIdx="1" presStyleCnt="4" custLinFactY="-73206" custLinFactNeighborX="0" custLinFactNeighborY="-100000">
        <dgm:presLayoutVars>
          <dgm:chMax val="0"/>
          <dgm:bulletEnabled val="1"/>
        </dgm:presLayoutVars>
      </dgm:prSet>
      <dgm:spPr/>
    </dgm:pt>
    <dgm:pt modelId="{351D32A7-6561-4982-AE34-45DA954F36E1}" type="pres">
      <dgm:prSet presAssocID="{F603B413-49D3-44E5-A1FB-F9F1C529D2F9}" presName="spacer" presStyleCnt="0"/>
      <dgm:spPr/>
    </dgm:pt>
    <dgm:pt modelId="{A9FB4744-852B-45FC-86CB-A35869AF1A41}" type="pres">
      <dgm:prSet presAssocID="{012C1997-B733-495B-B44A-ADB0E0EFF6CA}" presName="parentText" presStyleLbl="node1" presStyleIdx="2" presStyleCnt="4" custLinFactY="-25058" custLinFactNeighborX="0" custLinFactNeighborY="-100000">
        <dgm:presLayoutVars>
          <dgm:chMax val="0"/>
          <dgm:bulletEnabled val="1"/>
        </dgm:presLayoutVars>
      </dgm:prSet>
      <dgm:spPr/>
    </dgm:pt>
    <dgm:pt modelId="{6A00ACBD-8253-4456-B577-87B0EAAF9F2B}" type="pres">
      <dgm:prSet presAssocID="{EF1BB818-075F-495E-893D-651EFAD251B2}" presName="spacer" presStyleCnt="0"/>
      <dgm:spPr/>
    </dgm:pt>
    <dgm:pt modelId="{853512AC-7891-468E-BDC7-B5A59CC81EEB}" type="pres">
      <dgm:prSet presAssocID="{9EBCF5B9-B13D-45D2-BE6B-4E8EE29A6E60}" presName="parentText" presStyleLbl="node1" presStyleIdx="3" presStyleCnt="4">
        <dgm:presLayoutVars>
          <dgm:chMax val="0"/>
          <dgm:bulletEnabled val="1"/>
        </dgm:presLayoutVars>
      </dgm:prSet>
      <dgm:spPr/>
    </dgm:pt>
    <dgm:pt modelId="{7461A538-7998-4432-AEFF-A0971BC2ADC9}" type="pres">
      <dgm:prSet presAssocID="{9EBCF5B9-B13D-45D2-BE6B-4E8EE29A6E60}" presName="childText" presStyleLbl="revTx" presStyleIdx="0" presStyleCnt="1" custLinFactNeighborX="0" custLinFactNeighborY="66477">
        <dgm:presLayoutVars>
          <dgm:bulletEnabled val="1"/>
        </dgm:presLayoutVars>
      </dgm:prSet>
      <dgm:spPr/>
    </dgm:pt>
  </dgm:ptLst>
  <dgm:cxnLst>
    <dgm:cxn modelId="{35965602-91A9-42F1-A6BE-DA254517B7BC}" type="presOf" srcId="{41ACB11C-EF9F-48A5-8177-08CA55680A88}" destId="{FE3A6118-C2A1-4BAF-A8D7-EC28EA02821B}" srcOrd="0" destOrd="0" presId="urn:microsoft.com/office/officeart/2005/8/layout/vList2"/>
    <dgm:cxn modelId="{2868502D-F01C-4797-B1EC-8EF4244AB371}" srcId="{9EBCF5B9-B13D-45D2-BE6B-4E8EE29A6E60}" destId="{CF0463ED-FCA5-467F-B5F4-2BD660F763C6}" srcOrd="1" destOrd="0" parTransId="{50290E94-03FC-46F0-AA33-CAC9D4CEAD44}" sibTransId="{4FC2BCBF-A1B5-43A7-ACFD-4B602E10BE72}"/>
    <dgm:cxn modelId="{81891433-588C-4655-8C73-2C587A4B8233}" type="presOf" srcId="{B937DB27-A4DC-4DEB-BC7B-73214FC8B35B}" destId="{7461A538-7998-4432-AEFF-A0971BC2ADC9}" srcOrd="0" destOrd="2" presId="urn:microsoft.com/office/officeart/2005/8/layout/vList2"/>
    <dgm:cxn modelId="{3866BA5C-9252-4769-8052-C273D3D0DAFA}" type="presOf" srcId="{FBAF53B1-6E0C-4A83-9E48-CB6B44AD67A7}" destId="{7461A538-7998-4432-AEFF-A0971BC2ADC9}" srcOrd="0" destOrd="3" presId="urn:microsoft.com/office/officeart/2005/8/layout/vList2"/>
    <dgm:cxn modelId="{3CE5205F-983C-494A-8791-93B7C8116AD5}" srcId="{41ACB11C-EF9F-48A5-8177-08CA55680A88}" destId="{53874E27-C6B3-46AB-A776-F869478BA975}" srcOrd="0" destOrd="0" parTransId="{9830C227-6257-4689-9388-DF65AE11B51D}" sibTransId="{B9E3E3C4-EADD-4EC3-A816-F9DD5F510192}"/>
    <dgm:cxn modelId="{5AA5BB55-26C3-4643-AEF0-344ECA9C481E}" type="presOf" srcId="{012C1997-B733-495B-B44A-ADB0E0EFF6CA}" destId="{A9FB4744-852B-45FC-86CB-A35869AF1A41}" srcOrd="0" destOrd="0" presId="urn:microsoft.com/office/officeart/2005/8/layout/vList2"/>
    <dgm:cxn modelId="{F5B60B8A-2EEC-42E5-B342-F5516DB52592}" type="presOf" srcId="{7C3F2164-317C-4930-B319-9E28855D5847}" destId="{7461A538-7998-4432-AEFF-A0971BC2ADC9}" srcOrd="0" destOrd="0" presId="urn:microsoft.com/office/officeart/2005/8/layout/vList2"/>
    <dgm:cxn modelId="{38BB818E-3CA5-4206-9C96-F74146174902}" srcId="{9EBCF5B9-B13D-45D2-BE6B-4E8EE29A6E60}" destId="{FBAF53B1-6E0C-4A83-9E48-CB6B44AD67A7}" srcOrd="3" destOrd="0" parTransId="{8A46BE87-0656-4021-B6D0-7BE58969AB62}" sibTransId="{12ED5351-EAEA-4B93-A40B-22F98F1B0758}"/>
    <dgm:cxn modelId="{F89BBD92-8F9B-4A6C-992D-AEEEED7ABB18}" type="presOf" srcId="{E90E2788-90B8-4029-811C-D7C1A53C6DC7}" destId="{350C6FCC-4C0F-4BBD-B3B2-E91EA4865860}" srcOrd="0" destOrd="0" presId="urn:microsoft.com/office/officeart/2005/8/layout/vList2"/>
    <dgm:cxn modelId="{73869F9A-1C31-4E0C-9C94-2745F06D5B33}" srcId="{41ACB11C-EF9F-48A5-8177-08CA55680A88}" destId="{9EBCF5B9-B13D-45D2-BE6B-4E8EE29A6E60}" srcOrd="3" destOrd="0" parTransId="{04BFE879-D88F-440C-9CDF-575CDB8D8170}" sibTransId="{16287B1A-D342-486D-8F62-CB7DD3B83BEC}"/>
    <dgm:cxn modelId="{A1D5F89D-2341-47D0-8654-7EE56C6F349F}" type="presOf" srcId="{CF0463ED-FCA5-467F-B5F4-2BD660F763C6}" destId="{7461A538-7998-4432-AEFF-A0971BC2ADC9}" srcOrd="0" destOrd="1" presId="urn:microsoft.com/office/officeart/2005/8/layout/vList2"/>
    <dgm:cxn modelId="{3194FEA4-BFB4-4D5F-BA8D-FC382FF38EBC}" srcId="{41ACB11C-EF9F-48A5-8177-08CA55680A88}" destId="{012C1997-B733-495B-B44A-ADB0E0EFF6CA}" srcOrd="2" destOrd="0" parTransId="{31C9B8EB-DE69-4171-956A-F45ABF22B7BF}" sibTransId="{EF1BB818-075F-495E-893D-651EFAD251B2}"/>
    <dgm:cxn modelId="{02760AC4-1DDF-4698-BFED-4A3C210D9B07}" srcId="{9EBCF5B9-B13D-45D2-BE6B-4E8EE29A6E60}" destId="{7C3F2164-317C-4930-B319-9E28855D5847}" srcOrd="0" destOrd="0" parTransId="{B9BA4A2A-E518-4DCC-9CA7-C0E973F1A1F0}" sibTransId="{E2680E6E-C8E1-4CB0-BAC8-F527B0AF50E9}"/>
    <dgm:cxn modelId="{D1CAA7D7-CA54-4D62-8E73-5E22E0CC0F39}" type="presOf" srcId="{53874E27-C6B3-46AB-A776-F869478BA975}" destId="{7EE655CA-0875-4236-A23C-13E5A7C6A734}" srcOrd="0" destOrd="0" presId="urn:microsoft.com/office/officeart/2005/8/layout/vList2"/>
    <dgm:cxn modelId="{970C49E2-0DAB-410B-9FC1-E0964F1951B1}" type="presOf" srcId="{9EBCF5B9-B13D-45D2-BE6B-4E8EE29A6E60}" destId="{853512AC-7891-468E-BDC7-B5A59CC81EEB}" srcOrd="0" destOrd="0" presId="urn:microsoft.com/office/officeart/2005/8/layout/vList2"/>
    <dgm:cxn modelId="{8C798EEB-C2F7-4197-8096-E8506626FFAC}" srcId="{41ACB11C-EF9F-48A5-8177-08CA55680A88}" destId="{E90E2788-90B8-4029-811C-D7C1A53C6DC7}" srcOrd="1" destOrd="0" parTransId="{9B186911-2D20-44E2-B4E5-5441BCB08F0C}" sibTransId="{F603B413-49D3-44E5-A1FB-F9F1C529D2F9}"/>
    <dgm:cxn modelId="{93B236FE-069B-403E-BA19-0380FEE34437}" srcId="{9EBCF5B9-B13D-45D2-BE6B-4E8EE29A6E60}" destId="{B937DB27-A4DC-4DEB-BC7B-73214FC8B35B}" srcOrd="2" destOrd="0" parTransId="{1BFE744D-A86B-458B-B515-B6C63FBEB87E}" sibTransId="{C2E53198-E56C-4BAF-8F8D-5453FFF42EBE}"/>
    <dgm:cxn modelId="{417E9572-9DB1-487D-90EA-2976F3722815}" type="presParOf" srcId="{FE3A6118-C2A1-4BAF-A8D7-EC28EA02821B}" destId="{7EE655CA-0875-4236-A23C-13E5A7C6A734}" srcOrd="0" destOrd="0" presId="urn:microsoft.com/office/officeart/2005/8/layout/vList2"/>
    <dgm:cxn modelId="{FF3295C4-9F90-435E-A745-26DEF4D79083}" type="presParOf" srcId="{FE3A6118-C2A1-4BAF-A8D7-EC28EA02821B}" destId="{90D05A64-DA9E-4025-9F41-14E25ED100D1}" srcOrd="1" destOrd="0" presId="urn:microsoft.com/office/officeart/2005/8/layout/vList2"/>
    <dgm:cxn modelId="{B7396B59-DB25-4E46-8A20-B3D9C30A2812}" type="presParOf" srcId="{FE3A6118-C2A1-4BAF-A8D7-EC28EA02821B}" destId="{350C6FCC-4C0F-4BBD-B3B2-E91EA4865860}" srcOrd="2" destOrd="0" presId="urn:microsoft.com/office/officeart/2005/8/layout/vList2"/>
    <dgm:cxn modelId="{3F8F5CBB-760B-4F31-B1B9-B006947129C6}" type="presParOf" srcId="{FE3A6118-C2A1-4BAF-A8D7-EC28EA02821B}" destId="{351D32A7-6561-4982-AE34-45DA954F36E1}" srcOrd="3" destOrd="0" presId="urn:microsoft.com/office/officeart/2005/8/layout/vList2"/>
    <dgm:cxn modelId="{AAE14648-9533-48A4-9C2D-A5ABBB1E7742}" type="presParOf" srcId="{FE3A6118-C2A1-4BAF-A8D7-EC28EA02821B}" destId="{A9FB4744-852B-45FC-86CB-A35869AF1A41}" srcOrd="4" destOrd="0" presId="urn:microsoft.com/office/officeart/2005/8/layout/vList2"/>
    <dgm:cxn modelId="{917024A2-51A5-4007-9CC2-091A5F3D60CB}" type="presParOf" srcId="{FE3A6118-C2A1-4BAF-A8D7-EC28EA02821B}" destId="{6A00ACBD-8253-4456-B577-87B0EAAF9F2B}" srcOrd="5" destOrd="0" presId="urn:microsoft.com/office/officeart/2005/8/layout/vList2"/>
    <dgm:cxn modelId="{53856382-D607-4A69-A8FD-A8E75EB0F0FE}" type="presParOf" srcId="{FE3A6118-C2A1-4BAF-A8D7-EC28EA02821B}" destId="{853512AC-7891-468E-BDC7-B5A59CC81EEB}" srcOrd="6" destOrd="0" presId="urn:microsoft.com/office/officeart/2005/8/layout/vList2"/>
    <dgm:cxn modelId="{05699C75-2C03-442E-AF5F-216FA27EC057}" type="presParOf" srcId="{FE3A6118-C2A1-4BAF-A8D7-EC28EA02821B}" destId="{7461A538-7998-4432-AEFF-A0971BC2ADC9}" srcOrd="7"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B93CED46-253B-41A7-BED6-353857DBA5BF}"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mc:AlternateContent xmlns:mc="http://schemas.openxmlformats.org/markup-compatibility/2006" xmlns:a14="http://schemas.microsoft.com/office/drawing/2010/main">
      <mc:Choice Requires="a14">
        <dgm:pt modelId="{4B455CED-7850-4D6C-A238-2A8EB44B8E39}">
          <dgm:prSet/>
          <dgm:spPr/>
          <dgm:t>
            <a:bodyPr/>
            <a:lstStyle/>
            <a:p>
              <a:r>
                <a:rPr lang="en-US" dirty="0"/>
                <a:t>Prediction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𝑦</m:t>
                      </m:r>
                    </m:e>
                  </m:acc>
                  <m:r>
                    <a:rPr lang="en-US" i="1">
                      <a:latin typeface="Cambria Math" panose="02040503050406030204" pitchFamily="18" charset="0"/>
                    </a:rPr>
                    <m:t>=</m:t>
                  </m:r>
                  <m:d>
                    <m:dPr>
                      <m:begChr m:val="{"/>
                      <m:endChr m:val=""/>
                      <m:ctrlPr>
                        <a:rPr lang="en-US" i="1">
                          <a:latin typeface="Cambria Math" panose="02040503050406030204" pitchFamily="18" charset="0"/>
                        </a:rPr>
                      </m:ctrlPr>
                    </m:dPr>
                    <m:e>
                      <m:eqArr>
                        <m:eqArrPr>
                          <m:ctrlPr>
                            <a:rPr lang="en-US" i="1">
                              <a:latin typeface="Cambria Math" panose="02040503050406030204" pitchFamily="18" charset="0"/>
                            </a:rPr>
                          </m:ctrlPr>
                        </m:eqArrPr>
                        <m:e>
                          <m:r>
                            <a:rPr lang="en-US" i="1">
                              <a:latin typeface="Cambria Math" panose="02040503050406030204" pitchFamily="18" charset="0"/>
                            </a:rPr>
                            <m:t>0  </m:t>
                          </m:r>
                          <m:r>
                            <a:rPr lang="en-US" i="1">
                              <a:latin typeface="Cambria Math" panose="02040503050406030204" pitchFamily="18" charset="0"/>
                            </a:rPr>
                            <m:t>𝑖𝑓</m:t>
                          </m:r>
                          <m:r>
                            <a:rPr lang="en-US" i="1">
                              <a:latin typeface="Cambria Math" panose="02040503050406030204" pitchFamily="18" charset="0"/>
                            </a:rPr>
                            <m:t> </m:t>
                          </m:r>
                          <m:acc>
                            <m:accPr>
                              <m:chr m:val="̂"/>
                              <m:ctrlPr>
                                <a:rPr lang="en-US" i="1">
                                  <a:latin typeface="Cambria Math" panose="02040503050406030204" pitchFamily="18" charset="0"/>
                                </a:rPr>
                              </m:ctrlPr>
                            </m:accPr>
                            <m:e>
                              <m:r>
                                <a:rPr lang="en-US" i="1">
                                  <a:latin typeface="Cambria Math" panose="02040503050406030204" pitchFamily="18" charset="0"/>
                                </a:rPr>
                                <m:t>𝑝</m:t>
                              </m:r>
                            </m:e>
                          </m:acc>
                          <m:r>
                            <a:rPr lang="en-US" i="1">
                              <a:latin typeface="Cambria Math" panose="02040503050406030204" pitchFamily="18" charset="0"/>
                            </a:rPr>
                            <m:t>&lt;</m:t>
                          </m:r>
                          <m:r>
                            <a:rPr lang="en-US" b="0" i="1">
                              <a:latin typeface="Cambria Math" panose="02040503050406030204" pitchFamily="18" charset="0"/>
                            </a:rPr>
                            <m:t>𝑡h𝑟𝑒𝑠h𝑜𝑙𝑑</m:t>
                          </m:r>
                        </m:e>
                        <m:e>
                          <m:r>
                            <a:rPr lang="en-US" i="1">
                              <a:latin typeface="Cambria Math" panose="02040503050406030204" pitchFamily="18" charset="0"/>
                            </a:rPr>
                            <m:t>1  </m:t>
                          </m:r>
                          <m:r>
                            <a:rPr lang="en-US" i="1">
                              <a:latin typeface="Cambria Math" panose="02040503050406030204" pitchFamily="18" charset="0"/>
                            </a:rPr>
                            <m:t>𝑖𝑓</m:t>
                          </m:r>
                          <m:r>
                            <a:rPr lang="en-US" i="1">
                              <a:latin typeface="Cambria Math" panose="02040503050406030204" pitchFamily="18" charset="0"/>
                            </a:rPr>
                            <m:t> </m:t>
                          </m:r>
                          <m:acc>
                            <m:accPr>
                              <m:chr m:val="̂"/>
                              <m:ctrlPr>
                                <a:rPr lang="en-US" i="1">
                                  <a:latin typeface="Cambria Math" panose="02040503050406030204" pitchFamily="18" charset="0"/>
                                </a:rPr>
                              </m:ctrlPr>
                            </m:accPr>
                            <m:e>
                              <m:r>
                                <a:rPr lang="en-US" i="1">
                                  <a:latin typeface="Cambria Math" panose="02040503050406030204" pitchFamily="18" charset="0"/>
                                </a:rPr>
                                <m:t>𝑝</m:t>
                              </m:r>
                            </m:e>
                          </m:acc>
                          <m:r>
                            <a:rPr lang="en-US" i="1">
                              <a:latin typeface="Cambria Math" panose="02040503050406030204" pitchFamily="18" charset="0"/>
                            </a:rPr>
                            <m:t>≥</m:t>
                          </m:r>
                          <m:r>
                            <a:rPr lang="en-US" b="0" i="1">
                              <a:latin typeface="Cambria Math" panose="02040503050406030204" pitchFamily="18" charset="0"/>
                            </a:rPr>
                            <m:t>𝑡h𝑟𝑒𝑠h𝑜𝑙𝑑</m:t>
                          </m:r>
                          <m:r>
                            <a:rPr lang="en-US" i="1">
                              <a:latin typeface="Cambria Math" panose="02040503050406030204" pitchFamily="18" charset="0"/>
                            </a:rPr>
                            <m:t> </m:t>
                          </m:r>
                        </m:e>
                      </m:eqArr>
                    </m:e>
                  </m:d>
                </m:oMath>
              </a14:m>
              <a:r>
                <a:rPr lang="en-US" dirty="0"/>
                <a:t>,  typically, </a:t>
              </a:r>
              <a14:m>
                <m:oMath xmlns:m="http://schemas.openxmlformats.org/officeDocument/2006/math">
                  <m:r>
                    <a:rPr lang="en-US" i="1">
                      <a:latin typeface="Cambria Math" panose="02040503050406030204" pitchFamily="18" charset="0"/>
                    </a:rPr>
                    <m:t>𝑡h𝑟𝑒𝑠h𝑜𝑙𝑑</m:t>
                  </m:r>
                </m:oMath>
              </a14:m>
              <a:r>
                <a:rPr lang="en-US" dirty="0"/>
                <a:t> = 0.5</a:t>
              </a:r>
            </a:p>
          </dgm:t>
        </dgm:pt>
      </mc:Choice>
      <mc:Fallback xmlns="">
        <dgm:pt modelId="{4B455CED-7850-4D6C-A238-2A8EB44B8E39}">
          <dgm:prSet/>
          <dgm:spPr/>
          <dgm:t>
            <a:bodyPr/>
            <a:lstStyle/>
            <a:p>
              <a:r>
                <a:rPr lang="en-US" dirty="0"/>
                <a:t>Prediction    </a:t>
              </a:r>
              <a:r>
                <a:rPr lang="en-US" i="0"/>
                <a:t>𝑦 ̂={█(0  𝑖𝑓 𝑝 ̂&lt;</a:t>
              </a:r>
              <a:r>
                <a:rPr lang="en-US" b="0" i="0"/>
                <a:t>𝑡ℎ𝑟𝑒𝑠ℎ𝑜𝑙𝑑@</a:t>
              </a:r>
              <a:r>
                <a:rPr lang="en-US" i="0"/>
                <a:t>1  𝑖𝑓 𝑝 ̂≥</a:t>
              </a:r>
              <a:r>
                <a:rPr lang="en-US" b="0" i="0"/>
                <a:t>𝑡ℎ𝑟𝑒𝑠ℎ𝑜𝑙𝑑</a:t>
              </a:r>
              <a:r>
                <a:rPr lang="en-US" i="0"/>
                <a:t> )┤</a:t>
              </a:r>
              <a:r>
                <a:rPr lang="en-US" dirty="0"/>
                <a:t>,  typically, </a:t>
              </a:r>
              <a:r>
                <a:rPr lang="en-US" i="0"/>
                <a:t>𝑡ℎ𝑟𝑒𝑠ℎ𝑜𝑙𝑑</a:t>
              </a:r>
              <a:r>
                <a:rPr lang="en-US" dirty="0"/>
                <a:t> = 0.5</a:t>
              </a:r>
            </a:p>
          </dgm:t>
        </dgm:pt>
      </mc:Fallback>
    </mc:AlternateContent>
    <dgm:pt modelId="{AFC4F301-82FD-408D-9BCB-DC84226ADE93}" type="parTrans" cxnId="{4FC7006D-96E4-44BB-9D0A-902FF5B1481D}">
      <dgm:prSet/>
      <dgm:spPr/>
      <dgm:t>
        <a:bodyPr/>
        <a:lstStyle/>
        <a:p>
          <a:endParaRPr lang="en-US"/>
        </a:p>
      </dgm:t>
    </dgm:pt>
    <dgm:pt modelId="{6A6E9A36-A671-40D5-A37B-C7CD7023C36D}" type="sibTrans" cxnId="{4FC7006D-96E4-44BB-9D0A-902FF5B1481D}">
      <dgm:prSet/>
      <dgm:spPr/>
      <dgm:t>
        <a:bodyPr/>
        <a:lstStyle/>
        <a:p>
          <a:endParaRPr lang="en-US"/>
        </a:p>
      </dgm:t>
    </dgm:pt>
    <mc:AlternateContent xmlns:mc="http://schemas.openxmlformats.org/markup-compatibility/2006" xmlns:a14="http://schemas.microsoft.com/office/drawing/2010/main">
      <mc:Choice Requires="a14">
        <dgm:pt modelId="{96F75EF0-1EBA-47FC-83C1-741813650143}">
          <dgm:prSet/>
          <dgm:spPr/>
          <dgm:t>
            <a:bodyPr/>
            <a:lstStyle/>
            <a:p>
              <a:pPr/>
              <a14:m>
                <m:oMathPara xmlns:m="http://schemas.openxmlformats.org/officeDocument/2006/math">
                  <m:oMathParaPr>
                    <m:jc m:val="left"/>
                  </m:oMathParaPr>
                  <m:oMath xmlns:m="http://schemas.openxmlformats.org/officeDocument/2006/math">
                    <m:acc>
                      <m:accPr>
                        <m:chr m:val="̂"/>
                        <m:ctrlPr>
                          <a:rPr lang="en-US" b="0" i="1" smtClean="0">
                            <a:latin typeface="Cambria Math" panose="02040503050406030204" pitchFamily="18" charset="0"/>
                          </a:rPr>
                        </m:ctrlPr>
                      </m:accPr>
                      <m:e>
                        <m:r>
                          <a:rPr lang="en-US" b="0" i="1">
                            <a:latin typeface="Cambria Math" panose="02040503050406030204" pitchFamily="18" charset="0"/>
                          </a:rPr>
                          <m:t>𝑝</m:t>
                        </m:r>
                      </m:e>
                    </m:acc>
                    <m:r>
                      <a:rPr lang="en-US" b="0" i="1">
                        <a:latin typeface="Cambria Math" panose="02040503050406030204" pitchFamily="18" charset="0"/>
                      </a:rPr>
                      <m:t>&lt;0.5 , </m:t>
                    </m:r>
                    <m:r>
                      <a:rPr lang="en-US" b="0" i="1">
                        <a:latin typeface="Cambria Math" panose="02040503050406030204" pitchFamily="18" charset="0"/>
                      </a:rPr>
                      <m:t>𝑤h𝑒𝑛</m:t>
                    </m:r>
                    <m:r>
                      <a:rPr lang="en-US" b="0" i="1">
                        <a:latin typeface="Cambria Math" panose="02040503050406030204" pitchFamily="18" charset="0"/>
                      </a:rPr>
                      <m:t> </m:t>
                    </m:r>
                    <m:r>
                      <a:rPr lang="en-US" b="0" i="1">
                        <a:latin typeface="Cambria Math" panose="02040503050406030204" pitchFamily="18" charset="0"/>
                      </a:rPr>
                      <m:t>𝑧</m:t>
                    </m:r>
                    <m:r>
                      <a:rPr lang="en-US" b="0" i="1">
                        <a:latin typeface="Cambria Math" panose="02040503050406030204" pitchFamily="18" charset="0"/>
                      </a:rPr>
                      <m:t>&lt;0</m:t>
                    </m:r>
                  </m:oMath>
                </m:oMathPara>
              </a14:m>
              <a:endParaRPr lang="en-US" dirty="0"/>
            </a:p>
          </dgm:t>
        </dgm:pt>
      </mc:Choice>
      <mc:Fallback xmlns="">
        <dgm:pt modelId="{96F75EF0-1EBA-47FC-83C1-741813650143}">
          <dgm:prSet/>
          <dgm:spPr/>
          <dgm:t>
            <a:bodyPr/>
            <a:lstStyle/>
            <a:p>
              <a:pPr/>
              <a:r>
                <a:rPr lang="en-US" b="0" i="0"/>
                <a:t>𝑝 ̂&lt;0.5 , 𝑤ℎ𝑒𝑛 𝑧&lt;0</a:t>
              </a:r>
              <a:endParaRPr lang="en-US" dirty="0"/>
            </a:p>
          </dgm:t>
        </dgm:pt>
      </mc:Fallback>
    </mc:AlternateContent>
    <dgm:pt modelId="{CF233C1C-38D8-4DF8-99B1-970D642C5208}" type="parTrans" cxnId="{DA6419FD-E6BA-4851-A00A-251FAA22E63E}">
      <dgm:prSet/>
      <dgm:spPr/>
      <dgm:t>
        <a:bodyPr/>
        <a:lstStyle/>
        <a:p>
          <a:endParaRPr lang="en-US"/>
        </a:p>
      </dgm:t>
    </dgm:pt>
    <dgm:pt modelId="{CB1A1978-C7FD-4C97-889A-CA0A4366CA80}" type="sibTrans" cxnId="{DA6419FD-E6BA-4851-A00A-251FAA22E63E}">
      <dgm:prSet/>
      <dgm:spPr/>
      <dgm:t>
        <a:bodyPr/>
        <a:lstStyle/>
        <a:p>
          <a:endParaRPr lang="en-US"/>
        </a:p>
      </dgm:t>
    </dgm:pt>
    <mc:AlternateContent xmlns:mc="http://schemas.openxmlformats.org/markup-compatibility/2006" xmlns:a14="http://schemas.microsoft.com/office/drawing/2010/main">
      <mc:Choice Requires="a14">
        <dgm:pt modelId="{4765FD9B-1606-4E29-8C9C-9DDABA95BA07}">
          <dgm:prSet/>
          <dgm:spPr/>
          <dgm:t>
            <a:bodyPr/>
            <a:lstStyle/>
            <a:p>
              <a:pPr/>
              <a14:m>
                <m:oMathPara xmlns:m="http://schemas.openxmlformats.org/officeDocument/2006/math">
                  <m:oMathParaPr>
                    <m:jc m:val="left"/>
                  </m:oMathParaPr>
                  <m:oMath xmlns:m="http://schemas.openxmlformats.org/officeDocument/2006/math">
                    <m:acc>
                      <m:accPr>
                        <m:chr m:val="̂"/>
                        <m:ctrlPr>
                          <a:rPr lang="en-US" i="1" smtClean="0">
                            <a:latin typeface="Cambria Math" panose="02040503050406030204" pitchFamily="18" charset="0"/>
                          </a:rPr>
                        </m:ctrlPr>
                      </m:accPr>
                      <m:e>
                        <m:r>
                          <a:rPr lang="en-US" i="1">
                            <a:latin typeface="Cambria Math" panose="02040503050406030204" pitchFamily="18" charset="0"/>
                          </a:rPr>
                          <m:t>𝑝</m:t>
                        </m:r>
                      </m:e>
                    </m:acc>
                    <m:r>
                      <a:rPr lang="en-US" i="1">
                        <a:latin typeface="Cambria Math" panose="02040503050406030204" pitchFamily="18" charset="0"/>
                      </a:rPr>
                      <m:t>≥0.5 </m:t>
                    </m:r>
                    <m:r>
                      <a:rPr lang="en-US" i="1">
                        <a:latin typeface="Cambria Math" panose="02040503050406030204" pitchFamily="18" charset="0"/>
                      </a:rPr>
                      <m:t>𝑤h𝑒𝑛</m:t>
                    </m:r>
                    <m:r>
                      <a:rPr lang="en-US" i="1">
                        <a:latin typeface="Cambria Math" panose="02040503050406030204" pitchFamily="18" charset="0"/>
                      </a:rPr>
                      <m:t> </m:t>
                    </m:r>
                    <m:r>
                      <a:rPr lang="en-US" b="0" i="1">
                        <a:latin typeface="Cambria Math" panose="02040503050406030204" pitchFamily="18" charset="0"/>
                      </a:rPr>
                      <m:t>𝑧</m:t>
                    </m:r>
                    <m:r>
                      <a:rPr lang="en-US" i="1">
                        <a:latin typeface="Cambria Math" panose="02040503050406030204" pitchFamily="18" charset="0"/>
                      </a:rPr>
                      <m:t>≥0</m:t>
                    </m:r>
                  </m:oMath>
                </m:oMathPara>
              </a14:m>
              <a:endParaRPr lang="en-US" dirty="0"/>
            </a:p>
          </dgm:t>
        </dgm:pt>
      </mc:Choice>
      <mc:Fallback xmlns="">
        <dgm:pt modelId="{4765FD9B-1606-4E29-8C9C-9DDABA95BA07}">
          <dgm:prSet/>
          <dgm:spPr/>
          <dgm:t>
            <a:bodyPr/>
            <a:lstStyle/>
            <a:p>
              <a:pPr/>
              <a:r>
                <a:rPr lang="en-US" i="0"/>
                <a:t>𝑝 ̂≥0.5 𝑤ℎ𝑒𝑛 </a:t>
              </a:r>
              <a:r>
                <a:rPr lang="en-US" b="0" i="0"/>
                <a:t>𝑧</a:t>
              </a:r>
              <a:r>
                <a:rPr lang="en-US" i="0"/>
                <a:t>≥0</a:t>
              </a:r>
              <a:endParaRPr lang="en-US" dirty="0"/>
            </a:p>
          </dgm:t>
        </dgm:pt>
      </mc:Fallback>
    </mc:AlternateContent>
    <dgm:pt modelId="{6E70E9BE-D210-4DF3-A075-061E046A001B}" type="parTrans" cxnId="{E11402BE-F0C3-4AF7-95B5-F61C84681562}">
      <dgm:prSet/>
      <dgm:spPr/>
      <dgm:t>
        <a:bodyPr/>
        <a:lstStyle/>
        <a:p>
          <a:endParaRPr lang="en-US"/>
        </a:p>
      </dgm:t>
    </dgm:pt>
    <dgm:pt modelId="{F0BCE2E1-5AEA-4F14-9DDA-D2790A9CF291}" type="sibTrans" cxnId="{E11402BE-F0C3-4AF7-95B5-F61C84681562}">
      <dgm:prSet/>
      <dgm:spPr/>
      <dgm:t>
        <a:bodyPr/>
        <a:lstStyle/>
        <a:p>
          <a:endParaRPr lang="en-US"/>
        </a:p>
      </dgm:t>
    </dgm:pt>
    <mc:AlternateContent xmlns:mc="http://schemas.openxmlformats.org/markup-compatibility/2006" xmlns:a14="http://schemas.microsoft.com/office/drawing/2010/main">
      <mc:Choice Requires="a14">
        <dgm:pt modelId="{05B188A2-4B26-4214-99E2-C7A2DEFB0725}">
          <dgm:prSet/>
          <dgm:spPr/>
          <dgm:t>
            <a:bodyPr/>
            <a:lstStyle/>
            <a:p>
              <a:r>
                <a:rPr lang="en-US" dirty="0"/>
                <a:t>This means Logistic Regression predicts 1 if </a:t>
              </a:r>
              <a14:m>
                <m:oMath xmlns:m="http://schemas.openxmlformats.org/officeDocument/2006/math">
                  <m:r>
                    <a:rPr lang="en-US" b="0" i="1">
                      <a:latin typeface="Cambria Math" panose="02040503050406030204" pitchFamily="18" charset="0"/>
                    </a:rPr>
                    <m:t>𝑧</m:t>
                  </m:r>
                </m:oMath>
              </a14:m>
              <a:r>
                <a:rPr lang="en-US" dirty="0"/>
                <a:t> is positive and 0 if it is negative </a:t>
              </a:r>
            </a:p>
          </dgm:t>
        </dgm:pt>
      </mc:Choice>
      <mc:Fallback xmlns="">
        <dgm:pt modelId="{05B188A2-4B26-4214-99E2-C7A2DEFB0725}">
          <dgm:prSet/>
          <dgm:spPr/>
          <dgm:t>
            <a:bodyPr/>
            <a:lstStyle/>
            <a:p>
              <a:r>
                <a:rPr lang="en-US" dirty="0"/>
                <a:t>This means Logistic Regression predicts 1 if </a:t>
              </a:r>
              <a:r>
                <a:rPr lang="en-US" b="0" i="0"/>
                <a:t>𝑧</a:t>
              </a:r>
              <a:r>
                <a:rPr lang="en-US" dirty="0"/>
                <a:t> is positive and 0 if it is negative </a:t>
              </a:r>
            </a:p>
          </dgm:t>
        </dgm:pt>
      </mc:Fallback>
    </mc:AlternateContent>
    <dgm:pt modelId="{84ECCD77-4718-4FA9-BAAF-DA145F15D9B8}" type="parTrans" cxnId="{0D90C86B-EC04-41BD-9243-3FA39C5EE9EE}">
      <dgm:prSet/>
      <dgm:spPr/>
      <dgm:t>
        <a:bodyPr/>
        <a:lstStyle/>
        <a:p>
          <a:endParaRPr lang="en-US"/>
        </a:p>
      </dgm:t>
    </dgm:pt>
    <dgm:pt modelId="{05830DF0-7E41-462E-931A-0D3A479A7C7E}" type="sibTrans" cxnId="{0D90C86B-EC04-41BD-9243-3FA39C5EE9EE}">
      <dgm:prSet/>
      <dgm:spPr/>
      <dgm:t>
        <a:bodyPr/>
        <a:lstStyle/>
        <a:p>
          <a:endParaRPr lang="en-US"/>
        </a:p>
      </dgm:t>
    </dgm:pt>
    <dgm:pt modelId="{739F279C-9232-47DA-B022-F0C4140A8A51}" type="pres">
      <dgm:prSet presAssocID="{B93CED46-253B-41A7-BED6-353857DBA5BF}" presName="linear" presStyleCnt="0">
        <dgm:presLayoutVars>
          <dgm:animLvl val="lvl"/>
          <dgm:resizeHandles val="exact"/>
        </dgm:presLayoutVars>
      </dgm:prSet>
      <dgm:spPr/>
    </dgm:pt>
    <dgm:pt modelId="{147E3F5E-F447-4771-8464-22481016EF42}" type="pres">
      <dgm:prSet presAssocID="{4B455CED-7850-4D6C-A238-2A8EB44B8E39}" presName="parentText" presStyleLbl="node1" presStyleIdx="0" presStyleCnt="4">
        <dgm:presLayoutVars>
          <dgm:chMax val="0"/>
          <dgm:bulletEnabled val="1"/>
        </dgm:presLayoutVars>
      </dgm:prSet>
      <dgm:spPr/>
    </dgm:pt>
    <dgm:pt modelId="{B53EA112-C8A2-4EC4-9F2C-458F85546CB6}" type="pres">
      <dgm:prSet presAssocID="{6A6E9A36-A671-40D5-A37B-C7CD7023C36D}" presName="spacer" presStyleCnt="0"/>
      <dgm:spPr/>
    </dgm:pt>
    <dgm:pt modelId="{5C82A4AD-C996-4649-8977-FFE2333B954F}" type="pres">
      <dgm:prSet presAssocID="{96F75EF0-1EBA-47FC-83C1-741813650143}" presName="parentText" presStyleLbl="node1" presStyleIdx="1" presStyleCnt="4">
        <dgm:presLayoutVars>
          <dgm:chMax val="0"/>
          <dgm:bulletEnabled val="1"/>
        </dgm:presLayoutVars>
      </dgm:prSet>
      <dgm:spPr/>
    </dgm:pt>
    <dgm:pt modelId="{50FCBF33-D689-48C9-91A6-50FDD33E92AD}" type="pres">
      <dgm:prSet presAssocID="{CB1A1978-C7FD-4C97-889A-CA0A4366CA80}" presName="spacer" presStyleCnt="0"/>
      <dgm:spPr/>
    </dgm:pt>
    <dgm:pt modelId="{FCC04CAB-A4CE-4794-A2B2-82F09E1D02D9}" type="pres">
      <dgm:prSet presAssocID="{4765FD9B-1606-4E29-8C9C-9DDABA95BA07}" presName="parentText" presStyleLbl="node1" presStyleIdx="2" presStyleCnt="4">
        <dgm:presLayoutVars>
          <dgm:chMax val="0"/>
          <dgm:bulletEnabled val="1"/>
        </dgm:presLayoutVars>
      </dgm:prSet>
      <dgm:spPr/>
    </dgm:pt>
    <dgm:pt modelId="{9D1D3DDF-72D3-43CF-99D1-BFA38E5FE084}" type="pres">
      <dgm:prSet presAssocID="{F0BCE2E1-5AEA-4F14-9DDA-D2790A9CF291}" presName="spacer" presStyleCnt="0"/>
      <dgm:spPr/>
    </dgm:pt>
    <dgm:pt modelId="{368958E4-CC56-4A5B-BFC7-677CAAABD63E}" type="pres">
      <dgm:prSet presAssocID="{05B188A2-4B26-4214-99E2-C7A2DEFB0725}" presName="parentText" presStyleLbl="node1" presStyleIdx="3" presStyleCnt="4">
        <dgm:presLayoutVars>
          <dgm:chMax val="0"/>
          <dgm:bulletEnabled val="1"/>
        </dgm:presLayoutVars>
      </dgm:prSet>
      <dgm:spPr/>
    </dgm:pt>
  </dgm:ptLst>
  <dgm:cxnLst>
    <dgm:cxn modelId="{FDDFF920-D31B-4D1A-AE1B-EAEC410BA955}" type="presOf" srcId="{4765FD9B-1606-4E29-8C9C-9DDABA95BA07}" destId="{FCC04CAB-A4CE-4794-A2B2-82F09E1D02D9}" srcOrd="0" destOrd="0" presId="urn:microsoft.com/office/officeart/2005/8/layout/vList2"/>
    <dgm:cxn modelId="{69084F32-DCDB-46D6-B7FF-C633A3F92DD4}" type="presOf" srcId="{B93CED46-253B-41A7-BED6-353857DBA5BF}" destId="{739F279C-9232-47DA-B022-F0C4140A8A51}" srcOrd="0" destOrd="0" presId="urn:microsoft.com/office/officeart/2005/8/layout/vList2"/>
    <dgm:cxn modelId="{0D90C86B-EC04-41BD-9243-3FA39C5EE9EE}" srcId="{B93CED46-253B-41A7-BED6-353857DBA5BF}" destId="{05B188A2-4B26-4214-99E2-C7A2DEFB0725}" srcOrd="3" destOrd="0" parTransId="{84ECCD77-4718-4FA9-BAAF-DA145F15D9B8}" sibTransId="{05830DF0-7E41-462E-931A-0D3A479A7C7E}"/>
    <dgm:cxn modelId="{5A52766C-25A4-472B-A5D9-CA2E91EA13C9}" type="presOf" srcId="{05B188A2-4B26-4214-99E2-C7A2DEFB0725}" destId="{368958E4-CC56-4A5B-BFC7-677CAAABD63E}" srcOrd="0" destOrd="0" presId="urn:microsoft.com/office/officeart/2005/8/layout/vList2"/>
    <dgm:cxn modelId="{4FC7006D-96E4-44BB-9D0A-902FF5B1481D}" srcId="{B93CED46-253B-41A7-BED6-353857DBA5BF}" destId="{4B455CED-7850-4D6C-A238-2A8EB44B8E39}" srcOrd="0" destOrd="0" parTransId="{AFC4F301-82FD-408D-9BCB-DC84226ADE93}" sibTransId="{6A6E9A36-A671-40D5-A37B-C7CD7023C36D}"/>
    <dgm:cxn modelId="{86FA666E-1247-4AE8-B4A8-5DC1680A1078}" type="presOf" srcId="{96F75EF0-1EBA-47FC-83C1-741813650143}" destId="{5C82A4AD-C996-4649-8977-FFE2333B954F}" srcOrd="0" destOrd="0" presId="urn:microsoft.com/office/officeart/2005/8/layout/vList2"/>
    <dgm:cxn modelId="{AE519599-F744-487E-BB53-8E27348EE482}" type="presOf" srcId="{4B455CED-7850-4D6C-A238-2A8EB44B8E39}" destId="{147E3F5E-F447-4771-8464-22481016EF42}" srcOrd="0" destOrd="0" presId="urn:microsoft.com/office/officeart/2005/8/layout/vList2"/>
    <dgm:cxn modelId="{E11402BE-F0C3-4AF7-95B5-F61C84681562}" srcId="{B93CED46-253B-41A7-BED6-353857DBA5BF}" destId="{4765FD9B-1606-4E29-8C9C-9DDABA95BA07}" srcOrd="2" destOrd="0" parTransId="{6E70E9BE-D210-4DF3-A075-061E046A001B}" sibTransId="{F0BCE2E1-5AEA-4F14-9DDA-D2790A9CF291}"/>
    <dgm:cxn modelId="{DA6419FD-E6BA-4851-A00A-251FAA22E63E}" srcId="{B93CED46-253B-41A7-BED6-353857DBA5BF}" destId="{96F75EF0-1EBA-47FC-83C1-741813650143}" srcOrd="1" destOrd="0" parTransId="{CF233C1C-38D8-4DF8-99B1-970D642C5208}" sibTransId="{CB1A1978-C7FD-4C97-889A-CA0A4366CA80}"/>
    <dgm:cxn modelId="{7F082C6A-7474-4328-9740-91D69170E1A2}" type="presParOf" srcId="{739F279C-9232-47DA-B022-F0C4140A8A51}" destId="{147E3F5E-F447-4771-8464-22481016EF42}" srcOrd="0" destOrd="0" presId="urn:microsoft.com/office/officeart/2005/8/layout/vList2"/>
    <dgm:cxn modelId="{9103DF77-3A96-433D-8B72-E9617AE2C787}" type="presParOf" srcId="{739F279C-9232-47DA-B022-F0C4140A8A51}" destId="{B53EA112-C8A2-4EC4-9F2C-458F85546CB6}" srcOrd="1" destOrd="0" presId="urn:microsoft.com/office/officeart/2005/8/layout/vList2"/>
    <dgm:cxn modelId="{CC3EE021-F848-4F37-95AD-4FDA2EB7C912}" type="presParOf" srcId="{739F279C-9232-47DA-B022-F0C4140A8A51}" destId="{5C82A4AD-C996-4649-8977-FFE2333B954F}" srcOrd="2" destOrd="0" presId="urn:microsoft.com/office/officeart/2005/8/layout/vList2"/>
    <dgm:cxn modelId="{E0F92FCB-694A-46EC-B740-7D4A31C860F4}" type="presParOf" srcId="{739F279C-9232-47DA-B022-F0C4140A8A51}" destId="{50FCBF33-D689-48C9-91A6-50FDD33E92AD}" srcOrd="3" destOrd="0" presId="urn:microsoft.com/office/officeart/2005/8/layout/vList2"/>
    <dgm:cxn modelId="{208DB184-B047-44E8-B3B7-8AD3D465BC78}" type="presParOf" srcId="{739F279C-9232-47DA-B022-F0C4140A8A51}" destId="{FCC04CAB-A4CE-4794-A2B2-82F09E1D02D9}" srcOrd="4" destOrd="0" presId="urn:microsoft.com/office/officeart/2005/8/layout/vList2"/>
    <dgm:cxn modelId="{57068613-DA1A-4826-8693-7FE617CC476D}" type="presParOf" srcId="{739F279C-9232-47DA-B022-F0C4140A8A51}" destId="{9D1D3DDF-72D3-43CF-99D1-BFA38E5FE084}" srcOrd="5" destOrd="0" presId="urn:microsoft.com/office/officeart/2005/8/layout/vList2"/>
    <dgm:cxn modelId="{7CC5FD1E-B26E-4073-BCC1-48FEC0C87C06}" type="presParOf" srcId="{739F279C-9232-47DA-B022-F0C4140A8A51}" destId="{368958E4-CC56-4A5B-BFC7-677CAAABD63E}" srcOrd="6"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F146E9D6-AD27-413A-B186-F42D2F1E36FC}"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368F54EF-D817-4855-8701-0E1786E23FB1}">
      <dgm:prSet/>
      <dgm:spPr/>
      <dgm:t>
        <a:bodyPr/>
        <a:lstStyle/>
        <a:p>
          <a:r>
            <a:rPr lang="en-US"/>
            <a:t>Logit (sigmoid) function is a function that returns the result between 0 and 1.</a:t>
          </a:r>
        </a:p>
      </dgm:t>
    </dgm:pt>
    <dgm:pt modelId="{A5B9859F-EE5C-4652-B698-1BC3A50B61CD}" type="parTrans" cxnId="{C5AFC5FD-20AE-4570-A276-02F69594495B}">
      <dgm:prSet/>
      <dgm:spPr/>
      <dgm:t>
        <a:bodyPr/>
        <a:lstStyle/>
        <a:p>
          <a:endParaRPr lang="en-US"/>
        </a:p>
      </dgm:t>
    </dgm:pt>
    <dgm:pt modelId="{BE8E018D-6689-4141-B14A-12C071386950}" type="sibTrans" cxnId="{C5AFC5FD-20AE-4570-A276-02F69594495B}">
      <dgm:prSet/>
      <dgm:spPr/>
      <dgm:t>
        <a:bodyPr/>
        <a:lstStyle/>
        <a:p>
          <a:endParaRPr lang="en-US"/>
        </a:p>
      </dgm:t>
    </dgm:pt>
    <dgm:pt modelId="{E9E1D931-840C-4F23-8A5F-0701124CE813}" type="pres">
      <dgm:prSet presAssocID="{F146E9D6-AD27-413A-B186-F42D2F1E36FC}" presName="linear" presStyleCnt="0">
        <dgm:presLayoutVars>
          <dgm:animLvl val="lvl"/>
          <dgm:resizeHandles val="exact"/>
        </dgm:presLayoutVars>
      </dgm:prSet>
      <dgm:spPr/>
    </dgm:pt>
    <dgm:pt modelId="{7805D570-F909-492F-A660-FA3036CDFD60}" type="pres">
      <dgm:prSet presAssocID="{368F54EF-D817-4855-8701-0E1786E23FB1}" presName="parentText" presStyleLbl="node1" presStyleIdx="0" presStyleCnt="1">
        <dgm:presLayoutVars>
          <dgm:chMax val="0"/>
          <dgm:bulletEnabled val="1"/>
        </dgm:presLayoutVars>
      </dgm:prSet>
      <dgm:spPr/>
    </dgm:pt>
  </dgm:ptLst>
  <dgm:cxnLst>
    <dgm:cxn modelId="{59EFA606-E4CA-45C9-9842-4D0D8909A19F}" type="presOf" srcId="{F146E9D6-AD27-413A-B186-F42D2F1E36FC}" destId="{E9E1D931-840C-4F23-8A5F-0701124CE813}" srcOrd="0" destOrd="0" presId="urn:microsoft.com/office/officeart/2005/8/layout/vList2"/>
    <dgm:cxn modelId="{08334A32-4C60-486E-8595-0B630C99809C}" type="presOf" srcId="{368F54EF-D817-4855-8701-0E1786E23FB1}" destId="{7805D570-F909-492F-A660-FA3036CDFD60}" srcOrd="0" destOrd="0" presId="urn:microsoft.com/office/officeart/2005/8/layout/vList2"/>
    <dgm:cxn modelId="{C5AFC5FD-20AE-4570-A276-02F69594495B}" srcId="{F146E9D6-AD27-413A-B186-F42D2F1E36FC}" destId="{368F54EF-D817-4855-8701-0E1786E23FB1}" srcOrd="0" destOrd="0" parTransId="{A5B9859F-EE5C-4652-B698-1BC3A50B61CD}" sibTransId="{BE8E018D-6689-4141-B14A-12C071386950}"/>
    <dgm:cxn modelId="{8A4E312E-209A-43CA-A9ED-C4AAA6489DC7}" type="presParOf" srcId="{E9E1D931-840C-4F23-8A5F-0701124CE813}" destId="{7805D570-F909-492F-A660-FA3036CDFD60}" srcOrd="0" destOrd="0" presId="urn:microsoft.com/office/officeart/2005/8/layout/vList2"/>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5493A4-473D-4B58-A78C-A04587E27F1F}">
      <dsp:nvSpPr>
        <dsp:cNvPr id="0" name=""/>
        <dsp:cNvSpPr/>
      </dsp:nvSpPr>
      <dsp:spPr>
        <a:xfrm>
          <a:off x="0" y="0"/>
          <a:ext cx="860322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CF0F796-7F56-4236-8A4B-A7A28C72DA3B}">
      <dsp:nvSpPr>
        <dsp:cNvPr id="0" name=""/>
        <dsp:cNvSpPr/>
      </dsp:nvSpPr>
      <dsp:spPr>
        <a:xfrm>
          <a:off x="0" y="0"/>
          <a:ext cx="8603226" cy="11388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US" sz="2300" b="0" i="0" kern="1200" baseline="0"/>
            <a:t>Predicts a quantitative response Y as a function of predictor variable X</a:t>
          </a:r>
          <a:endParaRPr lang="en-US" sz="2300" kern="1200"/>
        </a:p>
      </dsp:txBody>
      <dsp:txXfrm>
        <a:off x="0" y="0"/>
        <a:ext cx="8603226" cy="1138843"/>
      </dsp:txXfrm>
    </dsp:sp>
    <dsp:sp modelId="{D620843D-4C4D-46CE-A6E3-529B35589BFC}">
      <dsp:nvSpPr>
        <dsp:cNvPr id="0" name=""/>
        <dsp:cNvSpPr/>
      </dsp:nvSpPr>
      <dsp:spPr>
        <a:xfrm>
          <a:off x="0" y="1138843"/>
          <a:ext cx="860322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70109AA-F7EC-494F-B3D9-9DF53018FAD6}">
      <dsp:nvSpPr>
        <dsp:cNvPr id="0" name=""/>
        <dsp:cNvSpPr/>
      </dsp:nvSpPr>
      <dsp:spPr>
        <a:xfrm>
          <a:off x="0" y="1138843"/>
          <a:ext cx="8603226" cy="11388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US" sz="2300" b="0" i="0" kern="1200" baseline="0" dirty="0"/>
            <a:t>Assumes there is approximately a linear relationship between X and Y</a:t>
          </a:r>
          <a:endParaRPr lang="en-US" sz="2300" kern="1200" dirty="0"/>
        </a:p>
      </dsp:txBody>
      <dsp:txXfrm>
        <a:off x="0" y="1138843"/>
        <a:ext cx="8603226" cy="1138843"/>
      </dsp:txXfrm>
    </dsp:sp>
    <dsp:sp modelId="{7EC4B625-32F6-4DFC-B3A6-73FA84C3F539}">
      <dsp:nvSpPr>
        <dsp:cNvPr id="0" name=""/>
        <dsp:cNvSpPr/>
      </dsp:nvSpPr>
      <dsp:spPr>
        <a:xfrm>
          <a:off x="0" y="2277686"/>
          <a:ext cx="860322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55D10BA-587E-41C8-9CB2-966FBFC9297A}">
      <dsp:nvSpPr>
        <dsp:cNvPr id="0" name=""/>
        <dsp:cNvSpPr/>
      </dsp:nvSpPr>
      <dsp:spPr>
        <a:xfrm>
          <a:off x="0" y="2277686"/>
          <a:ext cx="8603226" cy="11388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US" sz="2300" b="0" i="0" kern="1200" baseline="0" dirty="0"/>
            <a:t>Mathematically: </a:t>
          </a:r>
          <a14:m xmlns:a14="http://schemas.microsoft.com/office/drawing/2010/main">
            <m:oMath xmlns:m="http://schemas.openxmlformats.org/officeDocument/2006/math">
              <m:sSub>
                <m:sSubPr>
                  <m:ctrlPr>
                    <a:rPr lang="en-US" sz="2300" b="0" i="1" kern="1200" smtClean="0">
                      <a:latin typeface="Cambria Math" panose="02040503050406030204" pitchFamily="18" charset="0"/>
                    </a:rPr>
                  </m:ctrlPr>
                </m:sSubPr>
                <m:e>
                  <m:sSub>
                    <m:sSubPr>
                      <m:ctrlPr>
                        <a:rPr lang="en-US" sz="2300" b="0" i="1" kern="1200">
                          <a:latin typeface="Cambria Math" panose="02040503050406030204" pitchFamily="18" charset="0"/>
                        </a:rPr>
                      </m:ctrlPr>
                    </m:sSubPr>
                    <m:e>
                      <m:r>
                        <a:rPr lang="en-US" sz="2300" b="0" i="1" kern="1200">
                          <a:latin typeface="Cambria Math" panose="02040503050406030204" pitchFamily="18" charset="0"/>
                        </a:rPr>
                        <m:t>𝑌</m:t>
                      </m:r>
                      <m:r>
                        <a:rPr lang="en-US" sz="2300" b="0" i="1" kern="1200">
                          <a:latin typeface="Cambria Math" panose="02040503050406030204" pitchFamily="18" charset="0"/>
                        </a:rPr>
                        <m:t> ≈</m:t>
                      </m:r>
                      <m:r>
                        <a:rPr lang="en-US" sz="2300" b="0" i="1" kern="1200">
                          <a:latin typeface="Cambria Math" panose="02040503050406030204" pitchFamily="18" charset="0"/>
                        </a:rPr>
                        <m:t>𝜃</m:t>
                      </m:r>
                    </m:e>
                    <m:sub>
                      <m:r>
                        <a:rPr lang="en-US" sz="2300" b="0" i="1" kern="1200">
                          <a:latin typeface="Cambria Math" panose="02040503050406030204" pitchFamily="18" charset="0"/>
                        </a:rPr>
                        <m:t>0</m:t>
                      </m:r>
                    </m:sub>
                  </m:sSub>
                  <m:r>
                    <a:rPr lang="en-US" sz="2300" b="0" i="1" kern="1200">
                      <a:latin typeface="Cambria Math" panose="02040503050406030204" pitchFamily="18" charset="0"/>
                    </a:rPr>
                    <m:t>+ </m:t>
                  </m:r>
                  <m:r>
                    <a:rPr lang="en-US" sz="2300" b="0" i="1" kern="1200">
                      <a:latin typeface="Cambria Math" panose="02040503050406030204" pitchFamily="18" charset="0"/>
                    </a:rPr>
                    <m:t>𝜃</m:t>
                  </m:r>
                </m:e>
                <m:sub>
                  <m:r>
                    <a:rPr lang="en-US" sz="2300" b="0" i="1" kern="1200">
                      <a:latin typeface="Cambria Math" panose="02040503050406030204" pitchFamily="18" charset="0"/>
                    </a:rPr>
                    <m:t>1</m:t>
                  </m:r>
                </m:sub>
              </m:sSub>
              <m:r>
                <a:rPr lang="en-US" sz="2300" b="0" i="1" kern="1200">
                  <a:latin typeface="Cambria Math" panose="02040503050406030204" pitchFamily="18" charset="0"/>
                </a:rPr>
                <m:t>𝑋</m:t>
              </m:r>
              <m:r>
                <a:rPr lang="en-US" sz="2300" i="1" kern="1200">
                  <a:latin typeface="Cambria Math" panose="02040503050406030204" pitchFamily="18" charset="0"/>
                </a:rPr>
                <m:t> </m:t>
              </m:r>
            </m:oMath>
          </a14:m>
          <a:endParaRPr lang="en-US" sz="2300" kern="1200" dirty="0"/>
        </a:p>
      </dsp:txBody>
      <dsp:txXfrm>
        <a:off x="0" y="2277686"/>
        <a:ext cx="8603226" cy="1138843"/>
      </dsp:txXfrm>
    </dsp:sp>
    <dsp:sp modelId="{F8873991-2CDD-4D84-9523-1EF0063B1F9B}">
      <dsp:nvSpPr>
        <dsp:cNvPr id="0" name=""/>
        <dsp:cNvSpPr/>
      </dsp:nvSpPr>
      <dsp:spPr>
        <a:xfrm>
          <a:off x="0" y="3416529"/>
          <a:ext cx="860322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863C0F6-9F7E-4A6C-8F85-9176C379D293}">
      <dsp:nvSpPr>
        <dsp:cNvPr id="0" name=""/>
        <dsp:cNvSpPr/>
      </dsp:nvSpPr>
      <dsp:spPr>
        <a:xfrm>
          <a:off x="0" y="3416529"/>
          <a:ext cx="8603226" cy="11388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US" sz="2300" b="0" i="0" kern="1200" baseline="0" dirty="0"/>
            <a:t>Parametric model: model coefficients or parameters </a:t>
          </a:r>
          <a:br>
            <a:rPr lang="en-US" sz="2300" b="0" i="0" kern="1200" baseline="0" dirty="0"/>
          </a:br>
          <a:r>
            <a:rPr lang="en-US" sz="2300" b="0" i="0" kern="1200" baseline="0" dirty="0"/>
            <a:t>• </a:t>
          </a:r>
          <a14:m xmlns:a14="http://schemas.microsoft.com/office/drawing/2010/main">
            <m:oMath xmlns:m="http://schemas.openxmlformats.org/officeDocument/2006/math">
              <m:sSub>
                <m:sSubPr>
                  <m:ctrlPr>
                    <a:rPr lang="en-US" sz="2300" b="0" i="1" kern="1200">
                      <a:latin typeface="Cambria Math" panose="02040503050406030204" pitchFamily="18" charset="0"/>
                    </a:rPr>
                  </m:ctrlPr>
                </m:sSubPr>
                <m:e>
                  <m:r>
                    <a:rPr lang="en-US" sz="2300" b="0" i="1" kern="1200">
                      <a:latin typeface="Cambria Math" panose="02040503050406030204" pitchFamily="18" charset="0"/>
                    </a:rPr>
                    <m:t>𝜃</m:t>
                  </m:r>
                </m:e>
                <m:sub>
                  <m:r>
                    <a:rPr lang="en-US" sz="2300" b="0" i="1" kern="1200">
                      <a:latin typeface="Cambria Math" panose="02040503050406030204" pitchFamily="18" charset="0"/>
                    </a:rPr>
                    <m:t>0</m:t>
                  </m:r>
                </m:sub>
              </m:sSub>
              <m:r>
                <a:rPr lang="en-US" sz="2300" b="0" i="1" kern="1200">
                  <a:latin typeface="Cambria Math" panose="02040503050406030204" pitchFamily="18" charset="0"/>
                </a:rPr>
                <m:t> </m:t>
              </m:r>
            </m:oMath>
          </a14:m>
          <a:r>
            <a:rPr lang="en-US" sz="2300" b="0" i="0" kern="1200" baseline="0" dirty="0"/>
            <a:t>intercept</a:t>
          </a:r>
          <a:br>
            <a:rPr lang="en-US" sz="2300" b="0" i="0" kern="1200" baseline="0" dirty="0"/>
          </a:br>
          <a:r>
            <a:rPr lang="en-US" sz="2300" b="0" i="0" kern="1200" baseline="0" dirty="0"/>
            <a:t>• </a:t>
          </a:r>
          <a14:m xmlns:a14="http://schemas.microsoft.com/office/drawing/2010/main">
            <m:oMath xmlns:m="http://schemas.openxmlformats.org/officeDocument/2006/math">
              <m:sSub>
                <m:sSubPr>
                  <m:ctrlPr>
                    <a:rPr lang="en-US" sz="2300" b="0" i="1" kern="1200">
                      <a:latin typeface="Cambria Math" panose="02040503050406030204" pitchFamily="18" charset="0"/>
                    </a:rPr>
                  </m:ctrlPr>
                </m:sSubPr>
                <m:e>
                  <m:r>
                    <a:rPr lang="en-US" sz="2300" b="0" i="1" kern="1200">
                      <a:latin typeface="Cambria Math" panose="02040503050406030204" pitchFamily="18" charset="0"/>
                    </a:rPr>
                    <m:t>𝜃</m:t>
                  </m:r>
                </m:e>
                <m:sub>
                  <m:r>
                    <a:rPr lang="en-US" sz="2300" b="0" i="1" kern="1200">
                      <a:latin typeface="Cambria Math" panose="02040503050406030204" pitchFamily="18" charset="0"/>
                    </a:rPr>
                    <m:t>1</m:t>
                  </m:r>
                </m:sub>
              </m:sSub>
              <m:r>
                <a:rPr lang="en-US" sz="2300" b="0" i="1" kern="1200">
                  <a:latin typeface="Cambria Math" panose="02040503050406030204" pitchFamily="18" charset="0"/>
                </a:rPr>
                <m:t> </m:t>
              </m:r>
            </m:oMath>
          </a14:m>
          <a:r>
            <a:rPr lang="en-US" sz="2300" b="0" i="0" kern="1200" baseline="0" dirty="0"/>
            <a:t>slope</a:t>
          </a:r>
          <a:endParaRPr lang="en-US" sz="2300" kern="1200" dirty="0"/>
        </a:p>
      </dsp:txBody>
      <dsp:txXfrm>
        <a:off x="0" y="3416529"/>
        <a:ext cx="8603226" cy="1138843"/>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1629807-E571-412E-BF1F-3473EC3318E2}">
      <dsp:nvSpPr>
        <dsp:cNvPr id="0" name=""/>
        <dsp:cNvSpPr/>
      </dsp:nvSpPr>
      <dsp:spPr>
        <a:xfrm>
          <a:off x="0" y="8520"/>
          <a:ext cx="9436034" cy="12729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b="1" kern="1200"/>
            <a:t>Intuition: Minimizing the loss will maximize the probability of the true label (class)</a:t>
          </a:r>
          <a:endParaRPr lang="en-US" sz="3200" kern="1200"/>
        </a:p>
      </dsp:txBody>
      <dsp:txXfrm>
        <a:off x="62141" y="70661"/>
        <a:ext cx="9311752" cy="1148678"/>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9B2ECCE-775F-4B8B-A159-47345824813B}">
      <dsp:nvSpPr>
        <dsp:cNvPr id="0" name=""/>
        <dsp:cNvSpPr/>
      </dsp:nvSpPr>
      <dsp:spPr>
        <a:xfrm>
          <a:off x="0" y="0"/>
          <a:ext cx="8641994" cy="499333"/>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dirty="0"/>
            <a:t>Number of  Outputs: One</a:t>
          </a:r>
        </a:p>
      </dsp:txBody>
      <dsp:txXfrm>
        <a:off x="24375" y="24375"/>
        <a:ext cx="8593244" cy="450583"/>
      </dsp:txXfrm>
    </dsp:sp>
    <dsp:sp modelId="{B3C54717-C733-425A-8222-472D45D32415}">
      <dsp:nvSpPr>
        <dsp:cNvPr id="0" name=""/>
        <dsp:cNvSpPr/>
      </dsp:nvSpPr>
      <dsp:spPr>
        <a:xfrm>
          <a:off x="0" y="513882"/>
          <a:ext cx="8641994" cy="499333"/>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dirty="0"/>
            <a:t>Function to convert Output to Probability : Sigmoid</a:t>
          </a:r>
        </a:p>
      </dsp:txBody>
      <dsp:txXfrm>
        <a:off x="24375" y="538257"/>
        <a:ext cx="8593244" cy="450583"/>
      </dsp:txXfrm>
    </dsp:sp>
    <dsp:sp modelId="{8C669D44-75BC-48E9-9352-1CC9E77A5FB3}">
      <dsp:nvSpPr>
        <dsp:cNvPr id="0" name=""/>
        <dsp:cNvSpPr/>
      </dsp:nvSpPr>
      <dsp:spPr>
        <a:xfrm>
          <a:off x="0" y="1027404"/>
          <a:ext cx="8641994" cy="499333"/>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dirty="0"/>
            <a:t>Prediction    </a:t>
          </a:r>
          <a14:m xmlns:a14="http://schemas.microsoft.com/office/drawing/2010/main">
            <m:oMath xmlns:m="http://schemas.openxmlformats.org/officeDocument/2006/math">
              <m:acc>
                <m:accPr>
                  <m:chr m:val="̂"/>
                  <m:ctrlPr>
                    <a:rPr lang="en-US" sz="1600" i="1" kern="1200" smtClean="0">
                      <a:latin typeface="Cambria Math" panose="02040503050406030204" pitchFamily="18" charset="0"/>
                    </a:rPr>
                  </m:ctrlPr>
                </m:accPr>
                <m:e>
                  <m:r>
                    <a:rPr lang="en-US" sz="1600" i="1" kern="1200">
                      <a:latin typeface="Cambria Math" panose="02040503050406030204" pitchFamily="18" charset="0"/>
                    </a:rPr>
                    <m:t>𝑦</m:t>
                  </m:r>
                </m:e>
              </m:acc>
              <m:r>
                <a:rPr lang="en-US" sz="1600" i="1" kern="1200">
                  <a:latin typeface="Cambria Math" panose="02040503050406030204" pitchFamily="18" charset="0"/>
                </a:rPr>
                <m:t>=</m:t>
              </m:r>
              <m:d>
                <m:dPr>
                  <m:begChr m:val="{"/>
                  <m:endChr m:val=""/>
                  <m:ctrlPr>
                    <a:rPr lang="en-US" sz="1600" i="1" kern="1200" smtClean="0">
                      <a:latin typeface="Cambria Math" panose="02040503050406030204" pitchFamily="18" charset="0"/>
                    </a:rPr>
                  </m:ctrlPr>
                </m:dPr>
                <m:e>
                  <m:eqArr>
                    <m:eqArrPr>
                      <m:ctrlPr>
                        <a:rPr lang="en-US" sz="1600" i="1" kern="1200">
                          <a:latin typeface="Cambria Math" panose="02040503050406030204" pitchFamily="18" charset="0"/>
                        </a:rPr>
                      </m:ctrlPr>
                    </m:eqArrPr>
                    <m:e>
                      <m:r>
                        <a:rPr lang="en-US" sz="1600" i="1" kern="1200">
                          <a:latin typeface="Cambria Math" panose="02040503050406030204" pitchFamily="18" charset="0"/>
                        </a:rPr>
                        <m:t>0  </m:t>
                      </m:r>
                      <m:r>
                        <a:rPr lang="en-US" sz="1600" i="1" kern="1200">
                          <a:latin typeface="Cambria Math" panose="02040503050406030204" pitchFamily="18" charset="0"/>
                        </a:rPr>
                        <m:t>𝑖𝑓</m:t>
                      </m:r>
                      <m:r>
                        <a:rPr lang="en-US" sz="1600" i="1" kern="1200">
                          <a:latin typeface="Cambria Math" panose="02040503050406030204" pitchFamily="18" charset="0"/>
                        </a:rPr>
                        <m:t> </m:t>
                      </m:r>
                      <m:acc>
                        <m:accPr>
                          <m:chr m:val="̂"/>
                          <m:ctrlPr>
                            <a:rPr lang="en-US" sz="1600" i="1" kern="1200">
                              <a:latin typeface="Cambria Math" panose="02040503050406030204" pitchFamily="18" charset="0"/>
                            </a:rPr>
                          </m:ctrlPr>
                        </m:accPr>
                        <m:e>
                          <m:r>
                            <a:rPr lang="en-US" sz="1600" b="0" i="1" kern="1200" smtClean="0">
                              <a:latin typeface="Cambria Math" panose="02040503050406030204" pitchFamily="18" charset="0"/>
                            </a:rPr>
                            <m:t>𝑧</m:t>
                          </m:r>
                        </m:e>
                      </m:acc>
                      <m:r>
                        <a:rPr lang="en-US" sz="1600" i="1" kern="1200">
                          <a:latin typeface="Cambria Math" panose="02040503050406030204" pitchFamily="18" charset="0"/>
                        </a:rPr>
                        <m:t>&lt;</m:t>
                      </m:r>
                      <m:r>
                        <a:rPr lang="en-US" sz="1600" b="0" i="1" kern="1200" smtClean="0">
                          <a:latin typeface="Cambria Math" panose="02040503050406030204" pitchFamily="18" charset="0"/>
                        </a:rPr>
                        <m:t>0</m:t>
                      </m:r>
                    </m:e>
                    <m:e>
                      <m:r>
                        <a:rPr lang="en-US" sz="1600" i="1" kern="1200">
                          <a:latin typeface="Cambria Math" panose="02040503050406030204" pitchFamily="18" charset="0"/>
                        </a:rPr>
                        <m:t>1  </m:t>
                      </m:r>
                      <m:r>
                        <a:rPr lang="en-US" sz="1600" i="1" kern="1200">
                          <a:latin typeface="Cambria Math" panose="02040503050406030204" pitchFamily="18" charset="0"/>
                        </a:rPr>
                        <m:t>𝑖𝑓</m:t>
                      </m:r>
                      <m:r>
                        <a:rPr lang="en-US" sz="1600" i="1" kern="1200">
                          <a:latin typeface="Cambria Math" panose="02040503050406030204" pitchFamily="18" charset="0"/>
                        </a:rPr>
                        <m:t> </m:t>
                      </m:r>
                      <m:acc>
                        <m:accPr>
                          <m:chr m:val="̂"/>
                          <m:ctrlPr>
                            <a:rPr lang="en-US" sz="1600" i="1" kern="1200" smtClean="0">
                              <a:latin typeface="Cambria Math" panose="02040503050406030204" pitchFamily="18" charset="0"/>
                            </a:rPr>
                          </m:ctrlPr>
                        </m:accPr>
                        <m:e>
                          <m:r>
                            <a:rPr lang="en-US" sz="1600" b="0" i="1" kern="1200" smtClean="0">
                              <a:latin typeface="Cambria Math" panose="02040503050406030204" pitchFamily="18" charset="0"/>
                            </a:rPr>
                            <m:t>𝑧</m:t>
                          </m:r>
                        </m:e>
                      </m:acc>
                      <m:r>
                        <a:rPr lang="en-US" sz="1600" i="1" kern="1200">
                          <a:latin typeface="Cambria Math" panose="02040503050406030204" pitchFamily="18" charset="0"/>
                        </a:rPr>
                        <m:t>≥</m:t>
                      </m:r>
                      <m:r>
                        <a:rPr lang="en-US" sz="1600" b="0" i="1" kern="1200">
                          <a:latin typeface="Cambria Math" panose="02040503050406030204" pitchFamily="18" charset="0"/>
                        </a:rPr>
                        <m:t>0</m:t>
                      </m:r>
                    </m:e>
                  </m:eqArr>
                </m:e>
              </m:d>
              <m:r>
                <a:rPr lang="en-US" sz="1600" b="0" i="1" kern="1200" smtClean="0">
                  <a:latin typeface="Cambria Math" panose="02040503050406030204" pitchFamily="18" charset="0"/>
                </a:rPr>
                <m:t> =</m:t>
              </m:r>
              <m:d>
                <m:dPr>
                  <m:begChr m:val="{"/>
                  <m:endChr m:val=""/>
                  <m:ctrlPr>
                    <a:rPr lang="en-US" sz="1600" i="1" kern="1200">
                      <a:latin typeface="Cambria Math" panose="02040503050406030204" pitchFamily="18" charset="0"/>
                    </a:rPr>
                  </m:ctrlPr>
                </m:dPr>
                <m:e>
                  <m:eqArr>
                    <m:eqArrPr>
                      <m:ctrlPr>
                        <a:rPr lang="en-US" sz="1600" i="1" kern="1200">
                          <a:latin typeface="Cambria Math" panose="02040503050406030204" pitchFamily="18" charset="0"/>
                        </a:rPr>
                      </m:ctrlPr>
                    </m:eqArrPr>
                    <m:e>
                      <m:r>
                        <a:rPr lang="en-US" sz="1600" i="1" kern="1200">
                          <a:latin typeface="Cambria Math" panose="02040503050406030204" pitchFamily="18" charset="0"/>
                        </a:rPr>
                        <m:t>0  </m:t>
                      </m:r>
                      <m:r>
                        <a:rPr lang="en-US" sz="1600" i="1" kern="1200">
                          <a:latin typeface="Cambria Math" panose="02040503050406030204" pitchFamily="18" charset="0"/>
                        </a:rPr>
                        <m:t>𝑖𝑓</m:t>
                      </m:r>
                      <m:r>
                        <a:rPr lang="en-US" sz="1600" i="1" kern="1200">
                          <a:latin typeface="Cambria Math" panose="02040503050406030204" pitchFamily="18" charset="0"/>
                        </a:rPr>
                        <m:t> </m:t>
                      </m:r>
                      <m:acc>
                        <m:accPr>
                          <m:chr m:val="̂"/>
                          <m:ctrlPr>
                            <a:rPr lang="en-US" sz="1600" i="1" kern="1200">
                              <a:latin typeface="Cambria Math" panose="02040503050406030204" pitchFamily="18" charset="0"/>
                            </a:rPr>
                          </m:ctrlPr>
                        </m:accPr>
                        <m:e>
                          <m:r>
                            <a:rPr lang="en-US" sz="1600" i="1" kern="1200">
                              <a:latin typeface="Cambria Math" panose="02040503050406030204" pitchFamily="18" charset="0"/>
                            </a:rPr>
                            <m:t>𝑝</m:t>
                          </m:r>
                        </m:e>
                      </m:acc>
                      <m:r>
                        <a:rPr lang="en-US" sz="1600" i="1" kern="1200">
                          <a:latin typeface="Cambria Math" panose="02040503050406030204" pitchFamily="18" charset="0"/>
                        </a:rPr>
                        <m:t>&lt;</m:t>
                      </m:r>
                      <m:r>
                        <a:rPr lang="en-US" sz="1600" b="0" i="1" kern="1200">
                          <a:latin typeface="Cambria Math" panose="02040503050406030204" pitchFamily="18" charset="0"/>
                        </a:rPr>
                        <m:t>0.5</m:t>
                      </m:r>
                    </m:e>
                    <m:e>
                      <m:r>
                        <a:rPr lang="en-US" sz="1600" i="1" kern="1200">
                          <a:latin typeface="Cambria Math" panose="02040503050406030204" pitchFamily="18" charset="0"/>
                        </a:rPr>
                        <m:t>1  </m:t>
                      </m:r>
                      <m:r>
                        <a:rPr lang="en-US" sz="1600" i="1" kern="1200">
                          <a:latin typeface="Cambria Math" panose="02040503050406030204" pitchFamily="18" charset="0"/>
                        </a:rPr>
                        <m:t>𝑖𝑓</m:t>
                      </m:r>
                      <m:r>
                        <a:rPr lang="en-US" sz="1600" i="1" kern="1200">
                          <a:latin typeface="Cambria Math" panose="02040503050406030204" pitchFamily="18" charset="0"/>
                        </a:rPr>
                        <m:t> </m:t>
                      </m:r>
                      <m:acc>
                        <m:accPr>
                          <m:chr m:val="̂"/>
                          <m:ctrlPr>
                            <a:rPr lang="en-US" sz="1600" i="1" kern="1200">
                              <a:latin typeface="Cambria Math" panose="02040503050406030204" pitchFamily="18" charset="0"/>
                            </a:rPr>
                          </m:ctrlPr>
                        </m:accPr>
                        <m:e>
                          <m:r>
                            <a:rPr lang="en-US" sz="1600" i="1" kern="1200">
                              <a:latin typeface="Cambria Math" panose="02040503050406030204" pitchFamily="18" charset="0"/>
                            </a:rPr>
                            <m:t>𝑝</m:t>
                          </m:r>
                        </m:e>
                      </m:acc>
                      <m:r>
                        <a:rPr lang="en-US" sz="1600" i="1" kern="1200">
                          <a:latin typeface="Cambria Math" panose="02040503050406030204" pitchFamily="18" charset="0"/>
                        </a:rPr>
                        <m:t>≥</m:t>
                      </m:r>
                      <m:r>
                        <a:rPr lang="en-US" sz="1600" b="0" i="1" kern="1200">
                          <a:latin typeface="Cambria Math" panose="02040503050406030204" pitchFamily="18" charset="0"/>
                        </a:rPr>
                        <m:t>0.5</m:t>
                      </m:r>
                    </m:e>
                  </m:eqArr>
                </m:e>
              </m:d>
            </m:oMath>
          </a14:m>
          <a:endParaRPr lang="en-US" sz="1600" kern="1200" dirty="0"/>
        </a:p>
      </dsp:txBody>
      <dsp:txXfrm>
        <a:off x="24375" y="1051779"/>
        <a:ext cx="8593244" cy="450583"/>
      </dsp:txXfrm>
    </dsp:sp>
    <dsp:sp modelId="{DC89452F-01BD-4C14-8D4C-EFAF86907D4F}">
      <dsp:nvSpPr>
        <dsp:cNvPr id="0" name=""/>
        <dsp:cNvSpPr/>
      </dsp:nvSpPr>
      <dsp:spPr>
        <a:xfrm>
          <a:off x="0" y="1540926"/>
          <a:ext cx="8641994" cy="499333"/>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dirty="0"/>
            <a:t>Loss Function : Binary Cross Entropy Loss (Logistic Loss Function)</a:t>
          </a:r>
        </a:p>
      </dsp:txBody>
      <dsp:txXfrm>
        <a:off x="24375" y="1565301"/>
        <a:ext cx="8593244" cy="450583"/>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B1CAAFC-D37B-4305-89BF-C2D494A3F37E}">
      <dsp:nvSpPr>
        <dsp:cNvPr id="0" name=""/>
        <dsp:cNvSpPr/>
      </dsp:nvSpPr>
      <dsp:spPr>
        <a:xfrm>
          <a:off x="0" y="4778"/>
          <a:ext cx="2092671" cy="35977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dirty="0"/>
            <a:t>Binary Classification</a:t>
          </a:r>
        </a:p>
      </dsp:txBody>
      <dsp:txXfrm>
        <a:off x="17563" y="22341"/>
        <a:ext cx="2057545" cy="324648"/>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B1CAAFC-D37B-4305-89BF-C2D494A3F37E}">
      <dsp:nvSpPr>
        <dsp:cNvPr id="0" name=""/>
        <dsp:cNvSpPr/>
      </dsp:nvSpPr>
      <dsp:spPr>
        <a:xfrm>
          <a:off x="0" y="4778"/>
          <a:ext cx="2092671" cy="35977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dirty="0"/>
            <a:t>Multi-class Classification</a:t>
          </a:r>
        </a:p>
      </dsp:txBody>
      <dsp:txXfrm>
        <a:off x="17563" y="22341"/>
        <a:ext cx="2057545" cy="324648"/>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89E21F-76D7-4E79-8A08-A27B5D58B7D7}">
      <dsp:nvSpPr>
        <dsp:cNvPr id="0" name=""/>
        <dsp:cNvSpPr/>
      </dsp:nvSpPr>
      <dsp:spPr>
        <a:xfrm>
          <a:off x="0" y="220"/>
          <a:ext cx="8574644" cy="142447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t>Generalization of Logistic regression</a:t>
          </a:r>
          <a:r>
            <a:rPr lang="en-US" sz="1200" kern="1200" dirty="0"/>
            <a:t>:</a:t>
          </a:r>
        </a:p>
        <a:p>
          <a:pPr marL="0" lvl="0" indent="0" algn="l" defTabSz="1066800">
            <a:lnSpc>
              <a:spcPct val="90000"/>
            </a:lnSpc>
            <a:spcBef>
              <a:spcPct val="0"/>
            </a:spcBef>
            <a:spcAft>
              <a:spcPct val="35000"/>
            </a:spcAft>
            <a:buNone/>
          </a:pPr>
          <a14:m xmlns:a14="http://schemas.microsoft.com/office/drawing/2010/main">
            <m:oMath xmlns:m="http://schemas.openxmlformats.org/officeDocument/2006/math">
              <m:sSub>
                <m:sSubPr>
                  <m:ctrlPr>
                    <a:rPr lang="en-US" sz="2400" i="1" kern="1200" smtClean="0">
                      <a:latin typeface="Cambria Math" panose="02040503050406030204" pitchFamily="18" charset="0"/>
                    </a:rPr>
                  </m:ctrlPr>
                </m:sSubPr>
                <m:e>
                  <m:acc>
                    <m:accPr>
                      <m:chr m:val="̂"/>
                      <m:ctrlPr>
                        <a:rPr lang="en-US" sz="2400" i="1" kern="1200">
                          <a:latin typeface="Cambria Math" panose="02040503050406030204" pitchFamily="18" charset="0"/>
                        </a:rPr>
                      </m:ctrlPr>
                    </m:accPr>
                    <m:e>
                      <m:r>
                        <a:rPr lang="en-US" sz="2400" i="1" kern="1200">
                          <a:latin typeface="Cambria Math" panose="02040503050406030204" pitchFamily="18" charset="0"/>
                        </a:rPr>
                        <m:t>𝑧</m:t>
                      </m:r>
                    </m:e>
                  </m:acc>
                </m:e>
                <m:sub>
                  <m:r>
                    <a:rPr lang="en-US" sz="2400" i="1" kern="1200">
                      <a:latin typeface="Cambria Math" panose="02040503050406030204" pitchFamily="18" charset="0"/>
                    </a:rPr>
                    <m:t>𝑘</m:t>
                  </m:r>
                </m:sub>
              </m:sSub>
              <m:r>
                <a:rPr lang="en-US" sz="2400" i="1" kern="1200">
                  <a:latin typeface="Cambria Math" panose="02040503050406030204" pitchFamily="18" charset="0"/>
                </a:rPr>
                <m:t>(</m:t>
              </m:r>
              <m:r>
                <a:rPr lang="en-US" sz="2400" i="1" kern="1200">
                  <a:latin typeface="Cambria Math" panose="02040503050406030204" pitchFamily="18" charset="0"/>
                </a:rPr>
                <m:t>𝑥</m:t>
              </m:r>
              <m:r>
                <a:rPr lang="en-US" sz="2400" i="1" kern="1200">
                  <a:latin typeface="Cambria Math" panose="02040503050406030204" pitchFamily="18" charset="0"/>
                </a:rPr>
                <m:t>) =</m:t>
              </m:r>
              <m:r>
                <m:rPr>
                  <m:nor/>
                </m:rPr>
                <a:rPr lang="en-US" sz="2400" i="1" kern="1200"/>
                <m:t> </m:t>
              </m:r>
              <m:sSup>
                <m:sSupPr>
                  <m:ctrlPr>
                    <a:rPr lang="en-US" sz="2400" b="0" i="1" kern="1200">
                      <a:latin typeface="Cambria Math" panose="02040503050406030204" pitchFamily="18" charset="0"/>
                    </a:rPr>
                  </m:ctrlPr>
                </m:sSupPr>
                <m:e>
                  <m:acc>
                    <m:accPr>
                      <m:chr m:val="̂"/>
                      <m:ctrlPr>
                        <a:rPr lang="en-US" sz="2400" b="0" i="1" kern="1200">
                          <a:latin typeface="Cambria Math" panose="02040503050406030204" pitchFamily="18" charset="0"/>
                        </a:rPr>
                      </m:ctrlPr>
                    </m:accPr>
                    <m:e>
                      <m:r>
                        <m:rPr>
                          <m:nor/>
                        </m:rPr>
                        <a:rPr lang="en-US" sz="2400" kern="1200"/>
                        <m:t>b</m:t>
                      </m:r>
                    </m:e>
                  </m:acc>
                </m:e>
                <m:sup>
                  <m:r>
                    <a:rPr lang="en-US" sz="2400" b="0" i="1" kern="1200">
                      <a:latin typeface="Cambria Math" panose="02040503050406030204" pitchFamily="18" charset="0"/>
                    </a:rPr>
                    <m:t>𝑘</m:t>
                  </m:r>
                </m:sup>
              </m:sSup>
              <m:r>
                <a:rPr lang="en-US" sz="2400" b="0" i="1" kern="1200">
                  <a:latin typeface="Cambria Math" panose="02040503050406030204" pitchFamily="18" charset="0"/>
                </a:rPr>
                <m:t>+ </m:t>
              </m:r>
              <m:sSubSup>
                <m:sSubSupPr>
                  <m:ctrlPr>
                    <a:rPr lang="en-US" sz="2400" b="0" i="1" kern="1200">
                      <a:latin typeface="Cambria Math" panose="02040503050406030204" pitchFamily="18" charset="0"/>
                    </a:rPr>
                  </m:ctrlPr>
                </m:sSubSupPr>
                <m:e>
                  <m:acc>
                    <m:accPr>
                      <m:chr m:val="̂"/>
                      <m:ctrlPr>
                        <a:rPr lang="en-US" sz="2400" b="0" i="1" kern="1200">
                          <a:latin typeface="Cambria Math" panose="02040503050406030204" pitchFamily="18" charset="0"/>
                        </a:rPr>
                      </m:ctrlPr>
                    </m:accPr>
                    <m:e>
                      <m:r>
                        <a:rPr lang="en-US" sz="2400" i="1" kern="1200">
                          <a:latin typeface="Cambria Math" panose="02040503050406030204" pitchFamily="18" charset="0"/>
                        </a:rPr>
                        <m:t>𝑤</m:t>
                      </m:r>
                    </m:e>
                  </m:acc>
                </m:e>
                <m:sub>
                  <m:r>
                    <a:rPr lang="en-US" sz="2400" b="0" i="1" kern="1200">
                      <a:latin typeface="Cambria Math" panose="02040503050406030204" pitchFamily="18" charset="0"/>
                    </a:rPr>
                    <m:t>1</m:t>
                  </m:r>
                </m:sub>
                <m:sup>
                  <m:r>
                    <a:rPr lang="en-US" sz="2400" b="0" i="1" kern="1200">
                      <a:latin typeface="Cambria Math" panose="02040503050406030204" pitchFamily="18" charset="0"/>
                    </a:rPr>
                    <m:t>𝑘</m:t>
                  </m:r>
                </m:sup>
              </m:sSubSup>
              <m:sSub>
                <m:sSubPr>
                  <m:ctrlPr>
                    <a:rPr lang="en-US" sz="2400" i="1" kern="1200">
                      <a:latin typeface="Cambria Math" panose="02040503050406030204" pitchFamily="18" charset="0"/>
                    </a:rPr>
                  </m:ctrlPr>
                </m:sSubPr>
                <m:e>
                  <m:r>
                    <a:rPr lang="en-US" sz="2400" i="1" kern="1200">
                      <a:latin typeface="Cambria Math" panose="02040503050406030204" pitchFamily="18" charset="0"/>
                    </a:rPr>
                    <m:t>𝑥</m:t>
                  </m:r>
                </m:e>
                <m:sub>
                  <m:r>
                    <a:rPr lang="en-US" sz="2400" i="1" kern="1200">
                      <a:latin typeface="Cambria Math" panose="02040503050406030204" pitchFamily="18" charset="0"/>
                    </a:rPr>
                    <m:t>1</m:t>
                  </m:r>
                </m:sub>
              </m:sSub>
              <m:r>
                <a:rPr lang="en-US" sz="2400" i="1" kern="1200">
                  <a:latin typeface="Cambria Math" panose="02040503050406030204" pitchFamily="18" charset="0"/>
                </a:rPr>
                <m:t>+…+</m:t>
              </m:r>
              <m:sSubSup>
                <m:sSubSupPr>
                  <m:ctrlPr>
                    <a:rPr lang="en-US" sz="2400" b="0" i="1" kern="1200">
                      <a:latin typeface="Cambria Math" panose="02040503050406030204" pitchFamily="18" charset="0"/>
                    </a:rPr>
                  </m:ctrlPr>
                </m:sSubSupPr>
                <m:e>
                  <m:acc>
                    <m:accPr>
                      <m:chr m:val="̂"/>
                      <m:ctrlPr>
                        <a:rPr lang="en-US" sz="2400" b="0" i="1" kern="1200">
                          <a:latin typeface="Cambria Math" panose="02040503050406030204" pitchFamily="18" charset="0"/>
                        </a:rPr>
                      </m:ctrlPr>
                    </m:accPr>
                    <m:e>
                      <m:r>
                        <a:rPr lang="en-US" sz="2400" i="1" kern="1200">
                          <a:latin typeface="Cambria Math" panose="02040503050406030204" pitchFamily="18" charset="0"/>
                        </a:rPr>
                        <m:t>𝑤</m:t>
                      </m:r>
                    </m:e>
                  </m:acc>
                </m:e>
                <m:sub>
                  <m:r>
                    <a:rPr lang="en-US" sz="2400" i="1" kern="1200">
                      <a:latin typeface="Cambria Math" panose="02040503050406030204" pitchFamily="18" charset="0"/>
                    </a:rPr>
                    <m:t>𝑛</m:t>
                  </m:r>
                </m:sub>
                <m:sup>
                  <m:r>
                    <a:rPr lang="en-US" sz="2400" b="0" i="1" kern="1200">
                      <a:latin typeface="Cambria Math" panose="02040503050406030204" pitchFamily="18" charset="0"/>
                    </a:rPr>
                    <m:t>𝑘</m:t>
                  </m:r>
                </m:sup>
              </m:sSubSup>
              <m:sSub>
                <m:sSubPr>
                  <m:ctrlPr>
                    <a:rPr lang="en-US" sz="2400" i="1" kern="1200">
                      <a:latin typeface="Cambria Math" panose="02040503050406030204" pitchFamily="18" charset="0"/>
                    </a:rPr>
                  </m:ctrlPr>
                </m:sSubPr>
                <m:e>
                  <m:r>
                    <a:rPr lang="en-US" sz="2400" i="1" kern="1200">
                      <a:latin typeface="Cambria Math" panose="02040503050406030204" pitchFamily="18" charset="0"/>
                    </a:rPr>
                    <m:t>𝑥</m:t>
                  </m:r>
                </m:e>
                <m:sub>
                  <m:r>
                    <a:rPr lang="en-US" sz="2400" i="1" kern="1200">
                      <a:latin typeface="Cambria Math" panose="02040503050406030204" pitchFamily="18" charset="0"/>
                    </a:rPr>
                    <m:t>𝑛</m:t>
                  </m:r>
                </m:sub>
              </m:sSub>
            </m:oMath>
          </a14:m>
          <a:r>
            <a:rPr lang="en-US" sz="2400" kern="1200" dirty="0"/>
            <a:t>, each class has set of weights and bias</a:t>
          </a:r>
          <a:r>
            <a:rPr lang="en-US" sz="1200" kern="1200" dirty="0"/>
            <a:t>.</a:t>
          </a:r>
        </a:p>
      </dsp:txBody>
      <dsp:txXfrm>
        <a:off x="69537" y="69757"/>
        <a:ext cx="8435570" cy="1285401"/>
      </dsp:txXfrm>
    </dsp:sp>
    <dsp:sp modelId="{F37E61DE-762D-47F4-8F94-ADD516691000}">
      <dsp:nvSpPr>
        <dsp:cNvPr id="0" name=""/>
        <dsp:cNvSpPr/>
      </dsp:nvSpPr>
      <dsp:spPr>
        <a:xfrm>
          <a:off x="0" y="1438392"/>
          <a:ext cx="8574644" cy="142447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t>Softmax  Function:</a:t>
          </a:r>
        </a:p>
        <a:p>
          <a:pPr marL="0" lvl="0" indent="0" algn="l" defTabSz="1066800">
            <a:lnSpc>
              <a:spcPct val="90000"/>
            </a:lnSpc>
            <a:spcBef>
              <a:spcPct val="0"/>
            </a:spcBef>
            <a:spcAft>
              <a:spcPct val="35000"/>
            </a:spcAft>
            <a:buNone/>
          </a:pPr>
          <a14:m xmlns:a14="http://schemas.microsoft.com/office/drawing/2010/main">
            <m:oMath xmlns:m="http://schemas.openxmlformats.org/officeDocument/2006/math">
              <m:sSub>
                <m:sSubPr>
                  <m:ctrlPr>
                    <a:rPr lang="en-US" sz="2400" b="0" i="1" kern="1200" smtClean="0">
                      <a:latin typeface="Cambria Math" panose="02040503050406030204" pitchFamily="18" charset="0"/>
                    </a:rPr>
                  </m:ctrlPr>
                </m:sSubPr>
                <m:e>
                  <m:acc>
                    <m:accPr>
                      <m:chr m:val="̂"/>
                      <m:ctrlPr>
                        <a:rPr lang="en-US" sz="2400" b="0" i="1" kern="1200">
                          <a:latin typeface="Cambria Math" panose="02040503050406030204" pitchFamily="18" charset="0"/>
                        </a:rPr>
                      </m:ctrlPr>
                    </m:accPr>
                    <m:e>
                      <m:r>
                        <a:rPr lang="en-US" sz="2400" b="0" i="1" kern="1200">
                          <a:latin typeface="Cambria Math" panose="02040503050406030204" pitchFamily="18" charset="0"/>
                        </a:rPr>
                        <m:t>𝑝</m:t>
                      </m:r>
                    </m:e>
                  </m:acc>
                </m:e>
                <m:sub>
                  <m:r>
                    <a:rPr lang="en-US" sz="2400" b="0" i="1" kern="1200">
                      <a:latin typeface="Cambria Math" panose="02040503050406030204" pitchFamily="18" charset="0"/>
                    </a:rPr>
                    <m:t>𝑘</m:t>
                  </m:r>
                </m:sub>
              </m:sSub>
              <m:r>
                <a:rPr lang="en-US" sz="2400" b="0" i="1" kern="1200">
                  <a:latin typeface="Cambria Math" panose="02040503050406030204" pitchFamily="18" charset="0"/>
                </a:rPr>
                <m:t>=</m:t>
              </m:r>
              <m:f>
                <m:fPr>
                  <m:ctrlPr>
                    <a:rPr lang="en-US" sz="2400" b="0" i="1" kern="1200">
                      <a:latin typeface="Cambria Math" panose="02040503050406030204" pitchFamily="18" charset="0"/>
                    </a:rPr>
                  </m:ctrlPr>
                </m:fPr>
                <m:num>
                  <m:sSup>
                    <m:sSupPr>
                      <m:ctrlPr>
                        <a:rPr lang="en-US" sz="2400" b="0" i="1" kern="1200">
                          <a:latin typeface="Cambria Math" panose="02040503050406030204" pitchFamily="18" charset="0"/>
                        </a:rPr>
                      </m:ctrlPr>
                    </m:sSupPr>
                    <m:e>
                      <m:r>
                        <a:rPr lang="en-US" sz="2400" b="0" i="1" kern="1200">
                          <a:latin typeface="Cambria Math" panose="02040503050406030204" pitchFamily="18" charset="0"/>
                        </a:rPr>
                        <m:t>𝑒</m:t>
                      </m:r>
                    </m:e>
                    <m:sup>
                      <m:sSub>
                        <m:sSubPr>
                          <m:ctrlPr>
                            <a:rPr lang="en-US" sz="2400" b="0" i="1" kern="1200">
                              <a:latin typeface="Cambria Math" panose="02040503050406030204" pitchFamily="18" charset="0"/>
                            </a:rPr>
                          </m:ctrlPr>
                        </m:sSubPr>
                        <m:e>
                          <m:r>
                            <a:rPr lang="en-US" sz="2400" b="0" i="1" kern="1200">
                              <a:latin typeface="Cambria Math" panose="02040503050406030204" pitchFamily="18" charset="0"/>
                            </a:rPr>
                            <m:t>𝑧</m:t>
                          </m:r>
                        </m:e>
                        <m:sub>
                          <m:r>
                            <a:rPr lang="en-US" sz="2400" b="0" i="1" kern="1200">
                              <a:latin typeface="Cambria Math" panose="02040503050406030204" pitchFamily="18" charset="0"/>
                            </a:rPr>
                            <m:t>𝑘</m:t>
                          </m:r>
                        </m:sub>
                      </m:sSub>
                      <m:d>
                        <m:dPr>
                          <m:ctrlPr>
                            <a:rPr lang="en-US" sz="2400" b="0" i="1" kern="1200">
                              <a:latin typeface="Cambria Math" panose="02040503050406030204" pitchFamily="18" charset="0"/>
                            </a:rPr>
                          </m:ctrlPr>
                        </m:dPr>
                        <m:e>
                          <m:r>
                            <a:rPr lang="en-US" sz="2400" b="0" i="1" kern="1200">
                              <a:latin typeface="Cambria Math" panose="02040503050406030204" pitchFamily="18" charset="0"/>
                            </a:rPr>
                            <m:t>𝑥</m:t>
                          </m:r>
                        </m:e>
                      </m:d>
                    </m:sup>
                  </m:sSup>
                </m:num>
                <m:den>
                  <m:nary>
                    <m:naryPr>
                      <m:chr m:val="∑"/>
                      <m:ctrlPr>
                        <a:rPr lang="en-US" sz="2400" b="0" i="1" kern="1200">
                          <a:latin typeface="Cambria Math" panose="02040503050406030204" pitchFamily="18" charset="0"/>
                        </a:rPr>
                      </m:ctrlPr>
                    </m:naryPr>
                    <m:sub>
                      <m:r>
                        <a:rPr lang="en-US" sz="2400" b="0" i="1" kern="1200">
                          <a:latin typeface="Cambria Math" panose="02040503050406030204" pitchFamily="18" charset="0"/>
                        </a:rPr>
                        <m:t>𝑗</m:t>
                      </m:r>
                      <m:r>
                        <a:rPr lang="en-US" sz="2400" b="0" i="1" kern="1200">
                          <a:latin typeface="Cambria Math" panose="02040503050406030204" pitchFamily="18" charset="0"/>
                        </a:rPr>
                        <m:t>=1</m:t>
                      </m:r>
                    </m:sub>
                    <m:sup>
                      <m:r>
                        <a:rPr lang="en-US" sz="2400" b="0" i="1" kern="1200">
                          <a:latin typeface="Cambria Math" panose="02040503050406030204" pitchFamily="18" charset="0"/>
                        </a:rPr>
                        <m:t>𝑘</m:t>
                      </m:r>
                    </m:sup>
                    <m:e>
                      <m:sSup>
                        <m:sSupPr>
                          <m:ctrlPr>
                            <a:rPr lang="en-US" sz="2400" b="0" i="1" kern="1200">
                              <a:latin typeface="Cambria Math" panose="02040503050406030204" pitchFamily="18" charset="0"/>
                            </a:rPr>
                          </m:ctrlPr>
                        </m:sSupPr>
                        <m:e>
                          <m:r>
                            <a:rPr lang="en-US" sz="2400" b="0" i="1" kern="1200">
                              <a:latin typeface="Cambria Math" panose="02040503050406030204" pitchFamily="18" charset="0"/>
                            </a:rPr>
                            <m:t>𝑒</m:t>
                          </m:r>
                        </m:e>
                        <m:sup>
                          <m:sSub>
                            <m:sSubPr>
                              <m:ctrlPr>
                                <a:rPr lang="en-US" sz="2400" b="0" i="1" kern="1200">
                                  <a:latin typeface="Cambria Math" panose="02040503050406030204" pitchFamily="18" charset="0"/>
                                </a:rPr>
                              </m:ctrlPr>
                            </m:sSubPr>
                            <m:e>
                              <m:r>
                                <a:rPr lang="en-US" sz="2400" b="0" i="1" kern="1200">
                                  <a:latin typeface="Cambria Math" panose="02040503050406030204" pitchFamily="18" charset="0"/>
                                </a:rPr>
                                <m:t>𝑧</m:t>
                              </m:r>
                            </m:e>
                            <m:sub>
                              <m:r>
                                <a:rPr lang="en-US" sz="2400" b="0" i="1" kern="1200">
                                  <a:latin typeface="Cambria Math" panose="02040503050406030204" pitchFamily="18" charset="0"/>
                                </a:rPr>
                                <m:t>𝑗</m:t>
                              </m:r>
                            </m:sub>
                          </m:sSub>
                          <m:r>
                            <a:rPr lang="en-US" sz="2400" b="0" i="1" kern="1200">
                              <a:latin typeface="Cambria Math" panose="02040503050406030204" pitchFamily="18" charset="0"/>
                            </a:rPr>
                            <m:t>(</m:t>
                          </m:r>
                          <m:r>
                            <a:rPr lang="en-US" sz="2400" b="0" i="1" kern="1200">
                              <a:latin typeface="Cambria Math" panose="02040503050406030204" pitchFamily="18" charset="0"/>
                            </a:rPr>
                            <m:t>𝑥</m:t>
                          </m:r>
                          <m:r>
                            <a:rPr lang="en-US" sz="2400" b="0" i="1" kern="1200">
                              <a:latin typeface="Cambria Math" panose="02040503050406030204" pitchFamily="18" charset="0"/>
                            </a:rPr>
                            <m:t>)</m:t>
                          </m:r>
                        </m:sup>
                      </m:sSup>
                    </m:e>
                  </m:nary>
                </m:den>
              </m:f>
            </m:oMath>
          </a14:m>
          <a:r>
            <a:rPr lang="en-US" sz="2400" kern="1200" dirty="0"/>
            <a:t> </a:t>
          </a:r>
          <a14:m xmlns:a14="http://schemas.microsoft.com/office/drawing/2010/main">
            <m:oMath xmlns:m="http://schemas.openxmlformats.org/officeDocument/2006/math">
              <m:r>
                <a:rPr lang="en-US" sz="2400" b="0" i="0" kern="1200" smtClean="0">
                  <a:latin typeface="Cambria Math" panose="02040503050406030204" pitchFamily="18" charset="0"/>
                </a:rPr>
                <m:t>,</m:t>
              </m:r>
              <m:sSub>
                <m:sSubPr>
                  <m:ctrlPr>
                    <a:rPr lang="en-US" sz="2400" b="0" i="1" kern="1200" smtClean="0">
                      <a:latin typeface="Cambria Math" panose="02040503050406030204" pitchFamily="18" charset="0"/>
                    </a:rPr>
                  </m:ctrlPr>
                </m:sSubPr>
                <m:e>
                  <m:r>
                    <a:rPr lang="en-US" sz="2400" b="0" i="1" kern="1200" smtClean="0">
                      <a:latin typeface="Cambria Math" panose="02040503050406030204" pitchFamily="18" charset="0"/>
                    </a:rPr>
                    <m:t>𝑓𝑜𝑟</m:t>
                  </m:r>
                  <m:r>
                    <a:rPr lang="en-US" sz="2400" b="0" i="1" kern="1200" smtClean="0">
                      <a:latin typeface="Cambria Math" panose="02040503050406030204" pitchFamily="18" charset="0"/>
                    </a:rPr>
                    <m:t> </m:t>
                  </m:r>
                  <m:r>
                    <a:rPr lang="en-US" sz="2400" b="0" i="1" kern="1200" smtClean="0">
                      <a:latin typeface="Cambria Math" panose="02040503050406030204" pitchFamily="18" charset="0"/>
                    </a:rPr>
                    <m:t>𝑘</m:t>
                  </m:r>
                  <m:r>
                    <a:rPr lang="en-US" sz="2400" b="0" i="1" kern="1200" smtClean="0">
                      <a:latin typeface="Cambria Math" panose="02040503050406030204" pitchFamily="18" charset="0"/>
                    </a:rPr>
                    <m:t>=2: </m:t>
                  </m:r>
                  <m:r>
                    <a:rPr lang="en-US" sz="2400" b="0" i="1" kern="1200" smtClean="0">
                      <a:latin typeface="Cambria Math" panose="02040503050406030204" pitchFamily="18" charset="0"/>
                    </a:rPr>
                    <m:t>𝑝</m:t>
                  </m:r>
                </m:e>
                <m:sub>
                  <m:r>
                    <a:rPr lang="en-US" sz="2400" b="0" i="1" kern="1200" smtClean="0">
                      <a:latin typeface="Cambria Math" panose="02040503050406030204" pitchFamily="18" charset="0"/>
                    </a:rPr>
                    <m:t>1</m:t>
                  </m:r>
                </m:sub>
              </m:sSub>
              <m:r>
                <a:rPr lang="en-US" sz="2400" b="0" i="1" kern="1200" smtClean="0">
                  <a:latin typeface="Cambria Math" panose="02040503050406030204" pitchFamily="18" charset="0"/>
                </a:rPr>
                <m:t>=</m:t>
              </m:r>
              <m:f>
                <m:fPr>
                  <m:ctrlPr>
                    <a:rPr lang="en-US" sz="2400" b="0" i="1" kern="1200" smtClean="0">
                      <a:latin typeface="Cambria Math" panose="02040503050406030204" pitchFamily="18" charset="0"/>
                    </a:rPr>
                  </m:ctrlPr>
                </m:fPr>
                <m:num>
                  <m:sSup>
                    <m:sSupPr>
                      <m:ctrlPr>
                        <a:rPr lang="en-US" sz="2400" b="0" i="1" kern="1200" smtClean="0">
                          <a:latin typeface="Cambria Math" panose="02040503050406030204" pitchFamily="18" charset="0"/>
                        </a:rPr>
                      </m:ctrlPr>
                    </m:sSupPr>
                    <m:e>
                      <m:r>
                        <a:rPr lang="en-US" sz="2400" b="0" i="1" kern="1200">
                          <a:latin typeface="Cambria Math" panose="02040503050406030204" pitchFamily="18" charset="0"/>
                        </a:rPr>
                        <m:t>𝑒</m:t>
                      </m:r>
                    </m:e>
                    <m:sup>
                      <m:sSub>
                        <m:sSubPr>
                          <m:ctrlPr>
                            <a:rPr lang="en-US" sz="2400" b="0" i="1" kern="1200" smtClean="0">
                              <a:latin typeface="Cambria Math" panose="02040503050406030204" pitchFamily="18" charset="0"/>
                            </a:rPr>
                          </m:ctrlPr>
                        </m:sSubPr>
                        <m:e>
                          <m:r>
                            <a:rPr lang="en-US" sz="2400" b="0" i="1" kern="1200">
                              <a:latin typeface="Cambria Math" panose="02040503050406030204" pitchFamily="18" charset="0"/>
                            </a:rPr>
                            <m:t>𝑧</m:t>
                          </m:r>
                        </m:e>
                        <m:sub>
                          <m:r>
                            <a:rPr lang="en-US" sz="2400" b="0" i="1" kern="1200" smtClean="0">
                              <a:latin typeface="Cambria Math" panose="02040503050406030204" pitchFamily="18" charset="0"/>
                            </a:rPr>
                            <m:t>1</m:t>
                          </m:r>
                        </m:sub>
                      </m:sSub>
                      <m:d>
                        <m:dPr>
                          <m:ctrlPr>
                            <a:rPr lang="en-US" sz="2400" b="0" i="1" kern="1200">
                              <a:latin typeface="Cambria Math" panose="02040503050406030204" pitchFamily="18" charset="0"/>
                            </a:rPr>
                          </m:ctrlPr>
                        </m:dPr>
                        <m:e>
                          <m:r>
                            <a:rPr lang="en-US" sz="2400" b="0" i="1" kern="1200">
                              <a:latin typeface="Cambria Math" panose="02040503050406030204" pitchFamily="18" charset="0"/>
                            </a:rPr>
                            <m:t>𝑥</m:t>
                          </m:r>
                        </m:e>
                      </m:d>
                    </m:sup>
                  </m:sSup>
                </m:num>
                <m:den>
                  <m:sSup>
                    <m:sSupPr>
                      <m:ctrlPr>
                        <a:rPr lang="en-US" sz="2400" b="0" i="1" kern="1200" smtClean="0">
                          <a:latin typeface="Cambria Math" panose="02040503050406030204" pitchFamily="18" charset="0"/>
                        </a:rPr>
                      </m:ctrlPr>
                    </m:sSupPr>
                    <m:e>
                      <m:r>
                        <a:rPr lang="en-US" sz="2400" b="0" i="1" kern="1200" smtClean="0">
                          <a:latin typeface="Cambria Math" panose="02040503050406030204" pitchFamily="18" charset="0"/>
                        </a:rPr>
                        <m:t>𝑒</m:t>
                      </m:r>
                    </m:e>
                    <m:sup>
                      <m:sSub>
                        <m:sSubPr>
                          <m:ctrlPr>
                            <a:rPr lang="en-US" sz="2400" b="0" i="1" kern="1200" smtClean="0">
                              <a:latin typeface="Cambria Math" panose="02040503050406030204" pitchFamily="18" charset="0"/>
                            </a:rPr>
                          </m:ctrlPr>
                        </m:sSubPr>
                        <m:e>
                          <m:r>
                            <a:rPr lang="en-US" sz="2400" b="0" i="1" kern="1200" smtClean="0">
                              <a:latin typeface="Cambria Math" panose="02040503050406030204" pitchFamily="18" charset="0"/>
                            </a:rPr>
                            <m:t>𝑧</m:t>
                          </m:r>
                        </m:e>
                        <m:sub>
                          <m:r>
                            <a:rPr lang="en-US" sz="2400" b="0" i="1" kern="1200" smtClean="0">
                              <a:latin typeface="Cambria Math" panose="02040503050406030204" pitchFamily="18" charset="0"/>
                            </a:rPr>
                            <m:t>1</m:t>
                          </m:r>
                          <m:d>
                            <m:dPr>
                              <m:ctrlPr>
                                <a:rPr lang="en-US" sz="2400" b="0" i="1" kern="1200" smtClean="0">
                                  <a:latin typeface="Cambria Math" panose="02040503050406030204" pitchFamily="18" charset="0"/>
                                </a:rPr>
                              </m:ctrlPr>
                            </m:dPr>
                            <m:e>
                              <m:r>
                                <a:rPr lang="en-US" sz="2400" b="0" i="1" kern="1200" smtClean="0">
                                  <a:latin typeface="Cambria Math" panose="02040503050406030204" pitchFamily="18" charset="0"/>
                                </a:rPr>
                                <m:t>𝑥</m:t>
                              </m:r>
                            </m:e>
                          </m:d>
                        </m:sub>
                      </m:sSub>
                    </m:sup>
                  </m:sSup>
                  <m:r>
                    <a:rPr lang="en-US" sz="2400" b="0" i="1" kern="1200" smtClean="0">
                      <a:latin typeface="Cambria Math" panose="02040503050406030204" pitchFamily="18" charset="0"/>
                    </a:rPr>
                    <m:t>+</m:t>
                  </m:r>
                  <m:sSup>
                    <m:sSupPr>
                      <m:ctrlPr>
                        <a:rPr lang="en-US" sz="2400" b="0" i="1" kern="1200" smtClean="0">
                          <a:latin typeface="Cambria Math" panose="02040503050406030204" pitchFamily="18" charset="0"/>
                        </a:rPr>
                      </m:ctrlPr>
                    </m:sSupPr>
                    <m:e>
                      <m:r>
                        <a:rPr lang="en-US" sz="2400" b="0" i="1" kern="1200" smtClean="0">
                          <a:latin typeface="Cambria Math" panose="02040503050406030204" pitchFamily="18" charset="0"/>
                        </a:rPr>
                        <m:t>𝑒</m:t>
                      </m:r>
                    </m:e>
                    <m:sup>
                      <m:sSub>
                        <m:sSubPr>
                          <m:ctrlPr>
                            <a:rPr lang="en-US" sz="2400" b="0" i="1" kern="1200" smtClean="0">
                              <a:latin typeface="Cambria Math" panose="02040503050406030204" pitchFamily="18" charset="0"/>
                            </a:rPr>
                          </m:ctrlPr>
                        </m:sSubPr>
                        <m:e>
                          <m:r>
                            <a:rPr lang="en-US" sz="2400" b="0" i="1" kern="1200" smtClean="0">
                              <a:latin typeface="Cambria Math" panose="02040503050406030204" pitchFamily="18" charset="0"/>
                            </a:rPr>
                            <m:t>𝑧</m:t>
                          </m:r>
                        </m:e>
                        <m:sub>
                          <m:r>
                            <a:rPr lang="en-US" sz="2400" b="0" i="1" kern="1200" smtClean="0">
                              <a:latin typeface="Cambria Math" panose="02040503050406030204" pitchFamily="18" charset="0"/>
                            </a:rPr>
                            <m:t>2</m:t>
                          </m:r>
                          <m:d>
                            <m:dPr>
                              <m:ctrlPr>
                                <a:rPr lang="en-US" sz="2400" b="0" i="1" kern="1200" smtClean="0">
                                  <a:latin typeface="Cambria Math" panose="02040503050406030204" pitchFamily="18" charset="0"/>
                                </a:rPr>
                              </m:ctrlPr>
                            </m:dPr>
                            <m:e>
                              <m:r>
                                <a:rPr lang="en-US" sz="2400" b="0" i="1" kern="1200" smtClean="0">
                                  <a:latin typeface="Cambria Math" panose="02040503050406030204" pitchFamily="18" charset="0"/>
                                </a:rPr>
                                <m:t>𝑥</m:t>
                              </m:r>
                            </m:e>
                          </m:d>
                        </m:sub>
                      </m:sSub>
                    </m:sup>
                  </m:sSup>
                </m:den>
              </m:f>
              <m:r>
                <a:rPr lang="en-US" sz="2400" b="0" i="1" kern="1200" smtClean="0">
                  <a:latin typeface="Cambria Math" panose="02040503050406030204" pitchFamily="18" charset="0"/>
                </a:rPr>
                <m:t>,</m:t>
              </m:r>
              <m:sSub>
                <m:sSubPr>
                  <m:ctrlPr>
                    <a:rPr lang="en-US" sz="2400" b="0" i="1" kern="1200" smtClean="0">
                      <a:latin typeface="Cambria Math" panose="02040503050406030204" pitchFamily="18" charset="0"/>
                    </a:rPr>
                  </m:ctrlPr>
                </m:sSubPr>
                <m:e>
                  <m:r>
                    <a:rPr lang="en-US" sz="2400" b="0" i="1" kern="1200" smtClean="0">
                      <a:latin typeface="Cambria Math" panose="02040503050406030204" pitchFamily="18" charset="0"/>
                    </a:rPr>
                    <m:t>𝑝</m:t>
                  </m:r>
                </m:e>
                <m:sub>
                  <m:r>
                    <a:rPr lang="en-US" sz="2400" b="0" i="1" kern="1200" smtClean="0">
                      <a:latin typeface="Cambria Math" panose="02040503050406030204" pitchFamily="18" charset="0"/>
                    </a:rPr>
                    <m:t>2</m:t>
                  </m:r>
                </m:sub>
              </m:sSub>
              <m:r>
                <a:rPr lang="en-US" sz="2400" b="0" i="1" kern="1200" smtClean="0">
                  <a:latin typeface="Cambria Math" panose="02040503050406030204" pitchFamily="18" charset="0"/>
                </a:rPr>
                <m:t>=</m:t>
              </m:r>
              <m:f>
                <m:fPr>
                  <m:ctrlPr>
                    <a:rPr lang="en-US" sz="2400" b="0" i="1" kern="1200" smtClean="0">
                      <a:latin typeface="Cambria Math" panose="02040503050406030204" pitchFamily="18" charset="0"/>
                    </a:rPr>
                  </m:ctrlPr>
                </m:fPr>
                <m:num>
                  <m:sSup>
                    <m:sSupPr>
                      <m:ctrlPr>
                        <a:rPr lang="en-US" sz="2400" b="0" i="1" kern="1200">
                          <a:latin typeface="Cambria Math" panose="02040503050406030204" pitchFamily="18" charset="0"/>
                        </a:rPr>
                      </m:ctrlPr>
                    </m:sSupPr>
                    <m:e>
                      <m:r>
                        <a:rPr lang="en-US" sz="2400" b="0" i="1" kern="1200">
                          <a:latin typeface="Cambria Math" panose="02040503050406030204" pitchFamily="18" charset="0"/>
                        </a:rPr>
                        <m:t>𝑒</m:t>
                      </m:r>
                    </m:e>
                    <m:sup>
                      <m:sSub>
                        <m:sSubPr>
                          <m:ctrlPr>
                            <a:rPr lang="en-US" sz="2400" b="0" i="1" kern="1200" smtClean="0">
                              <a:latin typeface="Cambria Math" panose="02040503050406030204" pitchFamily="18" charset="0"/>
                            </a:rPr>
                          </m:ctrlPr>
                        </m:sSubPr>
                        <m:e>
                          <m:r>
                            <a:rPr lang="en-US" sz="2400" b="0" i="1" kern="1200">
                              <a:latin typeface="Cambria Math" panose="02040503050406030204" pitchFamily="18" charset="0"/>
                            </a:rPr>
                            <m:t>𝑧</m:t>
                          </m:r>
                        </m:e>
                        <m:sub>
                          <m:r>
                            <a:rPr lang="en-US" sz="2400" b="0" i="1" kern="1200" smtClean="0">
                              <a:latin typeface="Cambria Math" panose="02040503050406030204" pitchFamily="18" charset="0"/>
                            </a:rPr>
                            <m:t>2</m:t>
                          </m:r>
                        </m:sub>
                      </m:sSub>
                      <m:d>
                        <m:dPr>
                          <m:ctrlPr>
                            <a:rPr lang="en-US" sz="2400" b="0" i="1" kern="1200">
                              <a:latin typeface="Cambria Math" panose="02040503050406030204" pitchFamily="18" charset="0"/>
                            </a:rPr>
                          </m:ctrlPr>
                        </m:dPr>
                        <m:e>
                          <m:r>
                            <a:rPr lang="en-US" sz="2400" b="0" i="1" kern="1200">
                              <a:latin typeface="Cambria Math" panose="02040503050406030204" pitchFamily="18" charset="0"/>
                            </a:rPr>
                            <m:t>𝑥</m:t>
                          </m:r>
                        </m:e>
                      </m:d>
                    </m:sup>
                  </m:sSup>
                </m:num>
                <m:den>
                  <m:sSup>
                    <m:sSupPr>
                      <m:ctrlPr>
                        <a:rPr lang="en-US" sz="2400" b="0" i="1" kern="1200" smtClean="0">
                          <a:latin typeface="Cambria Math" panose="02040503050406030204" pitchFamily="18" charset="0"/>
                        </a:rPr>
                      </m:ctrlPr>
                    </m:sSupPr>
                    <m:e>
                      <m:r>
                        <a:rPr lang="en-US" sz="2400" b="0" i="1" kern="1200" smtClean="0">
                          <a:latin typeface="Cambria Math" panose="02040503050406030204" pitchFamily="18" charset="0"/>
                        </a:rPr>
                        <m:t>𝑒</m:t>
                      </m:r>
                    </m:e>
                    <m:sup>
                      <m:sSub>
                        <m:sSubPr>
                          <m:ctrlPr>
                            <a:rPr lang="en-US" sz="2400" b="0" i="1" kern="1200" smtClean="0">
                              <a:latin typeface="Cambria Math" panose="02040503050406030204" pitchFamily="18" charset="0"/>
                            </a:rPr>
                          </m:ctrlPr>
                        </m:sSubPr>
                        <m:e>
                          <m:r>
                            <a:rPr lang="en-US" sz="2400" b="0" i="1" kern="1200" smtClean="0">
                              <a:latin typeface="Cambria Math" panose="02040503050406030204" pitchFamily="18" charset="0"/>
                            </a:rPr>
                            <m:t>𝑧</m:t>
                          </m:r>
                        </m:e>
                        <m:sub>
                          <m:r>
                            <a:rPr lang="en-US" sz="2400" b="0" i="1" kern="1200" smtClean="0">
                              <a:latin typeface="Cambria Math" panose="02040503050406030204" pitchFamily="18" charset="0"/>
                            </a:rPr>
                            <m:t>1</m:t>
                          </m:r>
                          <m:d>
                            <m:dPr>
                              <m:ctrlPr>
                                <a:rPr lang="en-US" sz="2400" b="0" i="1" kern="1200" smtClean="0">
                                  <a:latin typeface="Cambria Math" panose="02040503050406030204" pitchFamily="18" charset="0"/>
                                </a:rPr>
                              </m:ctrlPr>
                            </m:dPr>
                            <m:e>
                              <m:r>
                                <a:rPr lang="en-US" sz="2400" b="0" i="1" kern="1200" smtClean="0">
                                  <a:latin typeface="Cambria Math" panose="02040503050406030204" pitchFamily="18" charset="0"/>
                                </a:rPr>
                                <m:t>𝑥</m:t>
                              </m:r>
                            </m:e>
                          </m:d>
                        </m:sub>
                      </m:sSub>
                    </m:sup>
                  </m:sSup>
                  <m:r>
                    <a:rPr lang="en-US" sz="2400" b="0" i="1" kern="1200" smtClean="0">
                      <a:latin typeface="Cambria Math" panose="02040503050406030204" pitchFamily="18" charset="0"/>
                    </a:rPr>
                    <m:t>+</m:t>
                  </m:r>
                  <m:sSup>
                    <m:sSupPr>
                      <m:ctrlPr>
                        <a:rPr lang="en-US" sz="2400" b="0" i="1" kern="1200" smtClean="0">
                          <a:latin typeface="Cambria Math" panose="02040503050406030204" pitchFamily="18" charset="0"/>
                        </a:rPr>
                      </m:ctrlPr>
                    </m:sSupPr>
                    <m:e>
                      <m:r>
                        <a:rPr lang="en-US" sz="2400" b="0" i="1" kern="1200" smtClean="0">
                          <a:latin typeface="Cambria Math" panose="02040503050406030204" pitchFamily="18" charset="0"/>
                        </a:rPr>
                        <m:t>𝑒</m:t>
                      </m:r>
                    </m:e>
                    <m:sup>
                      <m:sSub>
                        <m:sSubPr>
                          <m:ctrlPr>
                            <a:rPr lang="en-US" sz="2400" b="0" i="1" kern="1200" smtClean="0">
                              <a:latin typeface="Cambria Math" panose="02040503050406030204" pitchFamily="18" charset="0"/>
                            </a:rPr>
                          </m:ctrlPr>
                        </m:sSubPr>
                        <m:e>
                          <m:r>
                            <a:rPr lang="en-US" sz="2400" b="0" i="1" kern="1200" smtClean="0">
                              <a:latin typeface="Cambria Math" panose="02040503050406030204" pitchFamily="18" charset="0"/>
                            </a:rPr>
                            <m:t>𝑧</m:t>
                          </m:r>
                        </m:e>
                        <m:sub>
                          <m:r>
                            <a:rPr lang="en-US" sz="2400" b="0" i="1" kern="1200" smtClean="0">
                              <a:latin typeface="Cambria Math" panose="02040503050406030204" pitchFamily="18" charset="0"/>
                            </a:rPr>
                            <m:t>2</m:t>
                          </m:r>
                          <m:d>
                            <m:dPr>
                              <m:ctrlPr>
                                <a:rPr lang="en-US" sz="2400" b="0" i="1" kern="1200" smtClean="0">
                                  <a:latin typeface="Cambria Math" panose="02040503050406030204" pitchFamily="18" charset="0"/>
                                </a:rPr>
                              </m:ctrlPr>
                            </m:dPr>
                            <m:e>
                              <m:r>
                                <a:rPr lang="en-US" sz="2400" b="0" i="1" kern="1200" smtClean="0">
                                  <a:latin typeface="Cambria Math" panose="02040503050406030204" pitchFamily="18" charset="0"/>
                                </a:rPr>
                                <m:t>𝑥</m:t>
                              </m:r>
                            </m:e>
                          </m:d>
                        </m:sub>
                      </m:sSub>
                    </m:sup>
                  </m:sSup>
                </m:den>
              </m:f>
            </m:oMath>
          </a14:m>
          <a:endParaRPr lang="en-US" sz="2400" kern="1200" dirty="0"/>
        </a:p>
      </dsp:txBody>
      <dsp:txXfrm>
        <a:off x="69537" y="1507929"/>
        <a:ext cx="8435570" cy="1285401"/>
      </dsp:txXfrm>
    </dsp:sp>
    <dsp:sp modelId="{61882DBD-F90C-446D-9809-880F64EA9FC7}">
      <dsp:nvSpPr>
        <dsp:cNvPr id="0" name=""/>
        <dsp:cNvSpPr/>
      </dsp:nvSpPr>
      <dsp:spPr>
        <a:xfrm>
          <a:off x="0" y="2876785"/>
          <a:ext cx="8574644" cy="142447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14:m xmlns:a14="http://schemas.microsoft.com/office/drawing/2010/main">
            <m:oMathPara xmlns:m="http://schemas.openxmlformats.org/officeDocument/2006/math">
              <m:oMathParaPr>
                <m:jc m:val="left"/>
              </m:oMathParaPr>
              <m:oMath xmlns:m="http://schemas.openxmlformats.org/officeDocument/2006/math">
                <m:acc>
                  <m:accPr>
                    <m:chr m:val="̂"/>
                    <m:ctrlPr>
                      <a:rPr lang="en-US" sz="2400" b="0" i="1" kern="1200" smtClean="0">
                        <a:latin typeface="Cambria Math" panose="02040503050406030204" pitchFamily="18" charset="0"/>
                      </a:rPr>
                    </m:ctrlPr>
                  </m:accPr>
                  <m:e>
                    <m:r>
                      <a:rPr lang="en-US" sz="2400" b="0" i="1" kern="1200">
                        <a:latin typeface="Cambria Math" panose="02040503050406030204" pitchFamily="18" charset="0"/>
                      </a:rPr>
                      <m:t>𝑦</m:t>
                    </m:r>
                  </m:e>
                </m:acc>
                <m:r>
                  <a:rPr lang="en-US" sz="2400" b="0" i="1" kern="1200">
                    <a:latin typeface="Cambria Math" panose="02040503050406030204" pitchFamily="18" charset="0"/>
                  </a:rPr>
                  <m:t>=</m:t>
                </m:r>
                <m:limLow>
                  <m:limLowPr>
                    <m:ctrlPr>
                      <a:rPr lang="en-US" sz="2400" b="0" i="1" kern="1200">
                        <a:latin typeface="Cambria Math" panose="02040503050406030204" pitchFamily="18" charset="0"/>
                      </a:rPr>
                    </m:ctrlPr>
                  </m:limLowPr>
                  <m:e>
                    <m:r>
                      <a:rPr lang="en-US" sz="2400" b="0" i="1" kern="1200">
                        <a:latin typeface="Cambria Math" panose="02040503050406030204" pitchFamily="18" charset="0"/>
                      </a:rPr>
                      <m:t>𝑎𝑟𝑔𝑚𝑎𝑥</m:t>
                    </m:r>
                  </m:e>
                  <m:lim>
                    <m:r>
                      <a:rPr lang="en-US" sz="2400" b="0" i="1" kern="1200">
                        <a:latin typeface="Cambria Math" panose="02040503050406030204" pitchFamily="18" charset="0"/>
                      </a:rPr>
                      <m:t>𝑘</m:t>
                    </m:r>
                  </m:lim>
                </m:limLow>
                <m:r>
                  <a:rPr lang="en-US" sz="2400" b="0" i="1" kern="1200">
                    <a:latin typeface="Cambria Math" panose="02040503050406030204" pitchFamily="18" charset="0"/>
                  </a:rPr>
                  <m:t> </m:t>
                </m:r>
                <m:sSub>
                  <m:sSubPr>
                    <m:ctrlPr>
                      <a:rPr lang="en-US" sz="2400" b="0" i="1" kern="1200">
                        <a:latin typeface="Cambria Math" panose="02040503050406030204" pitchFamily="18" charset="0"/>
                      </a:rPr>
                    </m:ctrlPr>
                  </m:sSubPr>
                  <m:e>
                    <m:acc>
                      <m:accPr>
                        <m:chr m:val="̂"/>
                        <m:ctrlPr>
                          <a:rPr lang="en-US" sz="2400" b="0" i="1" kern="1200">
                            <a:latin typeface="Cambria Math" panose="02040503050406030204" pitchFamily="18" charset="0"/>
                          </a:rPr>
                        </m:ctrlPr>
                      </m:accPr>
                      <m:e>
                        <m:r>
                          <a:rPr lang="en-US" sz="2400" i="1" kern="1200">
                            <a:latin typeface="Cambria Math" panose="02040503050406030204" pitchFamily="18" charset="0"/>
                          </a:rPr>
                          <m:t>𝑧</m:t>
                        </m:r>
                      </m:e>
                    </m:acc>
                  </m:e>
                  <m:sub>
                    <m:r>
                      <a:rPr lang="en-US" sz="2400" b="0" i="1" kern="1200">
                        <a:latin typeface="Cambria Math" panose="02040503050406030204" pitchFamily="18" charset="0"/>
                      </a:rPr>
                      <m:t>𝑘</m:t>
                    </m:r>
                  </m:sub>
                </m:sSub>
                <m:r>
                  <a:rPr lang="en-US" sz="2400" b="0" i="1" kern="1200">
                    <a:latin typeface="Cambria Math" panose="02040503050406030204" pitchFamily="18" charset="0"/>
                  </a:rPr>
                  <m:t>(</m:t>
                </m:r>
                <m:r>
                  <a:rPr lang="en-US" sz="2400" b="0" i="1" kern="1200">
                    <a:latin typeface="Cambria Math" panose="02040503050406030204" pitchFamily="18" charset="0"/>
                  </a:rPr>
                  <m:t>𝑥</m:t>
                </m:r>
                <m:r>
                  <a:rPr lang="en-US" sz="2400" b="0" i="1" kern="1200">
                    <a:latin typeface="Cambria Math" panose="02040503050406030204" pitchFamily="18" charset="0"/>
                  </a:rPr>
                  <m:t>)=</m:t>
                </m:r>
                <m:limLow>
                  <m:limLowPr>
                    <m:ctrlPr>
                      <a:rPr lang="en-US" sz="2400" i="1" kern="1200">
                        <a:latin typeface="Cambria Math" panose="02040503050406030204" pitchFamily="18" charset="0"/>
                      </a:rPr>
                    </m:ctrlPr>
                  </m:limLowPr>
                  <m:e>
                    <m:r>
                      <a:rPr lang="en-US" sz="2400" i="1" kern="1200">
                        <a:latin typeface="Cambria Math" panose="02040503050406030204" pitchFamily="18" charset="0"/>
                      </a:rPr>
                      <m:t>𝑎𝑟𝑔𝑚𝑎𝑥</m:t>
                    </m:r>
                  </m:e>
                  <m:lim>
                    <m:r>
                      <a:rPr lang="en-US" sz="2400" i="1" kern="1200">
                        <a:latin typeface="Cambria Math" panose="02040503050406030204" pitchFamily="18" charset="0"/>
                      </a:rPr>
                      <m:t>𝑘</m:t>
                    </m:r>
                  </m:lim>
                </m:limLow>
                <m:r>
                  <a:rPr lang="en-US" sz="2400" i="1" kern="1200">
                    <a:latin typeface="Cambria Math" panose="02040503050406030204" pitchFamily="18" charset="0"/>
                  </a:rPr>
                  <m:t> </m:t>
                </m:r>
                <m:sSub>
                  <m:sSubPr>
                    <m:ctrlPr>
                      <a:rPr lang="en-US" sz="2400" i="1" kern="1200">
                        <a:latin typeface="Cambria Math" panose="02040503050406030204" pitchFamily="18" charset="0"/>
                      </a:rPr>
                    </m:ctrlPr>
                  </m:sSubPr>
                  <m:e>
                    <m:acc>
                      <m:accPr>
                        <m:chr m:val="̂"/>
                        <m:ctrlPr>
                          <a:rPr lang="en-US" sz="2400" b="0" i="1" kern="1200">
                            <a:latin typeface="Cambria Math" panose="02040503050406030204" pitchFamily="18" charset="0"/>
                          </a:rPr>
                        </m:ctrlPr>
                      </m:accPr>
                      <m:e>
                        <m:r>
                          <a:rPr lang="en-US" sz="2400" i="1" kern="1200">
                            <a:latin typeface="Cambria Math" panose="02040503050406030204" pitchFamily="18" charset="0"/>
                          </a:rPr>
                          <m:t>𝑝</m:t>
                        </m:r>
                      </m:e>
                    </m:acc>
                  </m:e>
                  <m:sub>
                    <m:r>
                      <a:rPr lang="en-US" sz="2400" i="1" kern="1200">
                        <a:latin typeface="Cambria Math" panose="02040503050406030204" pitchFamily="18" charset="0"/>
                      </a:rPr>
                      <m:t>𝑘</m:t>
                    </m:r>
                  </m:sub>
                </m:sSub>
                <m:r>
                  <a:rPr lang="en-US" sz="2400" i="1" kern="1200">
                    <a:latin typeface="Cambria Math" panose="02040503050406030204" pitchFamily="18" charset="0"/>
                  </a:rPr>
                  <m:t>(</m:t>
                </m:r>
                <m:r>
                  <a:rPr lang="en-US" sz="2400" i="1" kern="1200">
                    <a:latin typeface="Cambria Math" panose="02040503050406030204" pitchFamily="18" charset="0"/>
                  </a:rPr>
                  <m:t>𝑥</m:t>
                </m:r>
                <m:r>
                  <a:rPr lang="en-US" sz="2400" i="1" kern="1200">
                    <a:latin typeface="Cambria Math" panose="02040503050406030204" pitchFamily="18" charset="0"/>
                  </a:rPr>
                  <m:t>)</m:t>
                </m:r>
              </m:oMath>
            </m:oMathPara>
          </a14:m>
          <a:endParaRPr lang="en-US" sz="2400" kern="1200" dirty="0"/>
        </a:p>
      </dsp:txBody>
      <dsp:txXfrm>
        <a:off x="69537" y="2946322"/>
        <a:ext cx="8435570" cy="1285401"/>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9B2ECCE-775F-4B8B-A159-47345824813B}">
      <dsp:nvSpPr>
        <dsp:cNvPr id="0" name=""/>
        <dsp:cNvSpPr/>
      </dsp:nvSpPr>
      <dsp:spPr>
        <a:xfrm>
          <a:off x="0" y="360"/>
          <a:ext cx="8641994" cy="499333"/>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dirty="0"/>
            <a:t>Number of Outputs: Number of Classes</a:t>
          </a:r>
        </a:p>
      </dsp:txBody>
      <dsp:txXfrm>
        <a:off x="24375" y="24735"/>
        <a:ext cx="8593244" cy="450583"/>
      </dsp:txXfrm>
    </dsp:sp>
    <dsp:sp modelId="{B3C54717-C733-425A-8222-472D45D32415}">
      <dsp:nvSpPr>
        <dsp:cNvPr id="0" name=""/>
        <dsp:cNvSpPr/>
      </dsp:nvSpPr>
      <dsp:spPr>
        <a:xfrm>
          <a:off x="0" y="513882"/>
          <a:ext cx="8641994" cy="499333"/>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dirty="0"/>
            <a:t>Function to convert Output to Probability: </a:t>
          </a:r>
          <a:r>
            <a:rPr lang="en-US" sz="1600" kern="1200" dirty="0" err="1"/>
            <a:t>Softmax</a:t>
          </a:r>
          <a:r>
            <a:rPr lang="en-US" sz="1600" kern="1200" dirty="0"/>
            <a:t> Function</a:t>
          </a:r>
        </a:p>
      </dsp:txBody>
      <dsp:txXfrm>
        <a:off x="24375" y="538257"/>
        <a:ext cx="8593244" cy="450583"/>
      </dsp:txXfrm>
    </dsp:sp>
    <dsp:sp modelId="{8C669D44-75BC-48E9-9352-1CC9E77A5FB3}">
      <dsp:nvSpPr>
        <dsp:cNvPr id="0" name=""/>
        <dsp:cNvSpPr/>
      </dsp:nvSpPr>
      <dsp:spPr>
        <a:xfrm>
          <a:off x="0" y="1027404"/>
          <a:ext cx="8641994" cy="499333"/>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dirty="0"/>
            <a:t>Prediction    </a:t>
          </a:r>
          <a14:m xmlns:a14="http://schemas.microsoft.com/office/drawing/2010/main">
            <m:oMath xmlns:m="http://schemas.openxmlformats.org/officeDocument/2006/math">
              <m:acc>
                <m:accPr>
                  <m:chr m:val="̂"/>
                  <m:ctrlPr>
                    <a:rPr lang="en-US" sz="1600" b="0" i="1" kern="1200" smtClean="0">
                      <a:latin typeface="Cambria Math" panose="02040503050406030204" pitchFamily="18" charset="0"/>
                    </a:rPr>
                  </m:ctrlPr>
                </m:accPr>
                <m:e>
                  <m:r>
                    <a:rPr lang="en-US" sz="1600" b="0" i="1" kern="1200" smtClean="0">
                      <a:latin typeface="Cambria Math" panose="02040503050406030204" pitchFamily="18" charset="0"/>
                    </a:rPr>
                    <m:t>𝑦</m:t>
                  </m:r>
                </m:e>
              </m:acc>
              <m:r>
                <a:rPr lang="en-US" sz="1600" b="0" i="1" kern="1200" smtClean="0">
                  <a:latin typeface="Cambria Math" panose="02040503050406030204" pitchFamily="18" charset="0"/>
                </a:rPr>
                <m:t>=</m:t>
              </m:r>
              <m:limLow>
                <m:limLowPr>
                  <m:ctrlPr>
                    <a:rPr lang="en-US" sz="1600" b="0" i="1" kern="1200" smtClean="0">
                      <a:latin typeface="Cambria Math" panose="02040503050406030204" pitchFamily="18" charset="0"/>
                    </a:rPr>
                  </m:ctrlPr>
                </m:limLowPr>
                <m:e>
                  <m:r>
                    <a:rPr lang="en-US" sz="1600" b="0" i="1" kern="1200" smtClean="0">
                      <a:latin typeface="Cambria Math" panose="02040503050406030204" pitchFamily="18" charset="0"/>
                    </a:rPr>
                    <m:t>𝑎𝑟𝑔𝑚𝑎𝑥</m:t>
                  </m:r>
                </m:e>
                <m:lim>
                  <m:r>
                    <a:rPr lang="en-US" sz="1600" b="0" i="1" kern="1200" smtClean="0">
                      <a:latin typeface="Cambria Math" panose="02040503050406030204" pitchFamily="18" charset="0"/>
                    </a:rPr>
                    <m:t>𝑘</m:t>
                  </m:r>
                </m:lim>
              </m:limLow>
              <m:r>
                <a:rPr lang="en-US" sz="1600" b="0" i="1" kern="1200" smtClean="0">
                  <a:latin typeface="Cambria Math" panose="02040503050406030204" pitchFamily="18" charset="0"/>
                </a:rPr>
                <m:t> </m:t>
              </m:r>
              <m:sSub>
                <m:sSubPr>
                  <m:ctrlPr>
                    <a:rPr lang="en-US" sz="1600" b="0" i="1" kern="1200" smtClean="0">
                      <a:latin typeface="Cambria Math" panose="02040503050406030204" pitchFamily="18" charset="0"/>
                    </a:rPr>
                  </m:ctrlPr>
                </m:sSubPr>
                <m:e>
                  <m:r>
                    <a:rPr lang="en-US" sz="1600" b="0" i="1" kern="1200" smtClean="0">
                      <a:latin typeface="Cambria Math" panose="02040503050406030204" pitchFamily="18" charset="0"/>
                    </a:rPr>
                    <m:t>𝑧</m:t>
                  </m:r>
                </m:e>
                <m:sub>
                  <m:r>
                    <a:rPr lang="en-US" sz="1600" b="0" i="1" kern="1200" smtClean="0">
                      <a:latin typeface="Cambria Math" panose="02040503050406030204" pitchFamily="18" charset="0"/>
                    </a:rPr>
                    <m:t>𝑘</m:t>
                  </m:r>
                </m:sub>
              </m:sSub>
              <m:d>
                <m:dPr>
                  <m:ctrlPr>
                    <a:rPr lang="en-US" sz="1600" b="0" i="1" kern="1200" smtClean="0">
                      <a:latin typeface="Cambria Math" panose="02040503050406030204" pitchFamily="18" charset="0"/>
                    </a:rPr>
                  </m:ctrlPr>
                </m:dPr>
                <m:e>
                  <m:r>
                    <a:rPr lang="en-US" sz="1600" b="0" i="1" kern="1200" smtClean="0">
                      <a:latin typeface="Cambria Math" panose="02040503050406030204" pitchFamily="18" charset="0"/>
                    </a:rPr>
                    <m:t>𝑥</m:t>
                  </m:r>
                </m:e>
              </m:d>
              <m:r>
                <a:rPr lang="en-US" sz="1600" b="0" i="1" kern="1200" smtClean="0">
                  <a:latin typeface="Cambria Math" panose="02040503050406030204" pitchFamily="18" charset="0"/>
                </a:rPr>
                <m:t>   (</m:t>
              </m:r>
              <m:r>
                <a:rPr lang="en-US" sz="1600" b="0" i="1" kern="1200" smtClean="0">
                  <a:latin typeface="Cambria Math" panose="02040503050406030204" pitchFamily="18" charset="0"/>
                </a:rPr>
                <m:t>𝐶𝑙𝑎𝑠𝑠</m:t>
              </m:r>
              <m:r>
                <a:rPr lang="en-US" sz="1600" b="0" i="1" kern="1200" smtClean="0">
                  <a:latin typeface="Cambria Math" panose="02040503050406030204" pitchFamily="18" charset="0"/>
                </a:rPr>
                <m:t> </m:t>
              </m:r>
              <m:r>
                <a:rPr lang="en-US" sz="1600" b="0" i="1" kern="1200" smtClean="0">
                  <a:latin typeface="Cambria Math" panose="02040503050406030204" pitchFamily="18" charset="0"/>
                </a:rPr>
                <m:t>𝑤h𝑖𝑐h</m:t>
              </m:r>
              <m:r>
                <a:rPr lang="en-US" sz="1600" b="0" i="1" kern="1200" smtClean="0">
                  <a:latin typeface="Cambria Math" panose="02040503050406030204" pitchFamily="18" charset="0"/>
                </a:rPr>
                <m:t> </m:t>
              </m:r>
              <m:r>
                <a:rPr lang="en-US" sz="1600" b="0" i="1" kern="1200" smtClean="0">
                  <a:latin typeface="Cambria Math" panose="02040503050406030204" pitchFamily="18" charset="0"/>
                </a:rPr>
                <m:t>h𝑎𝑠</m:t>
              </m:r>
              <m:r>
                <a:rPr lang="en-US" sz="1600" b="0" i="1" kern="1200" smtClean="0">
                  <a:latin typeface="Cambria Math" panose="02040503050406030204" pitchFamily="18" charset="0"/>
                </a:rPr>
                <m:t> </m:t>
              </m:r>
              <m:r>
                <a:rPr lang="en-US" sz="1600" b="0" i="1" kern="1200" smtClean="0">
                  <a:latin typeface="Cambria Math" panose="02040503050406030204" pitchFamily="18" charset="0"/>
                </a:rPr>
                <m:t>𝑡h𝑒</m:t>
              </m:r>
              <m:r>
                <a:rPr lang="en-US" sz="1600" b="0" i="1" kern="1200" smtClean="0">
                  <a:latin typeface="Cambria Math" panose="02040503050406030204" pitchFamily="18" charset="0"/>
                </a:rPr>
                <m:t> </m:t>
              </m:r>
              <m:r>
                <a:rPr lang="en-US" sz="1600" b="0" i="1" kern="1200" smtClean="0">
                  <a:latin typeface="Cambria Math" panose="02040503050406030204" pitchFamily="18" charset="0"/>
                </a:rPr>
                <m:t>𝑚𝑎𝑥𝑖𝑚𝑢𝑚</m:t>
              </m:r>
              <m:r>
                <a:rPr lang="en-US" sz="1600" b="0" i="1" kern="1200" smtClean="0">
                  <a:latin typeface="Cambria Math" panose="02040503050406030204" pitchFamily="18" charset="0"/>
                </a:rPr>
                <m:t> </m:t>
              </m:r>
              <m:r>
                <a:rPr lang="en-US" sz="1600" b="0" i="1" kern="1200" smtClean="0">
                  <a:latin typeface="Cambria Math" panose="02040503050406030204" pitchFamily="18" charset="0"/>
                </a:rPr>
                <m:t>𝑝𝑟𝑜𝑏𝑏𝑎𝑖𝑙𝑖𝑡𝑦</m:t>
              </m:r>
              <m:r>
                <a:rPr lang="en-US" sz="1600" b="0" i="1" kern="1200" smtClean="0">
                  <a:latin typeface="Cambria Math" panose="02040503050406030204" pitchFamily="18" charset="0"/>
                </a:rPr>
                <m:t> </m:t>
              </m:r>
              <m:r>
                <a:rPr lang="en-US" sz="1600" b="0" i="1" kern="1200" smtClean="0">
                  <a:latin typeface="Cambria Math" panose="02040503050406030204" pitchFamily="18" charset="0"/>
                </a:rPr>
                <m:t>𝑣𝑎𝑙𝑢𝑒</m:t>
              </m:r>
              <m:r>
                <a:rPr lang="en-US" sz="1600" b="0" i="1" kern="1200" smtClean="0">
                  <a:latin typeface="Cambria Math" panose="02040503050406030204" pitchFamily="18" charset="0"/>
                </a:rPr>
                <m:t> </m:t>
              </m:r>
              <m:r>
                <a:rPr lang="en-US" sz="1600" b="0" i="1" kern="1200" smtClean="0">
                  <a:latin typeface="Cambria Math" panose="02040503050406030204" pitchFamily="18" charset="0"/>
                </a:rPr>
                <m:t>𝑜𝑟</m:t>
              </m:r>
              <m:r>
                <a:rPr lang="en-US" sz="1600" b="0" i="1" kern="1200" smtClean="0">
                  <a:latin typeface="Cambria Math" panose="02040503050406030204" pitchFamily="18" charset="0"/>
                </a:rPr>
                <m:t> </m:t>
              </m:r>
              <m:sSub>
                <m:sSubPr>
                  <m:ctrlPr>
                    <a:rPr lang="en-US" sz="1600" b="0" i="1" kern="1200" smtClean="0">
                      <a:latin typeface="Cambria Math" panose="02040503050406030204" pitchFamily="18" charset="0"/>
                    </a:rPr>
                  </m:ctrlPr>
                </m:sSubPr>
                <m:e>
                  <m:r>
                    <a:rPr lang="en-US" sz="1600" b="0" i="1" kern="1200" smtClean="0">
                      <a:latin typeface="Cambria Math" panose="02040503050406030204" pitchFamily="18" charset="0"/>
                    </a:rPr>
                    <m:t>𝑧</m:t>
                  </m:r>
                </m:e>
                <m:sub>
                  <m:r>
                    <a:rPr lang="en-US" sz="1600" b="0" i="1" kern="1200" smtClean="0">
                      <a:latin typeface="Cambria Math" panose="02040503050406030204" pitchFamily="18" charset="0"/>
                    </a:rPr>
                    <m:t>𝑘</m:t>
                  </m:r>
                </m:sub>
              </m:sSub>
              <m:r>
                <a:rPr lang="en-US" sz="1600" b="0" i="1" kern="1200" smtClean="0">
                  <a:latin typeface="Cambria Math" panose="02040503050406030204" pitchFamily="18" charset="0"/>
                </a:rPr>
                <m:t> </m:t>
              </m:r>
              <m:r>
                <a:rPr lang="en-US" sz="1600" b="0" i="1" kern="1200" smtClean="0">
                  <a:latin typeface="Cambria Math" panose="02040503050406030204" pitchFamily="18" charset="0"/>
                </a:rPr>
                <m:t>𝑣𝑎𝑙𝑢𝑒</m:t>
              </m:r>
              <m:r>
                <a:rPr lang="en-US" sz="1600" b="0" i="1" kern="1200" smtClean="0">
                  <a:latin typeface="Cambria Math" panose="02040503050406030204" pitchFamily="18" charset="0"/>
                </a:rPr>
                <m:t>)</m:t>
              </m:r>
            </m:oMath>
          </a14:m>
          <a:endParaRPr lang="en-US" sz="1600" kern="1200" dirty="0"/>
        </a:p>
      </dsp:txBody>
      <dsp:txXfrm>
        <a:off x="24375" y="1051779"/>
        <a:ext cx="8593244" cy="450583"/>
      </dsp:txXfrm>
    </dsp:sp>
    <dsp:sp modelId="{DC89452F-01BD-4C14-8D4C-EFAF86907D4F}">
      <dsp:nvSpPr>
        <dsp:cNvPr id="0" name=""/>
        <dsp:cNvSpPr/>
      </dsp:nvSpPr>
      <dsp:spPr>
        <a:xfrm>
          <a:off x="0" y="1540926"/>
          <a:ext cx="8641994" cy="499333"/>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dirty="0"/>
            <a:t>Loss Function : Cross Entropy Loss </a:t>
          </a:r>
        </a:p>
      </dsp:txBody>
      <dsp:txXfrm>
        <a:off x="24375" y="1565301"/>
        <a:ext cx="8593244" cy="450583"/>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9B2ECCE-775F-4B8B-A159-47345824813B}">
      <dsp:nvSpPr>
        <dsp:cNvPr id="0" name=""/>
        <dsp:cNvSpPr/>
      </dsp:nvSpPr>
      <dsp:spPr>
        <a:xfrm>
          <a:off x="0" y="360"/>
          <a:ext cx="8641994" cy="499333"/>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dirty="0"/>
            <a:t>Number of Outputs: Two</a:t>
          </a:r>
        </a:p>
      </dsp:txBody>
      <dsp:txXfrm>
        <a:off x="24375" y="24735"/>
        <a:ext cx="8593244" cy="450583"/>
      </dsp:txXfrm>
    </dsp:sp>
    <dsp:sp modelId="{B3C54717-C733-425A-8222-472D45D32415}">
      <dsp:nvSpPr>
        <dsp:cNvPr id="0" name=""/>
        <dsp:cNvSpPr/>
      </dsp:nvSpPr>
      <dsp:spPr>
        <a:xfrm>
          <a:off x="0" y="513882"/>
          <a:ext cx="8641994" cy="499333"/>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dirty="0"/>
            <a:t>Function to Convert Output to Probability: </a:t>
          </a:r>
          <a:r>
            <a:rPr lang="en-US" sz="1600" kern="1200" dirty="0" err="1"/>
            <a:t>Softmax</a:t>
          </a:r>
          <a:r>
            <a:rPr lang="en-US" sz="1600" kern="1200" dirty="0"/>
            <a:t> Function</a:t>
          </a:r>
        </a:p>
      </dsp:txBody>
      <dsp:txXfrm>
        <a:off x="24375" y="538257"/>
        <a:ext cx="8593244" cy="450583"/>
      </dsp:txXfrm>
    </dsp:sp>
    <dsp:sp modelId="{8C669D44-75BC-48E9-9352-1CC9E77A5FB3}">
      <dsp:nvSpPr>
        <dsp:cNvPr id="0" name=""/>
        <dsp:cNvSpPr/>
      </dsp:nvSpPr>
      <dsp:spPr>
        <a:xfrm>
          <a:off x="0" y="1027404"/>
          <a:ext cx="8641994" cy="499333"/>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dirty="0"/>
            <a:t>Prediction    </a:t>
          </a:r>
          <a14:m xmlns:a14="http://schemas.microsoft.com/office/drawing/2010/main">
            <m:oMath xmlns:m="http://schemas.openxmlformats.org/officeDocument/2006/math">
              <m:acc>
                <m:accPr>
                  <m:chr m:val="̂"/>
                  <m:ctrlPr>
                    <a:rPr lang="en-US" sz="1600" b="0" i="1" kern="1200" smtClean="0">
                      <a:latin typeface="Cambria Math" panose="02040503050406030204" pitchFamily="18" charset="0"/>
                    </a:rPr>
                  </m:ctrlPr>
                </m:accPr>
                <m:e>
                  <m:r>
                    <a:rPr lang="en-US" sz="1600" b="0" i="1" kern="1200" smtClean="0">
                      <a:latin typeface="Cambria Math" panose="02040503050406030204" pitchFamily="18" charset="0"/>
                    </a:rPr>
                    <m:t>𝑦</m:t>
                  </m:r>
                </m:e>
              </m:acc>
              <m:r>
                <a:rPr lang="en-US" sz="1600" b="0" i="1" kern="1200" smtClean="0">
                  <a:latin typeface="Cambria Math" panose="02040503050406030204" pitchFamily="18" charset="0"/>
                </a:rPr>
                <m:t>=</m:t>
              </m:r>
              <m:limLow>
                <m:limLowPr>
                  <m:ctrlPr>
                    <a:rPr lang="en-US" sz="1600" b="0" i="1" kern="1200" smtClean="0">
                      <a:latin typeface="Cambria Math" panose="02040503050406030204" pitchFamily="18" charset="0"/>
                    </a:rPr>
                  </m:ctrlPr>
                </m:limLowPr>
                <m:e>
                  <m:r>
                    <a:rPr lang="en-US" sz="1600" b="0" i="1" kern="1200" smtClean="0">
                      <a:latin typeface="Cambria Math" panose="02040503050406030204" pitchFamily="18" charset="0"/>
                    </a:rPr>
                    <m:t>𝑎𝑟𝑔𝑚𝑎𝑥</m:t>
                  </m:r>
                </m:e>
                <m:lim>
                  <m:r>
                    <a:rPr lang="en-US" sz="1600" b="0" i="1" kern="1200" smtClean="0">
                      <a:latin typeface="Cambria Math" panose="02040503050406030204" pitchFamily="18" charset="0"/>
                    </a:rPr>
                    <m:t>𝑘</m:t>
                  </m:r>
                </m:lim>
              </m:limLow>
              <m:r>
                <a:rPr lang="en-US" sz="1600" b="0" i="1" kern="1200" smtClean="0">
                  <a:latin typeface="Cambria Math" panose="02040503050406030204" pitchFamily="18" charset="0"/>
                </a:rPr>
                <m:t> </m:t>
              </m:r>
              <m:sSub>
                <m:sSubPr>
                  <m:ctrlPr>
                    <a:rPr lang="en-US" sz="1600" b="0" i="1" kern="1200" smtClean="0">
                      <a:latin typeface="Cambria Math" panose="02040503050406030204" pitchFamily="18" charset="0"/>
                    </a:rPr>
                  </m:ctrlPr>
                </m:sSubPr>
                <m:e>
                  <m:r>
                    <a:rPr lang="en-US" sz="1600" b="0" i="1" kern="1200" smtClean="0">
                      <a:latin typeface="Cambria Math" panose="02040503050406030204" pitchFamily="18" charset="0"/>
                    </a:rPr>
                    <m:t>𝑧</m:t>
                  </m:r>
                </m:e>
                <m:sub>
                  <m:r>
                    <a:rPr lang="en-US" sz="1600" b="0" i="1" kern="1200" smtClean="0">
                      <a:latin typeface="Cambria Math" panose="02040503050406030204" pitchFamily="18" charset="0"/>
                    </a:rPr>
                    <m:t>𝑘</m:t>
                  </m:r>
                </m:sub>
              </m:sSub>
              <m:d>
                <m:dPr>
                  <m:ctrlPr>
                    <a:rPr lang="en-US" sz="1600" b="0" i="1" kern="1200" smtClean="0">
                      <a:latin typeface="Cambria Math" panose="02040503050406030204" pitchFamily="18" charset="0"/>
                    </a:rPr>
                  </m:ctrlPr>
                </m:dPr>
                <m:e>
                  <m:r>
                    <a:rPr lang="en-US" sz="1600" b="0" i="1" kern="1200" smtClean="0">
                      <a:latin typeface="Cambria Math" panose="02040503050406030204" pitchFamily="18" charset="0"/>
                    </a:rPr>
                    <m:t>𝑥</m:t>
                  </m:r>
                </m:e>
              </m:d>
              <m:r>
                <a:rPr lang="en-US" sz="1600" b="0" i="1" kern="1200" smtClean="0">
                  <a:latin typeface="Cambria Math" panose="02040503050406030204" pitchFamily="18" charset="0"/>
                </a:rPr>
                <m:t>   (</m:t>
              </m:r>
              <m:r>
                <a:rPr lang="en-US" sz="1600" b="0" i="1" kern="1200" smtClean="0">
                  <a:latin typeface="Cambria Math" panose="02040503050406030204" pitchFamily="18" charset="0"/>
                </a:rPr>
                <m:t>𝐶𝑙𝑎𝑠𝑠</m:t>
              </m:r>
              <m:r>
                <a:rPr lang="en-US" sz="1600" b="0" i="1" kern="1200" smtClean="0">
                  <a:latin typeface="Cambria Math" panose="02040503050406030204" pitchFamily="18" charset="0"/>
                </a:rPr>
                <m:t> </m:t>
              </m:r>
              <m:r>
                <a:rPr lang="en-US" sz="1600" b="0" i="1" kern="1200" smtClean="0">
                  <a:latin typeface="Cambria Math" panose="02040503050406030204" pitchFamily="18" charset="0"/>
                </a:rPr>
                <m:t>𝑤h𝑖𝑐h</m:t>
              </m:r>
              <m:r>
                <a:rPr lang="en-US" sz="1600" b="0" i="1" kern="1200" smtClean="0">
                  <a:latin typeface="Cambria Math" panose="02040503050406030204" pitchFamily="18" charset="0"/>
                </a:rPr>
                <m:t> </m:t>
              </m:r>
              <m:r>
                <a:rPr lang="en-US" sz="1600" b="0" i="1" kern="1200" smtClean="0">
                  <a:latin typeface="Cambria Math" panose="02040503050406030204" pitchFamily="18" charset="0"/>
                </a:rPr>
                <m:t>h𝑎𝑠</m:t>
              </m:r>
              <m:r>
                <a:rPr lang="en-US" sz="1600" b="0" i="1" kern="1200" smtClean="0">
                  <a:latin typeface="Cambria Math" panose="02040503050406030204" pitchFamily="18" charset="0"/>
                </a:rPr>
                <m:t> </m:t>
              </m:r>
              <m:r>
                <a:rPr lang="en-US" sz="1600" b="0" i="1" kern="1200" smtClean="0">
                  <a:latin typeface="Cambria Math" panose="02040503050406030204" pitchFamily="18" charset="0"/>
                </a:rPr>
                <m:t>𝑡h𝑒</m:t>
              </m:r>
              <m:r>
                <a:rPr lang="en-US" sz="1600" b="0" i="1" kern="1200" smtClean="0">
                  <a:latin typeface="Cambria Math" panose="02040503050406030204" pitchFamily="18" charset="0"/>
                </a:rPr>
                <m:t> </m:t>
              </m:r>
              <m:r>
                <a:rPr lang="en-US" sz="1600" b="0" i="1" kern="1200" smtClean="0">
                  <a:latin typeface="Cambria Math" panose="02040503050406030204" pitchFamily="18" charset="0"/>
                </a:rPr>
                <m:t>𝑚𝑎𝑥𝑖𝑚𝑢𝑚</m:t>
              </m:r>
              <m:r>
                <a:rPr lang="en-US" sz="1600" b="0" i="1" kern="1200" smtClean="0">
                  <a:latin typeface="Cambria Math" panose="02040503050406030204" pitchFamily="18" charset="0"/>
                </a:rPr>
                <m:t> </m:t>
              </m:r>
              <m:r>
                <a:rPr lang="en-US" sz="1600" b="0" i="1" kern="1200" smtClean="0">
                  <a:latin typeface="Cambria Math" panose="02040503050406030204" pitchFamily="18" charset="0"/>
                </a:rPr>
                <m:t>𝑝𝑟𝑜𝑏𝑏𝑎𝑖𝑙𝑖𝑡𝑦</m:t>
              </m:r>
              <m:r>
                <a:rPr lang="en-US" sz="1600" b="0" i="1" kern="1200" smtClean="0">
                  <a:latin typeface="Cambria Math" panose="02040503050406030204" pitchFamily="18" charset="0"/>
                </a:rPr>
                <m:t> </m:t>
              </m:r>
              <m:r>
                <a:rPr lang="en-US" sz="1600" b="0" i="1" kern="1200" smtClean="0">
                  <a:latin typeface="Cambria Math" panose="02040503050406030204" pitchFamily="18" charset="0"/>
                </a:rPr>
                <m:t>𝑣𝑎𝑙𝑢𝑒</m:t>
              </m:r>
              <m:r>
                <a:rPr lang="en-US" sz="1600" b="0" i="1" kern="1200" smtClean="0">
                  <a:latin typeface="Cambria Math" panose="02040503050406030204" pitchFamily="18" charset="0"/>
                </a:rPr>
                <m:t> </m:t>
              </m:r>
              <m:r>
                <a:rPr lang="en-US" sz="1600" b="0" i="1" kern="1200" smtClean="0">
                  <a:latin typeface="Cambria Math" panose="02040503050406030204" pitchFamily="18" charset="0"/>
                </a:rPr>
                <m:t>𝑜𝑟</m:t>
              </m:r>
              <m:r>
                <a:rPr lang="en-US" sz="1600" b="0" i="1" kern="1200" smtClean="0">
                  <a:latin typeface="Cambria Math" panose="02040503050406030204" pitchFamily="18" charset="0"/>
                </a:rPr>
                <m:t> </m:t>
              </m:r>
              <m:sSub>
                <m:sSubPr>
                  <m:ctrlPr>
                    <a:rPr lang="en-US" sz="1600" b="0" i="1" kern="1200" smtClean="0">
                      <a:latin typeface="Cambria Math" panose="02040503050406030204" pitchFamily="18" charset="0"/>
                    </a:rPr>
                  </m:ctrlPr>
                </m:sSubPr>
                <m:e>
                  <m:r>
                    <a:rPr lang="en-US" sz="1600" b="0" i="1" kern="1200" smtClean="0">
                      <a:latin typeface="Cambria Math" panose="02040503050406030204" pitchFamily="18" charset="0"/>
                    </a:rPr>
                    <m:t>𝑧</m:t>
                  </m:r>
                </m:e>
                <m:sub>
                  <m:r>
                    <a:rPr lang="en-US" sz="1600" b="0" i="1" kern="1200" smtClean="0">
                      <a:latin typeface="Cambria Math" panose="02040503050406030204" pitchFamily="18" charset="0"/>
                    </a:rPr>
                    <m:t>𝑘</m:t>
                  </m:r>
                </m:sub>
              </m:sSub>
              <m:r>
                <a:rPr lang="en-US" sz="1600" b="0" i="1" kern="1200" smtClean="0">
                  <a:latin typeface="Cambria Math" panose="02040503050406030204" pitchFamily="18" charset="0"/>
                </a:rPr>
                <m:t> </m:t>
              </m:r>
              <m:r>
                <a:rPr lang="en-US" sz="1600" b="0" i="1" kern="1200" smtClean="0">
                  <a:latin typeface="Cambria Math" panose="02040503050406030204" pitchFamily="18" charset="0"/>
                </a:rPr>
                <m:t>𝑣𝑎𝑙𝑢𝑒</m:t>
              </m:r>
              <m:r>
                <a:rPr lang="en-US" sz="1600" b="0" i="1" kern="1200" smtClean="0">
                  <a:latin typeface="Cambria Math" panose="02040503050406030204" pitchFamily="18" charset="0"/>
                </a:rPr>
                <m:t>)</m:t>
              </m:r>
            </m:oMath>
          </a14:m>
          <a:endParaRPr lang="en-US" sz="1600" kern="1200" dirty="0"/>
        </a:p>
      </dsp:txBody>
      <dsp:txXfrm>
        <a:off x="24375" y="1051779"/>
        <a:ext cx="8593244" cy="450583"/>
      </dsp:txXfrm>
    </dsp:sp>
    <dsp:sp modelId="{DC89452F-01BD-4C14-8D4C-EFAF86907D4F}">
      <dsp:nvSpPr>
        <dsp:cNvPr id="0" name=""/>
        <dsp:cNvSpPr/>
      </dsp:nvSpPr>
      <dsp:spPr>
        <a:xfrm>
          <a:off x="0" y="1540926"/>
          <a:ext cx="8641994" cy="499333"/>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dirty="0"/>
            <a:t>Loss Function : Cross Entropy Loss </a:t>
          </a:r>
        </a:p>
      </dsp:txBody>
      <dsp:txXfrm>
        <a:off x="24375" y="1565301"/>
        <a:ext cx="8593244" cy="450583"/>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9B2ECCE-775F-4B8B-A159-47345824813B}">
      <dsp:nvSpPr>
        <dsp:cNvPr id="0" name=""/>
        <dsp:cNvSpPr/>
      </dsp:nvSpPr>
      <dsp:spPr>
        <a:xfrm>
          <a:off x="0" y="360"/>
          <a:ext cx="8641994" cy="499333"/>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dirty="0"/>
            <a:t>Number of Outputs: Number of Classes</a:t>
          </a:r>
        </a:p>
      </dsp:txBody>
      <dsp:txXfrm>
        <a:off x="24375" y="24735"/>
        <a:ext cx="8593244" cy="450583"/>
      </dsp:txXfrm>
    </dsp:sp>
    <dsp:sp modelId="{B3C54717-C733-425A-8222-472D45D32415}">
      <dsp:nvSpPr>
        <dsp:cNvPr id="0" name=""/>
        <dsp:cNvSpPr/>
      </dsp:nvSpPr>
      <dsp:spPr>
        <a:xfrm>
          <a:off x="0" y="513882"/>
          <a:ext cx="8641994" cy="499333"/>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dirty="0"/>
            <a:t>Example Function to convert Output to Probability: Sigmoid</a:t>
          </a:r>
        </a:p>
      </dsp:txBody>
      <dsp:txXfrm>
        <a:off x="24375" y="538257"/>
        <a:ext cx="8593244" cy="450583"/>
      </dsp:txXfrm>
    </dsp:sp>
    <dsp:sp modelId="{8C669D44-75BC-48E9-9352-1CC9E77A5FB3}">
      <dsp:nvSpPr>
        <dsp:cNvPr id="0" name=""/>
        <dsp:cNvSpPr/>
      </dsp:nvSpPr>
      <dsp:spPr>
        <a:xfrm>
          <a:off x="0" y="1027404"/>
          <a:ext cx="8641994" cy="499333"/>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dirty="0"/>
            <a:t>Prediction    </a:t>
          </a:r>
          <a14:m xmlns:a14="http://schemas.microsoft.com/office/drawing/2010/main">
            <m:oMath xmlns:m="http://schemas.openxmlformats.org/officeDocument/2006/math">
              <m:acc>
                <m:accPr>
                  <m:chr m:val="̂"/>
                  <m:ctrlPr>
                    <a:rPr lang="en-US" sz="1600" b="0" i="1" kern="1200" smtClean="0">
                      <a:latin typeface="Cambria Math" panose="02040503050406030204" pitchFamily="18" charset="0"/>
                    </a:rPr>
                  </m:ctrlPr>
                </m:accPr>
                <m:e>
                  <m:r>
                    <a:rPr lang="en-US" sz="1600" b="0" i="1" kern="1200" smtClean="0">
                      <a:latin typeface="Cambria Math" panose="02040503050406030204" pitchFamily="18" charset="0"/>
                    </a:rPr>
                    <m:t>𝑦</m:t>
                  </m:r>
                </m:e>
              </m:acc>
              <m:r>
                <a:rPr lang="en-US" sz="1600" b="0" i="1" kern="1200" smtClean="0">
                  <a:latin typeface="Cambria Math" panose="02040503050406030204" pitchFamily="18" charset="0"/>
                </a:rPr>
                <m:t>=</m:t>
              </m:r>
              <m:limLow>
                <m:limLowPr>
                  <m:ctrlPr>
                    <a:rPr lang="en-US" sz="1600" b="0" i="1" kern="1200" smtClean="0">
                      <a:latin typeface="Cambria Math" panose="02040503050406030204" pitchFamily="18" charset="0"/>
                    </a:rPr>
                  </m:ctrlPr>
                </m:limLowPr>
                <m:e>
                  <m:r>
                    <a:rPr lang="en-US" sz="1600" b="0" i="1" kern="1200" smtClean="0">
                      <a:latin typeface="Cambria Math" panose="02040503050406030204" pitchFamily="18" charset="0"/>
                    </a:rPr>
                    <m:t>𝑎𝑟𝑔𝑚𝑎𝑥</m:t>
                  </m:r>
                </m:e>
                <m:lim>
                  <m:r>
                    <a:rPr lang="en-US" sz="1600" b="0" i="1" kern="1200" smtClean="0">
                      <a:latin typeface="Cambria Math" panose="02040503050406030204" pitchFamily="18" charset="0"/>
                    </a:rPr>
                    <m:t>𝑘</m:t>
                  </m:r>
                </m:lim>
              </m:limLow>
              <m:r>
                <a:rPr lang="en-US" sz="1600" b="0" i="1" kern="1200" smtClean="0">
                  <a:latin typeface="Cambria Math" panose="02040503050406030204" pitchFamily="18" charset="0"/>
                </a:rPr>
                <m:t> </m:t>
              </m:r>
              <m:sSub>
                <m:sSubPr>
                  <m:ctrlPr>
                    <a:rPr lang="en-US" sz="1600" b="0" i="1" kern="1200" smtClean="0">
                      <a:latin typeface="Cambria Math" panose="02040503050406030204" pitchFamily="18" charset="0"/>
                    </a:rPr>
                  </m:ctrlPr>
                </m:sSubPr>
                <m:e>
                  <m:r>
                    <a:rPr lang="en-US" sz="1600" b="0" i="1" kern="1200" smtClean="0">
                      <a:latin typeface="Cambria Math" panose="02040503050406030204" pitchFamily="18" charset="0"/>
                    </a:rPr>
                    <m:t>𝑧</m:t>
                  </m:r>
                </m:e>
                <m:sub>
                  <m:r>
                    <a:rPr lang="en-US" sz="1600" b="0" i="1" kern="1200" smtClean="0">
                      <a:latin typeface="Cambria Math" panose="02040503050406030204" pitchFamily="18" charset="0"/>
                    </a:rPr>
                    <m:t>𝑘</m:t>
                  </m:r>
                </m:sub>
              </m:sSub>
              <m:d>
                <m:dPr>
                  <m:ctrlPr>
                    <a:rPr lang="en-US" sz="1600" b="0" i="1" kern="1200" smtClean="0">
                      <a:latin typeface="Cambria Math" panose="02040503050406030204" pitchFamily="18" charset="0"/>
                    </a:rPr>
                  </m:ctrlPr>
                </m:dPr>
                <m:e>
                  <m:r>
                    <a:rPr lang="en-US" sz="1600" b="0" i="1" kern="1200" smtClean="0">
                      <a:latin typeface="Cambria Math" panose="02040503050406030204" pitchFamily="18" charset="0"/>
                    </a:rPr>
                    <m:t>𝑥</m:t>
                  </m:r>
                </m:e>
              </m:d>
              <m:r>
                <a:rPr lang="en-US" sz="1600" b="0" i="1" kern="1200" smtClean="0">
                  <a:latin typeface="Cambria Math" panose="02040503050406030204" pitchFamily="18" charset="0"/>
                </a:rPr>
                <m:t>   (</m:t>
              </m:r>
              <m:r>
                <a:rPr lang="en-US" sz="1600" b="0" i="1" kern="1200" smtClean="0">
                  <a:latin typeface="Cambria Math" panose="02040503050406030204" pitchFamily="18" charset="0"/>
                </a:rPr>
                <m:t>𝐶𝑙𝑎𝑠𝑠</m:t>
              </m:r>
              <m:r>
                <a:rPr lang="en-US" sz="1600" b="0" i="1" kern="1200" smtClean="0">
                  <a:latin typeface="Cambria Math" panose="02040503050406030204" pitchFamily="18" charset="0"/>
                </a:rPr>
                <m:t> </m:t>
              </m:r>
              <m:r>
                <a:rPr lang="en-US" sz="1600" b="0" i="1" kern="1200" smtClean="0">
                  <a:latin typeface="Cambria Math" panose="02040503050406030204" pitchFamily="18" charset="0"/>
                </a:rPr>
                <m:t>𝑤h𝑖𝑐h</m:t>
              </m:r>
              <m:r>
                <a:rPr lang="en-US" sz="1600" b="0" i="1" kern="1200" smtClean="0">
                  <a:latin typeface="Cambria Math" panose="02040503050406030204" pitchFamily="18" charset="0"/>
                </a:rPr>
                <m:t> </m:t>
              </m:r>
              <m:r>
                <a:rPr lang="en-US" sz="1600" b="0" i="1" kern="1200" smtClean="0">
                  <a:latin typeface="Cambria Math" panose="02040503050406030204" pitchFamily="18" charset="0"/>
                </a:rPr>
                <m:t>h𝑎𝑠</m:t>
              </m:r>
              <m:r>
                <a:rPr lang="en-US" sz="1600" b="0" i="1" kern="1200" smtClean="0">
                  <a:latin typeface="Cambria Math" panose="02040503050406030204" pitchFamily="18" charset="0"/>
                </a:rPr>
                <m:t> </m:t>
              </m:r>
              <m:r>
                <a:rPr lang="en-US" sz="1600" b="0" i="1" kern="1200" smtClean="0">
                  <a:latin typeface="Cambria Math" panose="02040503050406030204" pitchFamily="18" charset="0"/>
                </a:rPr>
                <m:t>𝑡h𝑒</m:t>
              </m:r>
              <m:r>
                <a:rPr lang="en-US" sz="1600" b="0" i="1" kern="1200" smtClean="0">
                  <a:latin typeface="Cambria Math" panose="02040503050406030204" pitchFamily="18" charset="0"/>
                </a:rPr>
                <m:t> </m:t>
              </m:r>
              <m:r>
                <a:rPr lang="en-US" sz="1600" b="0" i="1" kern="1200" smtClean="0">
                  <a:latin typeface="Cambria Math" panose="02040503050406030204" pitchFamily="18" charset="0"/>
                </a:rPr>
                <m:t>𝑚𝑎𝑥𝑖𝑚𝑢𝑚</m:t>
              </m:r>
              <m:r>
                <a:rPr lang="en-US" sz="1600" b="0" i="1" kern="1200" smtClean="0">
                  <a:latin typeface="Cambria Math" panose="02040503050406030204" pitchFamily="18" charset="0"/>
                </a:rPr>
                <m:t> </m:t>
              </m:r>
              <m:r>
                <a:rPr lang="en-US" sz="1600" b="0" i="1" kern="1200" smtClean="0">
                  <a:latin typeface="Cambria Math" panose="02040503050406030204" pitchFamily="18" charset="0"/>
                </a:rPr>
                <m:t>𝑝𝑟𝑜𝑏𝑏𝑎𝑖𝑙𝑖𝑡𝑦</m:t>
              </m:r>
              <m:r>
                <a:rPr lang="en-US" sz="1600" b="0" i="1" kern="1200" smtClean="0">
                  <a:latin typeface="Cambria Math" panose="02040503050406030204" pitchFamily="18" charset="0"/>
                </a:rPr>
                <m:t> </m:t>
              </m:r>
              <m:r>
                <a:rPr lang="en-US" sz="1600" b="0" i="1" kern="1200" smtClean="0">
                  <a:latin typeface="Cambria Math" panose="02040503050406030204" pitchFamily="18" charset="0"/>
                </a:rPr>
                <m:t>𝑣𝑎𝑙𝑢𝑒</m:t>
              </m:r>
              <m:r>
                <a:rPr lang="en-US" sz="1600" b="0" i="1" kern="1200" smtClean="0">
                  <a:latin typeface="Cambria Math" panose="02040503050406030204" pitchFamily="18" charset="0"/>
                </a:rPr>
                <m:t> </m:t>
              </m:r>
              <m:r>
                <a:rPr lang="en-US" sz="1600" b="0" i="1" kern="1200" smtClean="0">
                  <a:latin typeface="Cambria Math" panose="02040503050406030204" pitchFamily="18" charset="0"/>
                </a:rPr>
                <m:t>𝑜𝑟</m:t>
              </m:r>
              <m:r>
                <a:rPr lang="en-US" sz="1600" b="0" i="1" kern="1200" smtClean="0">
                  <a:latin typeface="Cambria Math" panose="02040503050406030204" pitchFamily="18" charset="0"/>
                </a:rPr>
                <m:t> </m:t>
              </m:r>
              <m:sSub>
                <m:sSubPr>
                  <m:ctrlPr>
                    <a:rPr lang="en-US" sz="1600" b="0" i="1" kern="1200" smtClean="0">
                      <a:latin typeface="Cambria Math" panose="02040503050406030204" pitchFamily="18" charset="0"/>
                    </a:rPr>
                  </m:ctrlPr>
                </m:sSubPr>
                <m:e>
                  <m:r>
                    <a:rPr lang="en-US" sz="1600" b="0" i="1" kern="1200" smtClean="0">
                      <a:latin typeface="Cambria Math" panose="02040503050406030204" pitchFamily="18" charset="0"/>
                    </a:rPr>
                    <m:t>𝑧</m:t>
                  </m:r>
                </m:e>
                <m:sub>
                  <m:r>
                    <a:rPr lang="en-US" sz="1600" b="0" i="1" kern="1200" smtClean="0">
                      <a:latin typeface="Cambria Math" panose="02040503050406030204" pitchFamily="18" charset="0"/>
                    </a:rPr>
                    <m:t>𝑘</m:t>
                  </m:r>
                </m:sub>
              </m:sSub>
              <m:r>
                <a:rPr lang="en-US" sz="1600" b="0" i="1" kern="1200" smtClean="0">
                  <a:latin typeface="Cambria Math" panose="02040503050406030204" pitchFamily="18" charset="0"/>
                </a:rPr>
                <m:t> </m:t>
              </m:r>
              <m:r>
                <a:rPr lang="en-US" sz="1600" b="0" i="1" kern="1200" smtClean="0">
                  <a:latin typeface="Cambria Math" panose="02040503050406030204" pitchFamily="18" charset="0"/>
                </a:rPr>
                <m:t>𝑣𝑎𝑙𝑢𝑒</m:t>
              </m:r>
              <m:r>
                <a:rPr lang="en-US" sz="1600" b="0" i="1" kern="1200" smtClean="0">
                  <a:latin typeface="Cambria Math" panose="02040503050406030204" pitchFamily="18" charset="0"/>
                </a:rPr>
                <m:t>)</m:t>
              </m:r>
            </m:oMath>
          </a14:m>
          <a:endParaRPr lang="en-US" sz="1600" kern="1200" dirty="0"/>
        </a:p>
      </dsp:txBody>
      <dsp:txXfrm>
        <a:off x="24375" y="1051779"/>
        <a:ext cx="8593244" cy="450583"/>
      </dsp:txXfrm>
    </dsp:sp>
    <dsp:sp modelId="{DC89452F-01BD-4C14-8D4C-EFAF86907D4F}">
      <dsp:nvSpPr>
        <dsp:cNvPr id="0" name=""/>
        <dsp:cNvSpPr/>
      </dsp:nvSpPr>
      <dsp:spPr>
        <a:xfrm>
          <a:off x="0" y="1540926"/>
          <a:ext cx="8641994" cy="499333"/>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dirty="0"/>
            <a:t>Loss Function : Binary Cross Entropy Loss (Logistic Loss Function)</a:t>
          </a:r>
        </a:p>
      </dsp:txBody>
      <dsp:txXfrm>
        <a:off x="24375" y="1565301"/>
        <a:ext cx="8593244" cy="450583"/>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B1CAAFC-D37B-4305-89BF-C2D494A3F37E}">
      <dsp:nvSpPr>
        <dsp:cNvPr id="0" name=""/>
        <dsp:cNvSpPr/>
      </dsp:nvSpPr>
      <dsp:spPr>
        <a:xfrm>
          <a:off x="0" y="4778"/>
          <a:ext cx="2092671" cy="35977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dirty="0"/>
            <a:t>Binary Classification</a:t>
          </a:r>
        </a:p>
      </dsp:txBody>
      <dsp:txXfrm>
        <a:off x="17563" y="22341"/>
        <a:ext cx="2057545" cy="324648"/>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B1CAAFC-D37B-4305-89BF-C2D494A3F37E}">
      <dsp:nvSpPr>
        <dsp:cNvPr id="0" name=""/>
        <dsp:cNvSpPr/>
      </dsp:nvSpPr>
      <dsp:spPr>
        <a:xfrm>
          <a:off x="0" y="9557"/>
          <a:ext cx="2092671" cy="35977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dirty="0"/>
            <a:t>Multi-class Classification</a:t>
          </a:r>
        </a:p>
      </dsp:txBody>
      <dsp:txXfrm>
        <a:off x="17563" y="27120"/>
        <a:ext cx="2057545" cy="32464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79B83D2-5883-41A6-A644-5412EB9C86FC}">
      <dsp:nvSpPr>
        <dsp:cNvPr id="0" name=""/>
        <dsp:cNvSpPr/>
      </dsp:nvSpPr>
      <dsp:spPr>
        <a:xfrm>
          <a:off x="0" y="1944"/>
          <a:ext cx="8305801"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AEF59D5-E339-46BA-8B1D-9CD63BB306F0}">
      <dsp:nvSpPr>
        <dsp:cNvPr id="0" name=""/>
        <dsp:cNvSpPr/>
      </dsp:nvSpPr>
      <dsp:spPr>
        <a:xfrm>
          <a:off x="0" y="1944"/>
          <a:ext cx="8305801" cy="6630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b="0" i="0" kern="1200" baseline="0"/>
            <a:t>Use training data to produce estimates  </a:t>
          </a:r>
          <a:r>
            <a:rPr lang="en-US" sz="2000" kern="1200"/>
            <a:t>of model parameters </a:t>
          </a:r>
          <a:r>
            <a:rPr lang="en-US" sz="2000" b="0" i="0" kern="1200" baseline="0"/>
            <a:t> : </a:t>
          </a:r>
          <a14:m xmlns:a14="http://schemas.microsoft.com/office/drawing/2010/main">
            <m:oMath xmlns:m="http://schemas.openxmlformats.org/officeDocument/2006/math">
              <m:sSub>
                <m:sSubPr>
                  <m:ctrlPr>
                    <a:rPr lang="en-US" sz="2000" b="0" i="1" kern="1200">
                      <a:latin typeface="Cambria Math" panose="02040503050406030204" pitchFamily="18" charset="0"/>
                    </a:rPr>
                  </m:ctrlPr>
                </m:sSubPr>
                <m:e>
                  <m:r>
                    <a:rPr lang="en-US" sz="2000" b="0" i="1" kern="1200">
                      <a:latin typeface="Cambria Math" panose="02040503050406030204" pitchFamily="18" charset="0"/>
                    </a:rPr>
                    <m:t>𝜃</m:t>
                  </m:r>
                </m:e>
                <m:sub>
                  <m:r>
                    <a:rPr lang="en-US" sz="2000" b="0" i="1" kern="1200">
                      <a:latin typeface="Cambria Math" panose="02040503050406030204" pitchFamily="18" charset="0"/>
                    </a:rPr>
                    <m:t>0</m:t>
                  </m:r>
                </m:sub>
              </m:sSub>
              <m:r>
                <a:rPr lang="en-US" sz="2000" b="0" i="1" kern="1200">
                  <a:latin typeface="Cambria Math" panose="02040503050406030204" pitchFamily="18" charset="0"/>
                </a:rPr>
                <m:t> </m:t>
              </m:r>
            </m:oMath>
          </a14:m>
          <a:r>
            <a:rPr lang="en-US" sz="2000" b="0" i="0" kern="1200" baseline="0"/>
            <a:t>and </a:t>
          </a:r>
          <a14:m xmlns:a14="http://schemas.microsoft.com/office/drawing/2010/main">
            <m:oMath xmlns:m="http://schemas.openxmlformats.org/officeDocument/2006/math">
              <m:sSub>
                <m:sSubPr>
                  <m:ctrlPr>
                    <a:rPr lang="en-US" sz="2000" i="1" kern="1200">
                      <a:latin typeface="Cambria Math" panose="02040503050406030204" pitchFamily="18" charset="0"/>
                    </a:rPr>
                  </m:ctrlPr>
                </m:sSubPr>
                <m:e>
                  <m:r>
                    <a:rPr lang="en-US" sz="2000" i="1" kern="1200">
                      <a:latin typeface="Cambria Math" panose="02040503050406030204" pitchFamily="18" charset="0"/>
                    </a:rPr>
                    <m:t>𝜃</m:t>
                  </m:r>
                </m:e>
                <m:sub>
                  <m:r>
                    <a:rPr lang="en-US" sz="2000" b="0" i="1" kern="1200">
                      <a:latin typeface="Cambria Math" panose="02040503050406030204" pitchFamily="18" charset="0"/>
                    </a:rPr>
                    <m:t>1</m:t>
                  </m:r>
                </m:sub>
              </m:sSub>
            </m:oMath>
          </a14:m>
          <a:endParaRPr lang="en-US" sz="2000" kern="1200"/>
        </a:p>
      </dsp:txBody>
      <dsp:txXfrm>
        <a:off x="0" y="1944"/>
        <a:ext cx="8305801" cy="663027"/>
      </dsp:txXfrm>
    </dsp:sp>
    <dsp:sp modelId="{FEB75504-F114-4960-AF91-8741BF001B67}">
      <dsp:nvSpPr>
        <dsp:cNvPr id="0" name=""/>
        <dsp:cNvSpPr/>
      </dsp:nvSpPr>
      <dsp:spPr>
        <a:xfrm>
          <a:off x="0" y="664971"/>
          <a:ext cx="8305801"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0981F7F-5EE6-4A78-8B5E-0949947C598F}">
      <dsp:nvSpPr>
        <dsp:cNvPr id="0" name=""/>
        <dsp:cNvSpPr/>
      </dsp:nvSpPr>
      <dsp:spPr>
        <a:xfrm>
          <a:off x="0" y="664971"/>
          <a:ext cx="8305801" cy="6630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b="0" i="0" kern="1200" baseline="0" dirty="0"/>
            <a:t>The prediction </a:t>
          </a:r>
          <a14:m xmlns:a14="http://schemas.microsoft.com/office/drawing/2010/main">
            <m:oMath xmlns:m="http://schemas.openxmlformats.org/officeDocument/2006/math">
              <m:acc>
                <m:accPr>
                  <m:chr m:val="̂"/>
                  <m:ctrlPr>
                    <a:rPr lang="en-US" sz="2000" b="0" i="1" kern="1200" baseline="0">
                      <a:latin typeface="Cambria Math" panose="02040503050406030204" pitchFamily="18" charset="0"/>
                    </a:rPr>
                  </m:ctrlPr>
                </m:accPr>
                <m:e>
                  <m:r>
                    <a:rPr lang="en-US" sz="2000" b="0" i="1" kern="1200" baseline="0">
                      <a:latin typeface="Cambria Math" panose="02040503050406030204" pitchFamily="18" charset="0"/>
                    </a:rPr>
                    <m:t>𝑦</m:t>
                  </m:r>
                  <m:r>
                    <a:rPr lang="en-US" sz="2000" b="0" i="1" kern="1200" baseline="0">
                      <a:latin typeface="Cambria Math" panose="02040503050406030204" pitchFamily="18" charset="0"/>
                    </a:rPr>
                    <m:t> </m:t>
                  </m:r>
                </m:e>
              </m:acc>
            </m:oMath>
          </a14:m>
          <a:r>
            <a:rPr lang="en-US" sz="2000" b="0" i="0" kern="1200" baseline="0" dirty="0"/>
            <a:t>of</a:t>
          </a:r>
          <a:r>
            <a:rPr lang="en-US" sz="2000" b="0" i="0" kern="1200" dirty="0"/>
            <a:t> </a:t>
          </a:r>
          <a14:m xmlns:a14="http://schemas.microsoft.com/office/drawing/2010/main">
            <m:oMath xmlns:m="http://schemas.openxmlformats.org/officeDocument/2006/math">
              <m:r>
                <a:rPr lang="en-US" sz="2000" b="0" i="1" kern="1200">
                  <a:latin typeface="Cambria Math" panose="02040503050406030204" pitchFamily="18" charset="0"/>
                </a:rPr>
                <m:t>𝑌</m:t>
              </m:r>
              <m:r>
                <a:rPr lang="en-US" sz="2000" b="0" i="1" kern="1200">
                  <a:latin typeface="Cambria Math" panose="02040503050406030204" pitchFamily="18" charset="0"/>
                </a:rPr>
                <m:t> </m:t>
              </m:r>
            </m:oMath>
          </a14:m>
          <a:r>
            <a:rPr lang="en-US" sz="2000" b="0" i="0" kern="1200" baseline="0" dirty="0"/>
            <a:t>on the basis of </a:t>
          </a:r>
          <a14:m xmlns:a14="http://schemas.microsoft.com/office/drawing/2010/main">
            <m:oMath xmlns:m="http://schemas.openxmlformats.org/officeDocument/2006/math">
              <m:r>
                <a:rPr lang="en-US" sz="2000" b="0" i="1" kern="1200" baseline="0">
                  <a:latin typeface="Cambria Math" panose="02040503050406030204" pitchFamily="18" charset="0"/>
                </a:rPr>
                <m:t>𝑋</m:t>
              </m:r>
              <m:r>
                <a:rPr lang="en-US" sz="2000" b="0" i="1" kern="1200" baseline="0">
                  <a:latin typeface="Cambria Math" panose="02040503050406030204" pitchFamily="18" charset="0"/>
                </a:rPr>
                <m:t>=</m:t>
              </m:r>
              <m:r>
                <a:rPr lang="en-US" sz="2000" b="0" i="1" kern="1200" baseline="0">
                  <a:latin typeface="Cambria Math" panose="02040503050406030204" pitchFamily="18" charset="0"/>
                </a:rPr>
                <m:t>𝑥</m:t>
              </m:r>
              <m:r>
                <a:rPr lang="en-US" sz="2000" b="0" i="1" kern="1200" baseline="0">
                  <a:latin typeface="Cambria Math" panose="02040503050406030204" pitchFamily="18" charset="0"/>
                </a:rPr>
                <m:t> </m:t>
              </m:r>
            </m:oMath>
          </a14:m>
          <a:r>
            <a:rPr lang="en-US" sz="2000" b="0" i="0" kern="1200" baseline="0" dirty="0"/>
            <a:t>is: </a:t>
          </a:r>
          <a14:m xmlns:a14="http://schemas.microsoft.com/office/drawing/2010/main">
            <m:oMath xmlns:m="http://schemas.openxmlformats.org/officeDocument/2006/math">
              <m:acc>
                <m:accPr>
                  <m:chr m:val="̂"/>
                  <m:ctrlPr>
                    <a:rPr lang="en-US" sz="2000" i="1" kern="1200" smtClean="0">
                      <a:latin typeface="Cambria Math" panose="02040503050406030204" pitchFamily="18" charset="0"/>
                    </a:rPr>
                  </m:ctrlPr>
                </m:accPr>
                <m:e>
                  <m:r>
                    <a:rPr lang="en-US" sz="2000" i="1" kern="1200">
                      <a:latin typeface="Cambria Math" panose="02040503050406030204" pitchFamily="18" charset="0"/>
                    </a:rPr>
                    <m:t>𝑦</m:t>
                  </m:r>
                </m:e>
              </m:acc>
              <m:r>
                <a:rPr lang="en-US" sz="2000" i="1" kern="1200">
                  <a:latin typeface="Cambria Math" panose="02040503050406030204" pitchFamily="18" charset="0"/>
                </a:rPr>
                <m:t>=</m:t>
              </m:r>
              <m:sSub>
                <m:sSubPr>
                  <m:ctrlPr>
                    <a:rPr lang="en-US" sz="2000" b="0" i="1" kern="1200">
                      <a:latin typeface="Cambria Math" panose="02040503050406030204" pitchFamily="18" charset="0"/>
                    </a:rPr>
                  </m:ctrlPr>
                </m:sSubPr>
                <m:e>
                  <m:sSub>
                    <m:sSubPr>
                      <m:ctrlPr>
                        <a:rPr lang="en-US" sz="2000" b="0" i="1" kern="1200">
                          <a:latin typeface="Cambria Math" panose="02040503050406030204" pitchFamily="18" charset="0"/>
                        </a:rPr>
                      </m:ctrlPr>
                    </m:sSubPr>
                    <m:e>
                      <m:acc>
                        <m:accPr>
                          <m:chr m:val="̂"/>
                          <m:ctrlPr>
                            <a:rPr lang="en-US" sz="2000" b="0" i="1" kern="1200">
                              <a:latin typeface="Cambria Math" panose="02040503050406030204" pitchFamily="18" charset="0"/>
                            </a:rPr>
                          </m:ctrlPr>
                        </m:accPr>
                        <m:e>
                          <m:r>
                            <a:rPr lang="en-US" sz="2000" i="1" kern="1200">
                              <a:latin typeface="Cambria Math" panose="02040503050406030204" pitchFamily="18" charset="0"/>
                            </a:rPr>
                            <m:t>𝜃</m:t>
                          </m:r>
                        </m:e>
                      </m:acc>
                    </m:e>
                    <m:sub>
                      <m:r>
                        <a:rPr lang="en-US" sz="2000" b="0" i="1" kern="1200">
                          <a:latin typeface="Cambria Math" panose="02040503050406030204" pitchFamily="18" charset="0"/>
                        </a:rPr>
                        <m:t>0</m:t>
                      </m:r>
                    </m:sub>
                  </m:sSub>
                  <m:r>
                    <a:rPr lang="en-US" sz="2000" b="0" i="1" kern="1200">
                      <a:latin typeface="Cambria Math" panose="02040503050406030204" pitchFamily="18" charset="0"/>
                    </a:rPr>
                    <m:t>+ </m:t>
                  </m:r>
                  <m:acc>
                    <m:accPr>
                      <m:chr m:val="̂"/>
                      <m:ctrlPr>
                        <a:rPr lang="en-US" sz="2000" b="0" i="1" kern="1200">
                          <a:latin typeface="Cambria Math" panose="02040503050406030204" pitchFamily="18" charset="0"/>
                        </a:rPr>
                      </m:ctrlPr>
                    </m:accPr>
                    <m:e>
                      <m:r>
                        <a:rPr lang="en-US" sz="2000" i="1" kern="1200">
                          <a:latin typeface="Cambria Math" panose="02040503050406030204" pitchFamily="18" charset="0"/>
                        </a:rPr>
                        <m:t>𝜃</m:t>
                      </m:r>
                    </m:e>
                  </m:acc>
                </m:e>
                <m:sub>
                  <m:r>
                    <a:rPr lang="en-US" sz="2000" b="0" i="1" kern="1200">
                      <a:latin typeface="Cambria Math" panose="02040503050406030204" pitchFamily="18" charset="0"/>
                    </a:rPr>
                    <m:t>1</m:t>
                  </m:r>
                </m:sub>
              </m:sSub>
              <m:r>
                <a:rPr lang="en-US" sz="2000" i="1" kern="1200">
                  <a:latin typeface="Cambria Math" panose="02040503050406030204" pitchFamily="18" charset="0"/>
                </a:rPr>
                <m:t>𝑥</m:t>
              </m:r>
            </m:oMath>
          </a14:m>
          <a:endParaRPr lang="en-US" sz="2000" kern="1200" dirty="0"/>
        </a:p>
      </dsp:txBody>
      <dsp:txXfrm>
        <a:off x="0" y="664971"/>
        <a:ext cx="8305801" cy="663027"/>
      </dsp:txXfrm>
    </dsp:sp>
    <dsp:sp modelId="{C32DAE9D-22F5-44AE-8409-9BED67438F3E}">
      <dsp:nvSpPr>
        <dsp:cNvPr id="0" name=""/>
        <dsp:cNvSpPr/>
      </dsp:nvSpPr>
      <dsp:spPr>
        <a:xfrm>
          <a:off x="0" y="1327998"/>
          <a:ext cx="8305801"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948B1E2-1831-44B4-9B95-6FC80BE4AABF}">
      <dsp:nvSpPr>
        <dsp:cNvPr id="0" name=""/>
        <dsp:cNvSpPr/>
      </dsp:nvSpPr>
      <dsp:spPr>
        <a:xfrm>
          <a:off x="0" y="1327998"/>
          <a:ext cx="8305801" cy="6630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b="0" i="0" kern="1200" baseline="0"/>
            <a:t>The hat symbol </a:t>
          </a:r>
          <a14:m xmlns:a14="http://schemas.microsoft.com/office/drawing/2010/main">
            <m:oMath xmlns:m="http://schemas.openxmlformats.org/officeDocument/2006/math">
              <m:r>
                <a:rPr lang="en-US" sz="2000" b="0" i="1" kern="1200" baseline="0">
                  <a:latin typeface="Cambria Math" panose="02040503050406030204" pitchFamily="18" charset="0"/>
                </a:rPr>
                <m:t>^</m:t>
              </m:r>
            </m:oMath>
          </a14:m>
          <a:r>
            <a:rPr lang="en-US" sz="2000" b="0" i="0" kern="1200" baseline="0"/>
            <a:t> means estimated value of an unknown parameter, or the predicted value of the response</a:t>
          </a:r>
          <a:endParaRPr lang="en-US" sz="2000" kern="1200"/>
        </a:p>
      </dsp:txBody>
      <dsp:txXfrm>
        <a:off x="0" y="1327998"/>
        <a:ext cx="8305801" cy="663027"/>
      </dsp:txXfrm>
    </dsp:sp>
    <dsp:sp modelId="{21A67534-FDAC-4F68-8750-9C75BA0F2609}">
      <dsp:nvSpPr>
        <dsp:cNvPr id="0" name=""/>
        <dsp:cNvSpPr/>
      </dsp:nvSpPr>
      <dsp:spPr>
        <a:xfrm>
          <a:off x="0" y="1991025"/>
          <a:ext cx="8305801"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A9D095D-894B-4784-99C3-9C53FF4B1FF1}">
      <dsp:nvSpPr>
        <dsp:cNvPr id="0" name=""/>
        <dsp:cNvSpPr/>
      </dsp:nvSpPr>
      <dsp:spPr>
        <a:xfrm>
          <a:off x="0" y="1991025"/>
          <a:ext cx="8305801" cy="6630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b="0" i="0" kern="1200" baseline="0"/>
            <a:t>We want to choose </a:t>
          </a:r>
          <a14:m xmlns:a14="http://schemas.microsoft.com/office/drawing/2010/main">
            <m:oMath xmlns:m="http://schemas.openxmlformats.org/officeDocument/2006/math">
              <m:sSub>
                <m:sSubPr>
                  <m:ctrlPr>
                    <a:rPr lang="en-US" sz="2000" b="0" i="1" kern="1200">
                      <a:latin typeface="Cambria Math" panose="02040503050406030204" pitchFamily="18" charset="0"/>
                    </a:rPr>
                  </m:ctrlPr>
                </m:sSubPr>
                <m:e>
                  <m:r>
                    <a:rPr lang="en-US" sz="2000" b="0" i="1" kern="1200">
                      <a:latin typeface="Cambria Math" panose="02040503050406030204" pitchFamily="18" charset="0"/>
                    </a:rPr>
                    <m:t>𝜃</m:t>
                  </m:r>
                </m:e>
                <m:sub>
                  <m:r>
                    <a:rPr lang="en-US" sz="2000" b="0" i="1" kern="1200">
                      <a:latin typeface="Cambria Math" panose="02040503050406030204" pitchFamily="18" charset="0"/>
                    </a:rPr>
                    <m:t>0</m:t>
                  </m:r>
                </m:sub>
              </m:sSub>
              <m:r>
                <a:rPr lang="en-US" sz="2000" b="0" i="1" kern="1200">
                  <a:latin typeface="Cambria Math" panose="02040503050406030204" pitchFamily="18" charset="0"/>
                </a:rPr>
                <m:t> </m:t>
              </m:r>
            </m:oMath>
          </a14:m>
          <a:r>
            <a:rPr lang="en-US" sz="2000" b="0" i="0" kern="1200" baseline="0"/>
            <a:t>and </a:t>
          </a:r>
          <a14:m xmlns:a14="http://schemas.microsoft.com/office/drawing/2010/main">
            <m:oMath xmlns:m="http://schemas.openxmlformats.org/officeDocument/2006/math">
              <m:sSub>
                <m:sSubPr>
                  <m:ctrlPr>
                    <a:rPr lang="en-US" sz="2000" i="1" kern="1200">
                      <a:latin typeface="Cambria Math" panose="02040503050406030204" pitchFamily="18" charset="0"/>
                    </a:rPr>
                  </m:ctrlPr>
                </m:sSubPr>
                <m:e>
                  <m:r>
                    <a:rPr lang="en-US" sz="2000" i="1" kern="1200">
                      <a:latin typeface="Cambria Math" panose="02040503050406030204" pitchFamily="18" charset="0"/>
                    </a:rPr>
                    <m:t>𝜃</m:t>
                  </m:r>
                </m:e>
                <m:sub>
                  <m:r>
                    <a:rPr lang="en-US" sz="2000" b="0" i="1" kern="1200">
                      <a:latin typeface="Cambria Math" panose="02040503050406030204" pitchFamily="18" charset="0"/>
                    </a:rPr>
                    <m:t>1</m:t>
                  </m:r>
                </m:sub>
              </m:sSub>
              <m:r>
                <a:rPr lang="en-US" sz="2000" b="0" i="1" kern="1200">
                  <a:latin typeface="Cambria Math" panose="02040503050406030204" pitchFamily="18" charset="0"/>
                </a:rPr>
                <m:t> </m:t>
              </m:r>
            </m:oMath>
          </a14:m>
          <a:r>
            <a:rPr lang="en-US" sz="2000" b="0" i="0" kern="1200" baseline="0"/>
            <a:t>that </a:t>
          </a:r>
          <a14:m xmlns:a14="http://schemas.microsoft.com/office/drawing/2010/main">
            <m:oMath xmlns:m="http://schemas.openxmlformats.org/officeDocument/2006/math">
              <m:acc>
                <m:accPr>
                  <m:chr m:val="̂"/>
                  <m:ctrlPr>
                    <a:rPr lang="en-US" sz="2000" i="1" kern="1200">
                      <a:latin typeface="Cambria Math" panose="02040503050406030204" pitchFamily="18" charset="0"/>
                    </a:rPr>
                  </m:ctrlPr>
                </m:accPr>
                <m:e>
                  <m:r>
                    <a:rPr lang="en-US" sz="2000" i="1" kern="1200">
                      <a:latin typeface="Cambria Math" panose="02040503050406030204" pitchFamily="18" charset="0"/>
                    </a:rPr>
                    <m:t>𝑦</m:t>
                  </m:r>
                </m:e>
              </m:acc>
              <m:r>
                <a:rPr lang="en-US" sz="2000" i="1" kern="1200">
                  <a:latin typeface="Cambria Math" panose="02040503050406030204" pitchFamily="18" charset="0"/>
                </a:rPr>
                <m:t> </m:t>
              </m:r>
            </m:oMath>
          </a14:m>
          <a:r>
            <a:rPr lang="en-US" sz="2000" b="0" i="0" kern="1200" baseline="0"/>
            <a:t> is as close to all </a:t>
          </a:r>
          <a14:m xmlns:a14="http://schemas.microsoft.com/office/drawing/2010/main">
            <m:oMath xmlns:m="http://schemas.openxmlformats.org/officeDocument/2006/math">
              <m:r>
                <a:rPr lang="en-US" sz="2000" b="0" i="1" kern="1200" baseline="0">
                  <a:latin typeface="Cambria Math" panose="02040503050406030204" pitchFamily="18" charset="0"/>
                </a:rPr>
                <m:t>𝑦</m:t>
              </m:r>
            </m:oMath>
          </a14:m>
          <a:r>
            <a:rPr lang="en-US" sz="2000" b="0" i="0" kern="1200" baseline="0"/>
            <a:t> in </a:t>
          </a:r>
          <a14:m xmlns:a14="http://schemas.microsoft.com/office/drawing/2010/main">
            <m:oMath xmlns:m="http://schemas.openxmlformats.org/officeDocument/2006/math">
              <m:r>
                <a:rPr lang="en-US" sz="2000" b="0" i="1" kern="1200" baseline="0">
                  <a:latin typeface="Cambria Math" panose="02040503050406030204" pitchFamily="18" charset="0"/>
                </a:rPr>
                <m:t>𝑌</m:t>
              </m:r>
            </m:oMath>
          </a14:m>
          <a:r>
            <a:rPr lang="en-US" sz="2000" b="0" i="0" kern="1200" baseline="0"/>
            <a:t> as possible.</a:t>
          </a:r>
          <a:endParaRPr lang="en-US" sz="2000" kern="1200"/>
        </a:p>
      </dsp:txBody>
      <dsp:txXfrm>
        <a:off x="0" y="1991025"/>
        <a:ext cx="8305801" cy="663027"/>
      </dsp:txXfrm>
    </dsp:sp>
    <dsp:sp modelId="{4D1C55F9-0E98-41EE-88C9-144A48C67CA0}">
      <dsp:nvSpPr>
        <dsp:cNvPr id="0" name=""/>
        <dsp:cNvSpPr/>
      </dsp:nvSpPr>
      <dsp:spPr>
        <a:xfrm>
          <a:off x="0" y="2654053"/>
          <a:ext cx="8305801"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A4C80CA-E042-4460-8A8A-AE7D94E08D51}">
      <dsp:nvSpPr>
        <dsp:cNvPr id="0" name=""/>
        <dsp:cNvSpPr/>
      </dsp:nvSpPr>
      <dsp:spPr>
        <a:xfrm>
          <a:off x="0" y="2654053"/>
          <a:ext cx="8305801" cy="6630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b="1" kern="1200"/>
            <a:t>Loss Function</a:t>
          </a:r>
          <a:r>
            <a:rPr lang="en-US" sz="2000" kern="1200"/>
            <a:t>: Lower value indicated better model performance</a:t>
          </a:r>
        </a:p>
      </dsp:txBody>
      <dsp:txXfrm>
        <a:off x="0" y="2654053"/>
        <a:ext cx="8305801" cy="663027"/>
      </dsp:txXfrm>
    </dsp:sp>
    <dsp:sp modelId="{85A99CD8-0607-4A15-9428-C60521C8A7AF}">
      <dsp:nvSpPr>
        <dsp:cNvPr id="0" name=""/>
        <dsp:cNvSpPr/>
      </dsp:nvSpPr>
      <dsp:spPr>
        <a:xfrm>
          <a:off x="0" y="3317080"/>
          <a:ext cx="8305801"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EABEEA9-6E80-465A-AB97-7EDD87EF5244}">
      <dsp:nvSpPr>
        <dsp:cNvPr id="0" name=""/>
        <dsp:cNvSpPr/>
      </dsp:nvSpPr>
      <dsp:spPr>
        <a:xfrm>
          <a:off x="0" y="3317080"/>
          <a:ext cx="8305801" cy="6630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t>J</a:t>
          </a:r>
          <a14:m xmlns:a14="http://schemas.microsoft.com/office/drawing/2010/main">
            <m:oMath xmlns:m="http://schemas.openxmlformats.org/officeDocument/2006/math">
              <m:d>
                <m:dPr>
                  <m:ctrlPr>
                    <a:rPr lang="en-US" sz="2000" i="1" kern="1200">
                      <a:latin typeface="Cambria Math" panose="02040503050406030204" pitchFamily="18" charset="0"/>
                    </a:rPr>
                  </m:ctrlPr>
                </m:dPr>
                <m:e>
                  <m:r>
                    <a:rPr lang="en-US" sz="2000" b="0" i="1" kern="1200">
                      <a:latin typeface="Cambria Math" panose="02040503050406030204" pitchFamily="18" charset="0"/>
                    </a:rPr>
                    <m:t>𝜃</m:t>
                  </m:r>
                </m:e>
              </m:d>
              <m:r>
                <a:rPr lang="en-US" sz="2000" i="1" kern="1200">
                  <a:latin typeface="Cambria Math" panose="02040503050406030204" pitchFamily="18" charset="0"/>
                </a:rPr>
                <m:t>=</m:t>
              </m:r>
              <m:nary>
                <m:naryPr>
                  <m:chr m:val="∑"/>
                  <m:ctrlPr>
                    <a:rPr lang="en-US" sz="2000" i="1" kern="1200">
                      <a:latin typeface="Cambria Math" panose="02040503050406030204" pitchFamily="18" charset="0"/>
                    </a:rPr>
                  </m:ctrlPr>
                </m:naryPr>
                <m:sub>
                  <m:r>
                    <m:rPr>
                      <m:brk m:alnAt="23"/>
                    </m:rPr>
                    <a:rPr lang="en-US" sz="2000" i="1" kern="1200">
                      <a:latin typeface="Cambria Math" panose="02040503050406030204" pitchFamily="18" charset="0"/>
                    </a:rPr>
                    <m:t>𝑖</m:t>
                  </m:r>
                  <m:r>
                    <a:rPr lang="en-US" sz="2000" i="1" kern="1200">
                      <a:latin typeface="Cambria Math" panose="02040503050406030204" pitchFamily="18" charset="0"/>
                    </a:rPr>
                    <m:t>=1</m:t>
                  </m:r>
                </m:sub>
                <m:sup>
                  <m:r>
                    <a:rPr lang="en-US" sz="2000" i="1" kern="1200">
                      <a:latin typeface="Cambria Math" panose="02040503050406030204" pitchFamily="18" charset="0"/>
                    </a:rPr>
                    <m:t>𝑖</m:t>
                  </m:r>
                  <m:r>
                    <a:rPr lang="en-US" sz="2000" i="1" kern="1200">
                      <a:latin typeface="Cambria Math" panose="02040503050406030204" pitchFamily="18" charset="0"/>
                    </a:rPr>
                    <m:t>=8</m:t>
                  </m:r>
                </m:sup>
                <m:e>
                  <m:sSup>
                    <m:sSupPr>
                      <m:ctrlPr>
                        <a:rPr lang="en-US" sz="2000" i="1" kern="1200">
                          <a:latin typeface="Cambria Math" panose="02040503050406030204" pitchFamily="18" charset="0"/>
                        </a:rPr>
                      </m:ctrlPr>
                    </m:sSupPr>
                    <m:e>
                      <m:d>
                        <m:dPr>
                          <m:ctrlPr>
                            <a:rPr lang="en-US" sz="2000" i="1" kern="1200">
                              <a:latin typeface="Cambria Math" panose="02040503050406030204" pitchFamily="18" charset="0"/>
                            </a:rPr>
                          </m:ctrlPr>
                        </m:dPr>
                        <m:e>
                          <m:sSub>
                            <m:sSubPr>
                              <m:ctrlPr>
                                <a:rPr lang="en-US" sz="2000" i="1" kern="1200">
                                  <a:latin typeface="Cambria Math" panose="02040503050406030204" pitchFamily="18" charset="0"/>
                                </a:rPr>
                              </m:ctrlPr>
                            </m:sSubPr>
                            <m:e>
                              <m:acc>
                                <m:accPr>
                                  <m:chr m:val="̂"/>
                                  <m:ctrlPr>
                                    <a:rPr lang="en-US" sz="2000" i="1" kern="1200">
                                      <a:latin typeface="Cambria Math" panose="02040503050406030204" pitchFamily="18" charset="0"/>
                                    </a:rPr>
                                  </m:ctrlPr>
                                </m:accPr>
                                <m:e>
                                  <m:r>
                                    <a:rPr lang="en-US" sz="2000" i="1" kern="1200">
                                      <a:latin typeface="Cambria Math" panose="02040503050406030204" pitchFamily="18" charset="0"/>
                                    </a:rPr>
                                    <m:t>𝑦</m:t>
                                  </m:r>
                                </m:e>
                              </m:acc>
                            </m:e>
                            <m:sub>
                              <m:r>
                                <a:rPr lang="en-US" sz="2000" i="1" kern="1200">
                                  <a:latin typeface="Cambria Math" panose="02040503050406030204" pitchFamily="18" charset="0"/>
                                </a:rPr>
                                <m:t>𝑖</m:t>
                              </m:r>
                            </m:sub>
                          </m:sSub>
                          <m:r>
                            <a:rPr lang="en-US" sz="2000" i="1" kern="1200">
                              <a:latin typeface="Cambria Math" panose="02040503050406030204" pitchFamily="18" charset="0"/>
                            </a:rPr>
                            <m:t>−</m:t>
                          </m:r>
                          <m:sSub>
                            <m:sSubPr>
                              <m:ctrlPr>
                                <a:rPr lang="en-US" sz="2000" i="1" kern="1200">
                                  <a:latin typeface="Cambria Math" panose="02040503050406030204" pitchFamily="18" charset="0"/>
                                </a:rPr>
                              </m:ctrlPr>
                            </m:sSubPr>
                            <m:e>
                              <m:r>
                                <a:rPr lang="en-US" sz="2000" i="1" kern="1200">
                                  <a:latin typeface="Cambria Math" panose="02040503050406030204" pitchFamily="18" charset="0"/>
                                </a:rPr>
                                <m:t>𝑦</m:t>
                              </m:r>
                            </m:e>
                            <m:sub>
                              <m:r>
                                <a:rPr lang="en-US" sz="2000" i="1" kern="1200">
                                  <a:latin typeface="Cambria Math" panose="02040503050406030204" pitchFamily="18" charset="0"/>
                                </a:rPr>
                                <m:t>𝑖</m:t>
                              </m:r>
                            </m:sub>
                          </m:sSub>
                        </m:e>
                      </m:d>
                    </m:e>
                    <m:sup>
                      <m:r>
                        <a:rPr lang="en-US" sz="2000" i="1" kern="1200">
                          <a:latin typeface="Cambria Math" panose="02040503050406030204" pitchFamily="18" charset="0"/>
                        </a:rPr>
                        <m:t>2</m:t>
                      </m:r>
                    </m:sup>
                  </m:sSup>
                </m:e>
              </m:nary>
            </m:oMath>
          </a14:m>
          <a:r>
            <a:rPr lang="en-US" sz="2000" kern="1200"/>
            <a:t> - Mean Squared error </a:t>
          </a:r>
        </a:p>
      </dsp:txBody>
      <dsp:txXfrm>
        <a:off x="0" y="3317080"/>
        <a:ext cx="8305801" cy="663027"/>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B1CAAFC-D37B-4305-89BF-C2D494A3F37E}">
      <dsp:nvSpPr>
        <dsp:cNvPr id="0" name=""/>
        <dsp:cNvSpPr/>
      </dsp:nvSpPr>
      <dsp:spPr>
        <a:xfrm>
          <a:off x="0" y="9557"/>
          <a:ext cx="2092671" cy="35977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dirty="0"/>
            <a:t>Multi-label Classification</a:t>
          </a:r>
        </a:p>
      </dsp:txBody>
      <dsp:txXfrm>
        <a:off x="17563" y="27120"/>
        <a:ext cx="2057545" cy="324648"/>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9B2ECCE-775F-4B8B-A159-47345824813B}">
      <dsp:nvSpPr>
        <dsp:cNvPr id="0" name=""/>
        <dsp:cNvSpPr/>
      </dsp:nvSpPr>
      <dsp:spPr>
        <a:xfrm>
          <a:off x="0" y="360"/>
          <a:ext cx="8641994" cy="499333"/>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dirty="0"/>
            <a:t>Number of Outputs: Number of Classes</a:t>
          </a:r>
        </a:p>
      </dsp:txBody>
      <dsp:txXfrm>
        <a:off x="24375" y="24735"/>
        <a:ext cx="8593244" cy="450583"/>
      </dsp:txXfrm>
    </dsp:sp>
    <dsp:sp modelId="{B3C54717-C733-425A-8222-472D45D32415}">
      <dsp:nvSpPr>
        <dsp:cNvPr id="0" name=""/>
        <dsp:cNvSpPr/>
      </dsp:nvSpPr>
      <dsp:spPr>
        <a:xfrm>
          <a:off x="0" y="513882"/>
          <a:ext cx="8641994" cy="499333"/>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dirty="0"/>
            <a:t>Example Function to convert Output to Probability: Sigmoid</a:t>
          </a:r>
        </a:p>
      </dsp:txBody>
      <dsp:txXfrm>
        <a:off x="24375" y="538257"/>
        <a:ext cx="8593244" cy="450583"/>
      </dsp:txXfrm>
    </dsp:sp>
    <dsp:sp modelId="{8C669D44-75BC-48E9-9352-1CC9E77A5FB3}">
      <dsp:nvSpPr>
        <dsp:cNvPr id="0" name=""/>
        <dsp:cNvSpPr/>
      </dsp:nvSpPr>
      <dsp:spPr>
        <a:xfrm>
          <a:off x="0" y="1027404"/>
          <a:ext cx="8641994" cy="499333"/>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dirty="0"/>
            <a:t>Prediction    </a:t>
          </a:r>
          <a14:m xmlns:a14="http://schemas.microsoft.com/office/drawing/2010/main">
            <m:oMath xmlns:m="http://schemas.openxmlformats.org/officeDocument/2006/math">
              <m:acc>
                <m:accPr>
                  <m:chr m:val="̂"/>
                  <m:ctrlPr>
                    <a:rPr lang="en-US" sz="1600" i="1" kern="1200" smtClean="0">
                      <a:latin typeface="Cambria Math" panose="02040503050406030204" pitchFamily="18" charset="0"/>
                    </a:rPr>
                  </m:ctrlPr>
                </m:accPr>
                <m:e>
                  <m:r>
                    <a:rPr lang="en-US" sz="1600" i="1" kern="1200">
                      <a:latin typeface="Cambria Math" panose="02040503050406030204" pitchFamily="18" charset="0"/>
                    </a:rPr>
                    <m:t>𝑦</m:t>
                  </m:r>
                </m:e>
              </m:acc>
              <m:r>
                <a:rPr lang="en-US" sz="1600" i="1" kern="1200">
                  <a:latin typeface="Cambria Math" panose="02040503050406030204" pitchFamily="18" charset="0"/>
                </a:rPr>
                <m:t>=</m:t>
              </m:r>
              <m:d>
                <m:dPr>
                  <m:begChr m:val="{"/>
                  <m:endChr m:val=""/>
                  <m:ctrlPr>
                    <a:rPr lang="en-US" sz="1600" i="1" kern="1200" smtClean="0">
                      <a:latin typeface="Cambria Math" panose="02040503050406030204" pitchFamily="18" charset="0"/>
                    </a:rPr>
                  </m:ctrlPr>
                </m:dPr>
                <m:e>
                  <m:eqArr>
                    <m:eqArrPr>
                      <m:ctrlPr>
                        <a:rPr lang="en-US" sz="1600" i="1" kern="1200">
                          <a:latin typeface="Cambria Math" panose="02040503050406030204" pitchFamily="18" charset="0"/>
                        </a:rPr>
                      </m:ctrlPr>
                    </m:eqArrPr>
                    <m:e>
                      <m:r>
                        <a:rPr lang="en-US" sz="1600" i="1" kern="1200">
                          <a:latin typeface="Cambria Math" panose="02040503050406030204" pitchFamily="18" charset="0"/>
                        </a:rPr>
                        <m:t>0  </m:t>
                      </m:r>
                      <m:r>
                        <a:rPr lang="en-US" sz="1600" i="1" kern="1200">
                          <a:latin typeface="Cambria Math" panose="02040503050406030204" pitchFamily="18" charset="0"/>
                        </a:rPr>
                        <m:t>𝑖𝑓</m:t>
                      </m:r>
                      <m:r>
                        <a:rPr lang="en-US" sz="1600" i="1" kern="1200">
                          <a:latin typeface="Cambria Math" panose="02040503050406030204" pitchFamily="18" charset="0"/>
                        </a:rPr>
                        <m:t> </m:t>
                      </m:r>
                      <m:acc>
                        <m:accPr>
                          <m:chr m:val="̂"/>
                          <m:ctrlPr>
                            <a:rPr lang="en-US" sz="1600" i="1" kern="1200">
                              <a:latin typeface="Cambria Math" panose="02040503050406030204" pitchFamily="18" charset="0"/>
                            </a:rPr>
                          </m:ctrlPr>
                        </m:accPr>
                        <m:e>
                          <m:r>
                            <a:rPr lang="en-US" sz="1600" b="0" i="1" kern="1200" smtClean="0">
                              <a:latin typeface="Cambria Math" panose="02040503050406030204" pitchFamily="18" charset="0"/>
                            </a:rPr>
                            <m:t>𝑧</m:t>
                          </m:r>
                        </m:e>
                      </m:acc>
                      <m:r>
                        <a:rPr lang="en-US" sz="1600" i="1" kern="1200">
                          <a:latin typeface="Cambria Math" panose="02040503050406030204" pitchFamily="18" charset="0"/>
                        </a:rPr>
                        <m:t>&lt;</m:t>
                      </m:r>
                      <m:r>
                        <a:rPr lang="en-US" sz="1600" b="0" i="1" kern="1200" smtClean="0">
                          <a:latin typeface="Cambria Math" panose="02040503050406030204" pitchFamily="18" charset="0"/>
                        </a:rPr>
                        <m:t>0</m:t>
                      </m:r>
                    </m:e>
                    <m:e>
                      <m:r>
                        <a:rPr lang="en-US" sz="1600" i="1" kern="1200">
                          <a:latin typeface="Cambria Math" panose="02040503050406030204" pitchFamily="18" charset="0"/>
                        </a:rPr>
                        <m:t>1  </m:t>
                      </m:r>
                      <m:r>
                        <a:rPr lang="en-US" sz="1600" i="1" kern="1200">
                          <a:latin typeface="Cambria Math" panose="02040503050406030204" pitchFamily="18" charset="0"/>
                        </a:rPr>
                        <m:t>𝑖𝑓</m:t>
                      </m:r>
                      <m:r>
                        <a:rPr lang="en-US" sz="1600" i="1" kern="1200">
                          <a:latin typeface="Cambria Math" panose="02040503050406030204" pitchFamily="18" charset="0"/>
                        </a:rPr>
                        <m:t> </m:t>
                      </m:r>
                      <m:acc>
                        <m:accPr>
                          <m:chr m:val="̂"/>
                          <m:ctrlPr>
                            <a:rPr lang="en-US" sz="1600" i="1" kern="1200" smtClean="0">
                              <a:latin typeface="Cambria Math" panose="02040503050406030204" pitchFamily="18" charset="0"/>
                            </a:rPr>
                          </m:ctrlPr>
                        </m:accPr>
                        <m:e>
                          <m:r>
                            <a:rPr lang="en-US" sz="1600" b="0" i="1" kern="1200" smtClean="0">
                              <a:latin typeface="Cambria Math" panose="02040503050406030204" pitchFamily="18" charset="0"/>
                            </a:rPr>
                            <m:t>𝑧</m:t>
                          </m:r>
                        </m:e>
                      </m:acc>
                      <m:r>
                        <a:rPr lang="en-US" sz="1600" i="1" kern="1200">
                          <a:latin typeface="Cambria Math" panose="02040503050406030204" pitchFamily="18" charset="0"/>
                        </a:rPr>
                        <m:t>≥</m:t>
                      </m:r>
                      <m:r>
                        <a:rPr lang="en-US" sz="1600" b="0" i="1" kern="1200">
                          <a:latin typeface="Cambria Math" panose="02040503050406030204" pitchFamily="18" charset="0"/>
                        </a:rPr>
                        <m:t>0</m:t>
                      </m:r>
                    </m:e>
                  </m:eqArr>
                </m:e>
              </m:d>
              <m:r>
                <a:rPr lang="en-US" sz="1600" b="0" i="1" kern="1200" smtClean="0">
                  <a:latin typeface="Cambria Math" panose="02040503050406030204" pitchFamily="18" charset="0"/>
                </a:rPr>
                <m:t> =</m:t>
              </m:r>
              <m:d>
                <m:dPr>
                  <m:begChr m:val="{"/>
                  <m:endChr m:val=""/>
                  <m:ctrlPr>
                    <a:rPr lang="en-US" sz="1600" i="1" kern="1200">
                      <a:latin typeface="Cambria Math" panose="02040503050406030204" pitchFamily="18" charset="0"/>
                    </a:rPr>
                  </m:ctrlPr>
                </m:dPr>
                <m:e>
                  <m:eqArr>
                    <m:eqArrPr>
                      <m:ctrlPr>
                        <a:rPr lang="en-US" sz="1600" i="1" kern="1200">
                          <a:latin typeface="Cambria Math" panose="02040503050406030204" pitchFamily="18" charset="0"/>
                        </a:rPr>
                      </m:ctrlPr>
                    </m:eqArrPr>
                    <m:e>
                      <m:r>
                        <a:rPr lang="en-US" sz="1600" i="1" kern="1200">
                          <a:latin typeface="Cambria Math" panose="02040503050406030204" pitchFamily="18" charset="0"/>
                        </a:rPr>
                        <m:t>0  </m:t>
                      </m:r>
                      <m:r>
                        <a:rPr lang="en-US" sz="1600" i="1" kern="1200">
                          <a:latin typeface="Cambria Math" panose="02040503050406030204" pitchFamily="18" charset="0"/>
                        </a:rPr>
                        <m:t>𝑖𝑓</m:t>
                      </m:r>
                      <m:r>
                        <a:rPr lang="en-US" sz="1600" i="1" kern="1200">
                          <a:latin typeface="Cambria Math" panose="02040503050406030204" pitchFamily="18" charset="0"/>
                        </a:rPr>
                        <m:t> </m:t>
                      </m:r>
                      <m:acc>
                        <m:accPr>
                          <m:chr m:val="̂"/>
                          <m:ctrlPr>
                            <a:rPr lang="en-US" sz="1600" i="1" kern="1200">
                              <a:latin typeface="Cambria Math" panose="02040503050406030204" pitchFamily="18" charset="0"/>
                            </a:rPr>
                          </m:ctrlPr>
                        </m:accPr>
                        <m:e>
                          <m:r>
                            <a:rPr lang="en-US" sz="1600" i="1" kern="1200">
                              <a:latin typeface="Cambria Math" panose="02040503050406030204" pitchFamily="18" charset="0"/>
                            </a:rPr>
                            <m:t>𝑝</m:t>
                          </m:r>
                        </m:e>
                      </m:acc>
                      <m:r>
                        <a:rPr lang="en-US" sz="1600" i="1" kern="1200">
                          <a:latin typeface="Cambria Math" panose="02040503050406030204" pitchFamily="18" charset="0"/>
                        </a:rPr>
                        <m:t>&lt;</m:t>
                      </m:r>
                      <m:r>
                        <a:rPr lang="en-US" sz="1600" b="0" i="1" kern="1200">
                          <a:latin typeface="Cambria Math" panose="02040503050406030204" pitchFamily="18" charset="0"/>
                        </a:rPr>
                        <m:t>0.5</m:t>
                      </m:r>
                    </m:e>
                    <m:e>
                      <m:r>
                        <a:rPr lang="en-US" sz="1600" i="1" kern="1200">
                          <a:latin typeface="Cambria Math" panose="02040503050406030204" pitchFamily="18" charset="0"/>
                        </a:rPr>
                        <m:t>1  </m:t>
                      </m:r>
                      <m:r>
                        <a:rPr lang="en-US" sz="1600" i="1" kern="1200">
                          <a:latin typeface="Cambria Math" panose="02040503050406030204" pitchFamily="18" charset="0"/>
                        </a:rPr>
                        <m:t>𝑖𝑓</m:t>
                      </m:r>
                      <m:r>
                        <a:rPr lang="en-US" sz="1600" i="1" kern="1200">
                          <a:latin typeface="Cambria Math" panose="02040503050406030204" pitchFamily="18" charset="0"/>
                        </a:rPr>
                        <m:t> </m:t>
                      </m:r>
                      <m:acc>
                        <m:accPr>
                          <m:chr m:val="̂"/>
                          <m:ctrlPr>
                            <a:rPr lang="en-US" sz="1600" i="1" kern="1200">
                              <a:latin typeface="Cambria Math" panose="02040503050406030204" pitchFamily="18" charset="0"/>
                            </a:rPr>
                          </m:ctrlPr>
                        </m:accPr>
                        <m:e>
                          <m:r>
                            <a:rPr lang="en-US" sz="1600" i="1" kern="1200">
                              <a:latin typeface="Cambria Math" panose="02040503050406030204" pitchFamily="18" charset="0"/>
                            </a:rPr>
                            <m:t>𝑝</m:t>
                          </m:r>
                        </m:e>
                      </m:acc>
                      <m:r>
                        <a:rPr lang="en-US" sz="1600" i="1" kern="1200">
                          <a:latin typeface="Cambria Math" panose="02040503050406030204" pitchFamily="18" charset="0"/>
                        </a:rPr>
                        <m:t>≥</m:t>
                      </m:r>
                      <m:r>
                        <a:rPr lang="en-US" sz="1600" b="0" i="1" kern="1200">
                          <a:latin typeface="Cambria Math" panose="02040503050406030204" pitchFamily="18" charset="0"/>
                        </a:rPr>
                        <m:t>0.5</m:t>
                      </m:r>
                    </m:e>
                  </m:eqArr>
                </m:e>
              </m:d>
            </m:oMath>
          </a14:m>
          <a:endParaRPr lang="en-US" sz="1600" kern="1200" dirty="0"/>
        </a:p>
      </dsp:txBody>
      <dsp:txXfrm>
        <a:off x="24375" y="1051779"/>
        <a:ext cx="8593244" cy="450583"/>
      </dsp:txXfrm>
    </dsp:sp>
    <dsp:sp modelId="{DC89452F-01BD-4C14-8D4C-EFAF86907D4F}">
      <dsp:nvSpPr>
        <dsp:cNvPr id="0" name=""/>
        <dsp:cNvSpPr/>
      </dsp:nvSpPr>
      <dsp:spPr>
        <a:xfrm>
          <a:off x="0" y="1540926"/>
          <a:ext cx="8641994" cy="499333"/>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dirty="0"/>
            <a:t>Loss Function : Binary Cross Entropy Loss (Logistic Loss Function)</a:t>
          </a:r>
        </a:p>
      </dsp:txBody>
      <dsp:txXfrm>
        <a:off x="24375" y="1565301"/>
        <a:ext cx="8593244" cy="45058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6518CB0-B9E6-4AD2-A18A-EAD4D559A814}">
      <dsp:nvSpPr>
        <dsp:cNvPr id="0" name=""/>
        <dsp:cNvSpPr/>
      </dsp:nvSpPr>
      <dsp:spPr>
        <a:xfrm>
          <a:off x="0" y="302153"/>
          <a:ext cx="8013954" cy="84789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en-US" sz="3600" kern="1200" dirty="0"/>
            <a:t>Cons: </a:t>
          </a:r>
        </a:p>
      </dsp:txBody>
      <dsp:txXfrm>
        <a:off x="41391" y="343544"/>
        <a:ext cx="7931172" cy="765108"/>
      </dsp:txXfrm>
    </dsp:sp>
    <dsp:sp modelId="{4137C1F1-46FD-418F-911F-6FA04E9D7EFA}">
      <dsp:nvSpPr>
        <dsp:cNvPr id="0" name=""/>
        <dsp:cNvSpPr/>
      </dsp:nvSpPr>
      <dsp:spPr>
        <a:xfrm>
          <a:off x="0" y="1150044"/>
          <a:ext cx="8013954" cy="17155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4443" tIns="35560" rIns="199136" bIns="35560" numCol="1" spcCol="1270" anchor="t" anchorCtr="0">
          <a:noAutofit/>
        </a:bodyPr>
        <a:lstStyle/>
        <a:p>
          <a:pPr marL="285750" lvl="1" indent="-285750" algn="l" defTabSz="1244600">
            <a:lnSpc>
              <a:spcPct val="90000"/>
            </a:lnSpc>
            <a:spcBef>
              <a:spcPct val="0"/>
            </a:spcBef>
            <a:spcAft>
              <a:spcPct val="20000"/>
            </a:spcAft>
            <a:buChar char="•"/>
          </a:pPr>
          <a:r>
            <a:rPr lang="en-US" sz="2800" kern="1200" dirty="0"/>
            <a:t>The computational complexity of linear regression is very high</a:t>
          </a:r>
        </a:p>
        <a:p>
          <a:pPr marL="285750" lvl="1" indent="-285750" algn="l" defTabSz="1244600">
            <a:lnSpc>
              <a:spcPct val="90000"/>
            </a:lnSpc>
            <a:spcBef>
              <a:spcPct val="0"/>
            </a:spcBef>
            <a:spcAft>
              <a:spcPct val="20000"/>
            </a:spcAft>
            <a:buChar char="•"/>
          </a:pPr>
          <a:r>
            <a:rPr lang="en-US" sz="2800" kern="1200" dirty="0"/>
            <a:t>There is no controlling parameters</a:t>
          </a:r>
        </a:p>
        <a:p>
          <a:pPr marL="285750" lvl="1" indent="-285750" algn="l" defTabSz="1244600">
            <a:lnSpc>
              <a:spcPct val="90000"/>
            </a:lnSpc>
            <a:spcBef>
              <a:spcPct val="0"/>
            </a:spcBef>
            <a:spcAft>
              <a:spcPct val="20000"/>
            </a:spcAft>
            <a:buChar char="•"/>
          </a:pPr>
          <a:endParaRPr lang="en-US" sz="2800" kern="1200" dirty="0"/>
        </a:p>
      </dsp:txBody>
      <dsp:txXfrm>
        <a:off x="0" y="1150044"/>
        <a:ext cx="8013954" cy="1715512"/>
      </dsp:txXfrm>
    </dsp:sp>
    <dsp:sp modelId="{E8334D39-BF8C-4946-91A6-8AA9027E547D}">
      <dsp:nvSpPr>
        <dsp:cNvPr id="0" name=""/>
        <dsp:cNvSpPr/>
      </dsp:nvSpPr>
      <dsp:spPr>
        <a:xfrm>
          <a:off x="0" y="2831262"/>
          <a:ext cx="8013954" cy="84789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en-US" sz="3600" kern="1200" dirty="0"/>
            <a:t>Pros: </a:t>
          </a:r>
        </a:p>
      </dsp:txBody>
      <dsp:txXfrm>
        <a:off x="41391" y="2872653"/>
        <a:ext cx="7931172" cy="765108"/>
      </dsp:txXfrm>
    </dsp:sp>
    <dsp:sp modelId="{968B21B5-E1B5-405C-B92B-A375FCD5F42B}">
      <dsp:nvSpPr>
        <dsp:cNvPr id="0" name=""/>
        <dsp:cNvSpPr/>
      </dsp:nvSpPr>
      <dsp:spPr>
        <a:xfrm>
          <a:off x="0" y="3713447"/>
          <a:ext cx="8013954" cy="1076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4443" tIns="35560" rIns="199136" bIns="35560" numCol="1" spcCol="1270" anchor="t" anchorCtr="0">
          <a:noAutofit/>
        </a:bodyPr>
        <a:lstStyle/>
        <a:p>
          <a:pPr marL="285750" lvl="1" indent="-285750" algn="l" defTabSz="1244600">
            <a:lnSpc>
              <a:spcPct val="90000"/>
            </a:lnSpc>
            <a:spcBef>
              <a:spcPct val="0"/>
            </a:spcBef>
            <a:spcAft>
              <a:spcPct val="20000"/>
            </a:spcAft>
            <a:buChar char="•"/>
          </a:pPr>
          <a:r>
            <a:rPr lang="en-US" sz="2800" kern="1200" dirty="0"/>
            <a:t>Prediction is very fast</a:t>
          </a:r>
        </a:p>
      </dsp:txBody>
      <dsp:txXfrm>
        <a:off x="0" y="3713447"/>
        <a:ext cx="8013954" cy="10764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088AEF-F2E3-4EA1-B668-48EEA0403C2D}">
      <dsp:nvSpPr>
        <dsp:cNvPr id="0" name=""/>
        <dsp:cNvSpPr/>
      </dsp:nvSpPr>
      <dsp:spPr>
        <a:xfrm>
          <a:off x="0" y="0"/>
          <a:ext cx="6204179"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A82EC36-4A5C-4AB7-87EC-9993ADFA9D71}">
      <dsp:nvSpPr>
        <dsp:cNvPr id="0" name=""/>
        <dsp:cNvSpPr/>
      </dsp:nvSpPr>
      <dsp:spPr>
        <a:xfrm>
          <a:off x="0" y="0"/>
          <a:ext cx="6204179" cy="10464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kern="1200" dirty="0"/>
            <a:t>Start with a random value of  </a:t>
          </a:r>
          <a14:m xmlns:a14="http://schemas.microsoft.com/office/drawing/2010/main">
            <m:oMath xmlns:m="http://schemas.openxmlformats.org/officeDocument/2006/math">
              <m:r>
                <a:rPr lang="en-US" sz="2400" b="0" i="1" kern="1200">
                  <a:latin typeface="Cambria Math" panose="02040503050406030204" pitchFamily="18" charset="0"/>
                </a:rPr>
                <m:t>𝜃</m:t>
              </m:r>
              <m:r>
                <a:rPr lang="en-US" sz="2400" b="0" i="1" kern="1200">
                  <a:latin typeface="Cambria Math" panose="02040503050406030204" pitchFamily="18" charset="0"/>
                </a:rPr>
                <m:t> </m:t>
              </m:r>
            </m:oMath>
          </a14:m>
          <a:r>
            <a:rPr lang="en-US" sz="2400" kern="1200" dirty="0"/>
            <a:t>(e.g. </a:t>
          </a:r>
          <a14:m xmlns:a14="http://schemas.microsoft.com/office/drawing/2010/main">
            <m:oMath xmlns:m="http://schemas.openxmlformats.org/officeDocument/2006/math">
              <m:r>
                <a:rPr lang="en-US" sz="2400" b="0" i="1" kern="1200">
                  <a:latin typeface="Cambria Math" panose="02040503050406030204" pitchFamily="18" charset="0"/>
                </a:rPr>
                <m:t>𝜃</m:t>
              </m:r>
              <m:r>
                <a:rPr lang="en-US" sz="2400" b="0" i="1" kern="1200">
                  <a:latin typeface="Cambria Math" panose="02040503050406030204" pitchFamily="18" charset="0"/>
                </a:rPr>
                <m:t>=4</m:t>
              </m:r>
            </m:oMath>
          </a14:m>
          <a:r>
            <a:rPr lang="en-US" sz="2400" kern="1200" dirty="0"/>
            <a:t>)</a:t>
          </a:r>
        </a:p>
      </dsp:txBody>
      <dsp:txXfrm>
        <a:off x="0" y="0"/>
        <a:ext cx="6204179" cy="1046439"/>
      </dsp:txXfrm>
    </dsp:sp>
    <dsp:sp modelId="{7A1F3732-D8E1-489C-AFBC-66286B0443AE}">
      <dsp:nvSpPr>
        <dsp:cNvPr id="0" name=""/>
        <dsp:cNvSpPr/>
      </dsp:nvSpPr>
      <dsp:spPr>
        <a:xfrm>
          <a:off x="0" y="1046439"/>
          <a:ext cx="6204179"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986EEBB-7A71-4679-B73C-BDEBF787CC47}">
      <dsp:nvSpPr>
        <dsp:cNvPr id="0" name=""/>
        <dsp:cNvSpPr/>
      </dsp:nvSpPr>
      <dsp:spPr>
        <a:xfrm>
          <a:off x="0" y="1046439"/>
          <a:ext cx="6204179" cy="10464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kern="1200" dirty="0"/>
            <a:t>Compute the gradient  (derivative) of </a:t>
          </a:r>
          <a14:m xmlns:a14="http://schemas.microsoft.com/office/drawing/2010/main">
            <m:oMath xmlns:m="http://schemas.openxmlformats.org/officeDocument/2006/math">
              <m:r>
                <m:rPr>
                  <m:sty m:val="p"/>
                </m:rPr>
                <a:rPr lang="en-US" sz="2400" b="0" i="1" kern="1200">
                  <a:latin typeface="Cambria Math" panose="02040503050406030204" pitchFamily="18" charset="0"/>
                </a:rPr>
                <m:t>J</m:t>
              </m:r>
              <m:d>
                <m:dPr>
                  <m:ctrlPr>
                    <a:rPr lang="en-US" sz="2400" b="0" i="1" kern="1200">
                      <a:latin typeface="Cambria Math" panose="02040503050406030204" pitchFamily="18" charset="0"/>
                    </a:rPr>
                  </m:ctrlPr>
                </m:dPr>
                <m:e>
                  <m:r>
                    <a:rPr lang="en-US" sz="2400" b="0" i="1" kern="1200">
                      <a:latin typeface="Cambria Math" panose="02040503050406030204" pitchFamily="18" charset="0"/>
                    </a:rPr>
                    <m:t>𝜃</m:t>
                  </m:r>
                </m:e>
              </m:d>
              <m:r>
                <a:rPr lang="en-US" sz="2400" b="0" i="1" kern="1200">
                  <a:latin typeface="Cambria Math" panose="02040503050406030204" pitchFamily="18" charset="0"/>
                </a:rPr>
                <m:t> </m:t>
              </m:r>
            </m:oMath>
          </a14:m>
          <a:r>
            <a:rPr lang="en-US" sz="2400" kern="1200" dirty="0"/>
            <a:t>at point  </a:t>
          </a:r>
          <a14:m xmlns:a14="http://schemas.microsoft.com/office/drawing/2010/main">
            <m:oMath xmlns:m="http://schemas.openxmlformats.org/officeDocument/2006/math">
              <m:r>
                <a:rPr lang="en-US" sz="2400" i="1" kern="1200">
                  <a:latin typeface="Cambria Math" panose="02040503050406030204" pitchFamily="18" charset="0"/>
                </a:rPr>
                <m:t>𝜃</m:t>
              </m:r>
              <m:r>
                <a:rPr lang="en-US" sz="2400" i="1" kern="1200">
                  <a:latin typeface="Cambria Math" panose="02040503050406030204" pitchFamily="18" charset="0"/>
                </a:rPr>
                <m:t>=4</m:t>
              </m:r>
            </m:oMath>
          </a14:m>
          <a:r>
            <a:rPr lang="en-US" sz="2400" kern="1200" dirty="0"/>
            <a:t>.</a:t>
          </a:r>
        </a:p>
      </dsp:txBody>
      <dsp:txXfrm>
        <a:off x="0" y="1046439"/>
        <a:ext cx="6204179" cy="1046439"/>
      </dsp:txXfrm>
    </dsp:sp>
    <dsp:sp modelId="{774A00E0-92C9-4A91-AFAD-D00CD662F18E}">
      <dsp:nvSpPr>
        <dsp:cNvPr id="0" name=""/>
        <dsp:cNvSpPr/>
      </dsp:nvSpPr>
      <dsp:spPr>
        <a:xfrm>
          <a:off x="0" y="2092879"/>
          <a:ext cx="6204179"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54EF7F6-A0B3-417C-98A0-F2027393744E}">
      <dsp:nvSpPr>
        <dsp:cNvPr id="0" name=""/>
        <dsp:cNvSpPr/>
      </dsp:nvSpPr>
      <dsp:spPr>
        <a:xfrm>
          <a:off x="0" y="2092878"/>
          <a:ext cx="6204179" cy="10464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kern="1200" dirty="0"/>
            <a:t>Recompute </a:t>
          </a:r>
          <a14:m xmlns:a14="http://schemas.microsoft.com/office/drawing/2010/main">
            <m:oMath xmlns:m="http://schemas.openxmlformats.org/officeDocument/2006/math">
              <m:r>
                <a:rPr lang="en-US" sz="2400" b="0" i="1" kern="1200">
                  <a:latin typeface="Cambria Math" panose="02040503050406030204" pitchFamily="18" charset="0"/>
                </a:rPr>
                <m:t>𝜃</m:t>
              </m:r>
            </m:oMath>
          </a14:m>
          <a:r>
            <a:rPr lang="en-US" sz="2400" kern="1200" dirty="0"/>
            <a:t> as: </a:t>
          </a:r>
          <a14:m xmlns:a14="http://schemas.microsoft.com/office/drawing/2010/main">
            <m:oMath xmlns:m="http://schemas.openxmlformats.org/officeDocument/2006/math">
              <m:r>
                <a:rPr lang="en-US" sz="2400" b="0" i="1" kern="1200" smtClean="0">
                  <a:latin typeface="Cambria Math" panose="02040503050406030204" pitchFamily="18" charset="0"/>
                </a:rPr>
                <m:t>𝜃</m:t>
              </m:r>
              <m:r>
                <a:rPr lang="en-US" sz="2400" b="0" i="1" kern="1200" smtClean="0">
                  <a:latin typeface="Cambria Math" panose="02040503050406030204" pitchFamily="18" charset="0"/>
                </a:rPr>
                <m:t>=</m:t>
              </m:r>
              <m:r>
                <a:rPr lang="en-US" sz="2400" b="0" i="1" kern="1200" smtClean="0">
                  <a:latin typeface="Cambria Math" panose="02040503050406030204" pitchFamily="18" charset="0"/>
                </a:rPr>
                <m:t>𝜃</m:t>
              </m:r>
              <m:r>
                <a:rPr lang="en-US" sz="2400" b="0" i="1" kern="1200" smtClean="0">
                  <a:latin typeface="Cambria Math" panose="02040503050406030204" pitchFamily="18" charset="0"/>
                </a:rPr>
                <m:t>−</m:t>
              </m:r>
              <m:r>
                <a:rPr lang="en-US" sz="2400" b="0" i="1" kern="1200" smtClean="0">
                  <a:latin typeface="Cambria Math" panose="02040503050406030204" pitchFamily="18" charset="0"/>
                </a:rPr>
                <m:t>𝜆</m:t>
              </m:r>
              <m:r>
                <a:rPr lang="en-US" sz="2400" b="0" i="1" kern="1200" smtClean="0">
                  <a:latin typeface="Cambria Math" panose="02040503050406030204" pitchFamily="18" charset="0"/>
                </a:rPr>
                <m:t>∗ </m:t>
              </m:r>
              <m:r>
                <a:rPr lang="en-US" sz="2400" b="0" i="1" kern="1200" smtClean="0">
                  <a:latin typeface="Cambria Math" panose="02040503050406030204" pitchFamily="18" charset="0"/>
                </a:rPr>
                <m:t>𝑔𝑟𝑎𝑑𝑖𝑒𝑛𝑡</m:t>
              </m:r>
            </m:oMath>
          </a14:m>
          <a:endParaRPr lang="en-US" sz="2400" kern="1200" dirty="0"/>
        </a:p>
      </dsp:txBody>
      <dsp:txXfrm>
        <a:off x="0" y="2092878"/>
        <a:ext cx="6204179" cy="1046439"/>
      </dsp:txXfrm>
    </dsp:sp>
    <dsp:sp modelId="{A0567541-5CCC-436A-8A4D-50885DBBB609}">
      <dsp:nvSpPr>
        <dsp:cNvPr id="0" name=""/>
        <dsp:cNvSpPr/>
      </dsp:nvSpPr>
      <dsp:spPr>
        <a:xfrm>
          <a:off x="0" y="3139318"/>
          <a:ext cx="6204179"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A5DF3B9-81DD-4664-B5C4-6CA1F4249A29}">
      <dsp:nvSpPr>
        <dsp:cNvPr id="0" name=""/>
        <dsp:cNvSpPr/>
      </dsp:nvSpPr>
      <dsp:spPr>
        <a:xfrm>
          <a:off x="0" y="3139318"/>
          <a:ext cx="6204179" cy="10464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endParaRPr lang="en-US" sz="2400" kern="1200" dirty="0"/>
        </a:p>
      </dsp:txBody>
      <dsp:txXfrm>
        <a:off x="0" y="3139318"/>
        <a:ext cx="6204179" cy="104643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1F94AF4-787D-4F6F-8733-136ADC4D4DF1}">
      <dsp:nvSpPr>
        <dsp:cNvPr id="0" name=""/>
        <dsp:cNvSpPr/>
      </dsp:nvSpPr>
      <dsp:spPr>
        <a:xfrm>
          <a:off x="0" y="491"/>
          <a:ext cx="6657357" cy="115033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049CAEA-C015-4659-87E1-E941B4E28EA3}">
      <dsp:nvSpPr>
        <dsp:cNvPr id="0" name=""/>
        <dsp:cNvSpPr/>
      </dsp:nvSpPr>
      <dsp:spPr>
        <a:xfrm>
          <a:off x="347976" y="259317"/>
          <a:ext cx="632685" cy="63268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26DFB33-D147-4562-B048-BEAF6140370F}">
      <dsp:nvSpPr>
        <dsp:cNvPr id="0" name=""/>
        <dsp:cNvSpPr/>
      </dsp:nvSpPr>
      <dsp:spPr>
        <a:xfrm>
          <a:off x="1328639" y="491"/>
          <a:ext cx="5328718" cy="11503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744" tIns="121744" rIns="121744" bIns="121744" numCol="1" spcCol="1270" anchor="ctr" anchorCtr="0">
          <a:noAutofit/>
        </a:bodyPr>
        <a:lstStyle/>
        <a:p>
          <a:pPr marL="0" lvl="0" indent="0" algn="l" defTabSz="800100">
            <a:lnSpc>
              <a:spcPct val="100000"/>
            </a:lnSpc>
            <a:spcBef>
              <a:spcPct val="0"/>
            </a:spcBef>
            <a:spcAft>
              <a:spcPct val="35000"/>
            </a:spcAft>
            <a:buNone/>
          </a:pPr>
          <a:r>
            <a:rPr lang="en-US" sz="1800" b="1" u="sng" kern="1200" dirty="0"/>
            <a:t>Training dataset</a:t>
          </a:r>
          <a:r>
            <a:rPr lang="en-US" sz="1800" kern="1200" dirty="0"/>
            <a:t>: the sample of data used to fit the model</a:t>
          </a:r>
        </a:p>
      </dsp:txBody>
      <dsp:txXfrm>
        <a:off x="1328639" y="491"/>
        <a:ext cx="5328718" cy="1150336"/>
      </dsp:txXfrm>
    </dsp:sp>
    <dsp:sp modelId="{A0D9838B-4056-43E2-8A45-EC29B6FDDA38}">
      <dsp:nvSpPr>
        <dsp:cNvPr id="0" name=""/>
        <dsp:cNvSpPr/>
      </dsp:nvSpPr>
      <dsp:spPr>
        <a:xfrm>
          <a:off x="0" y="1438412"/>
          <a:ext cx="6657357" cy="115033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ECD6F7A-DF37-4F1E-AB5A-CF065AC9C6B5}">
      <dsp:nvSpPr>
        <dsp:cNvPr id="0" name=""/>
        <dsp:cNvSpPr/>
      </dsp:nvSpPr>
      <dsp:spPr>
        <a:xfrm>
          <a:off x="347976" y="1697238"/>
          <a:ext cx="632685" cy="63268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0BDDEA0-F6B7-4106-AAF5-D73296F134AE}">
      <dsp:nvSpPr>
        <dsp:cNvPr id="0" name=""/>
        <dsp:cNvSpPr/>
      </dsp:nvSpPr>
      <dsp:spPr>
        <a:xfrm>
          <a:off x="1328639" y="1438412"/>
          <a:ext cx="5328718" cy="11503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744" tIns="121744" rIns="121744" bIns="121744" numCol="1" spcCol="1270" anchor="ctr" anchorCtr="0">
          <a:noAutofit/>
        </a:bodyPr>
        <a:lstStyle/>
        <a:p>
          <a:pPr marL="0" lvl="0" indent="0" algn="l" defTabSz="800100">
            <a:lnSpc>
              <a:spcPct val="100000"/>
            </a:lnSpc>
            <a:spcBef>
              <a:spcPct val="0"/>
            </a:spcBef>
            <a:spcAft>
              <a:spcPct val="35000"/>
            </a:spcAft>
            <a:buNone/>
          </a:pPr>
          <a:r>
            <a:rPr lang="en-US" sz="1800" b="1" u="sng" kern="1200" dirty="0"/>
            <a:t>Validation Dataset</a:t>
          </a:r>
          <a:r>
            <a:rPr lang="en-US" sz="1800" kern="1200" dirty="0"/>
            <a:t>: the sample of data used to provide an unbiased evaluation of a model fit on the training dataset while tuning model hyperparameters. </a:t>
          </a:r>
        </a:p>
      </dsp:txBody>
      <dsp:txXfrm>
        <a:off x="1328639" y="1438412"/>
        <a:ext cx="5328718" cy="1150336"/>
      </dsp:txXfrm>
    </dsp:sp>
    <dsp:sp modelId="{915D0851-DD72-4D08-9660-D630A464E27F}">
      <dsp:nvSpPr>
        <dsp:cNvPr id="0" name=""/>
        <dsp:cNvSpPr/>
      </dsp:nvSpPr>
      <dsp:spPr>
        <a:xfrm>
          <a:off x="0" y="2876333"/>
          <a:ext cx="6657357" cy="115033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C95FEEE-C790-4023-8800-6815A26A0654}">
      <dsp:nvSpPr>
        <dsp:cNvPr id="0" name=""/>
        <dsp:cNvSpPr/>
      </dsp:nvSpPr>
      <dsp:spPr>
        <a:xfrm>
          <a:off x="347976" y="3135159"/>
          <a:ext cx="632685" cy="63268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E1EF5F7-86AC-49A1-BC46-C8ADB6587C99}">
      <dsp:nvSpPr>
        <dsp:cNvPr id="0" name=""/>
        <dsp:cNvSpPr/>
      </dsp:nvSpPr>
      <dsp:spPr>
        <a:xfrm>
          <a:off x="1328639" y="2876333"/>
          <a:ext cx="5328718" cy="11503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744" tIns="121744" rIns="121744" bIns="121744" numCol="1" spcCol="1270" anchor="ctr" anchorCtr="0">
          <a:noAutofit/>
        </a:bodyPr>
        <a:lstStyle/>
        <a:p>
          <a:pPr marL="0" lvl="0" indent="0" algn="l" defTabSz="800100">
            <a:lnSpc>
              <a:spcPct val="100000"/>
            </a:lnSpc>
            <a:spcBef>
              <a:spcPct val="0"/>
            </a:spcBef>
            <a:spcAft>
              <a:spcPct val="35000"/>
            </a:spcAft>
            <a:buNone/>
          </a:pPr>
          <a:r>
            <a:rPr lang="en-US" sz="1800" b="1" u="sng" kern="1200" dirty="0"/>
            <a:t>Test Dataset</a:t>
          </a:r>
          <a:r>
            <a:rPr lang="en-US" sz="1800" kern="1200" dirty="0"/>
            <a:t>: a set of examples used only to assess the performance (i.e. generalization) of a fully specified classifier</a:t>
          </a:r>
        </a:p>
      </dsp:txBody>
      <dsp:txXfrm>
        <a:off x="1328639" y="2876333"/>
        <a:ext cx="5328718" cy="115033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12E1DDF-B9BD-44FD-8B09-C20BC1405FAC}">
      <dsp:nvSpPr>
        <dsp:cNvPr id="0" name=""/>
        <dsp:cNvSpPr/>
      </dsp:nvSpPr>
      <dsp:spPr>
        <a:xfrm>
          <a:off x="0" y="293145"/>
          <a:ext cx="8852664" cy="26082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7065" tIns="374904" rIns="687065"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dirty="0"/>
            <a:t>Define a loss function - a lower value indicates better model performance.</a:t>
          </a:r>
        </a:p>
        <a:p>
          <a:pPr marL="171450" lvl="1" indent="-171450" algn="l" defTabSz="800100">
            <a:lnSpc>
              <a:spcPct val="90000"/>
            </a:lnSpc>
            <a:spcBef>
              <a:spcPct val="0"/>
            </a:spcBef>
            <a:spcAft>
              <a:spcPct val="15000"/>
            </a:spcAft>
            <a:buChar char="•"/>
          </a:pPr>
          <a:endParaRPr lang="en-US" sz="1800" kern="1200" dirty="0"/>
        </a:p>
        <a:p>
          <a:pPr marL="171450" lvl="1" indent="-171450" algn="l" defTabSz="800100">
            <a:lnSpc>
              <a:spcPct val="90000"/>
            </a:lnSpc>
            <a:spcBef>
              <a:spcPct val="0"/>
            </a:spcBef>
            <a:spcAft>
              <a:spcPct val="15000"/>
            </a:spcAft>
            <a:buChar char="•"/>
          </a:pPr>
          <a:r>
            <a:rPr lang="en-US" sz="1800" kern="1200" dirty="0"/>
            <a:t>Calculate gradients - these represent the change in loss with respect to weights. Positive gradients imply a decrease in weight to minimize loss, while negative gradients indicate an increase in weight.</a:t>
          </a:r>
        </a:p>
        <a:p>
          <a:pPr marL="171450" lvl="1" indent="-171450" algn="l" defTabSz="800100">
            <a:lnSpc>
              <a:spcPct val="90000"/>
            </a:lnSpc>
            <a:spcBef>
              <a:spcPct val="0"/>
            </a:spcBef>
            <a:spcAft>
              <a:spcPct val="15000"/>
            </a:spcAft>
            <a:buChar char="•"/>
          </a:pPr>
          <a:endParaRPr lang="en-US" sz="1800" kern="1200" dirty="0"/>
        </a:p>
        <a:p>
          <a:pPr marL="171450" lvl="1" indent="-171450" algn="l" defTabSz="800100">
            <a:lnSpc>
              <a:spcPct val="90000"/>
            </a:lnSpc>
            <a:spcBef>
              <a:spcPct val="0"/>
            </a:spcBef>
            <a:spcAft>
              <a:spcPct val="15000"/>
            </a:spcAft>
            <a:buChar char="•"/>
          </a:pPr>
          <a:r>
            <a:rPr lang="en-US" sz="1800" kern="1200" dirty="0"/>
            <a:t>Utilize gradients to guide weight adjustments, leading to continuous improvement in model performance.</a:t>
          </a:r>
        </a:p>
      </dsp:txBody>
      <dsp:txXfrm>
        <a:off x="0" y="293145"/>
        <a:ext cx="8852664" cy="2608200"/>
      </dsp:txXfrm>
    </dsp:sp>
    <dsp:sp modelId="{4B06BF6F-4DDB-4C30-9D8A-E1E4E940693F}">
      <dsp:nvSpPr>
        <dsp:cNvPr id="0" name=""/>
        <dsp:cNvSpPr/>
      </dsp:nvSpPr>
      <dsp:spPr>
        <a:xfrm>
          <a:off x="442633" y="27465"/>
          <a:ext cx="7520824" cy="5313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34227" tIns="0" rIns="234227" bIns="0" numCol="1" spcCol="1270" anchor="ctr" anchorCtr="0">
          <a:noAutofit/>
        </a:bodyPr>
        <a:lstStyle/>
        <a:p>
          <a:pPr marL="0" lvl="0" indent="0" algn="l" defTabSz="889000">
            <a:lnSpc>
              <a:spcPct val="90000"/>
            </a:lnSpc>
            <a:spcBef>
              <a:spcPct val="0"/>
            </a:spcBef>
            <a:spcAft>
              <a:spcPct val="35000"/>
            </a:spcAft>
            <a:buNone/>
          </a:pPr>
          <a:r>
            <a:rPr lang="en-US" sz="2000" kern="1200" dirty="0"/>
            <a:t>Goal: Optimize model performance by finding suitable weights.</a:t>
          </a:r>
        </a:p>
      </dsp:txBody>
      <dsp:txXfrm>
        <a:off x="468572" y="53404"/>
        <a:ext cx="7468946" cy="479482"/>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EE655CA-0875-4236-A23C-13E5A7C6A734}">
      <dsp:nvSpPr>
        <dsp:cNvPr id="0" name=""/>
        <dsp:cNvSpPr/>
      </dsp:nvSpPr>
      <dsp:spPr>
        <a:xfrm>
          <a:off x="0" y="51700"/>
          <a:ext cx="8225013" cy="50368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14:m xmlns:a14="http://schemas.microsoft.com/office/drawing/2010/main">
            <m:oMath xmlns:m="http://schemas.openxmlformats.org/officeDocument/2006/math">
              <m:r>
                <a:rPr lang="en-US" sz="2100" kern="1200" smtClean="0">
                  <a:latin typeface="Cambria Math" panose="02040503050406030204" pitchFamily="18" charset="0"/>
                </a:rPr>
                <m:t>𝑝</m:t>
              </m:r>
            </m:oMath>
          </a14:m>
          <a:r>
            <a:rPr lang="en-US" sz="2100" kern="1200" dirty="0"/>
            <a:t>: probability of class “1”</a:t>
          </a:r>
        </a:p>
      </dsp:txBody>
      <dsp:txXfrm>
        <a:off x="24588" y="76288"/>
        <a:ext cx="8175837" cy="454509"/>
      </dsp:txXfrm>
    </dsp:sp>
    <dsp:sp modelId="{350C6FCC-4C0F-4BBD-B3B2-E91EA4865860}">
      <dsp:nvSpPr>
        <dsp:cNvPr id="0" name=""/>
        <dsp:cNvSpPr/>
      </dsp:nvSpPr>
      <dsp:spPr>
        <a:xfrm>
          <a:off x="0" y="806673"/>
          <a:ext cx="8225013" cy="50368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dirty="0"/>
            <a:t>Need to relate </a:t>
          </a:r>
          <a14:m xmlns:a14="http://schemas.microsoft.com/office/drawing/2010/main">
            <m:oMath xmlns:m="http://schemas.openxmlformats.org/officeDocument/2006/math">
              <m:r>
                <a:rPr lang="en-US" sz="2100" kern="1200">
                  <a:latin typeface="Cambria Math" panose="02040503050406030204" pitchFamily="18" charset="0"/>
                </a:rPr>
                <m:t>𝑝</m:t>
              </m:r>
            </m:oMath>
          </a14:m>
          <a:r>
            <a:rPr lang="en-US" sz="2100" kern="1200" dirty="0"/>
            <a:t> to predictors with a function that guarantees </a:t>
          </a:r>
          <a14:m xmlns:a14="http://schemas.microsoft.com/office/drawing/2010/main">
            <m:oMath xmlns:m="http://schemas.openxmlformats.org/officeDocument/2006/math">
              <m:r>
                <a:rPr lang="en-US" sz="2100" kern="1200">
                  <a:latin typeface="Cambria Math" panose="02040503050406030204" pitchFamily="18" charset="0"/>
                </a:rPr>
                <m:t>0≤</m:t>
              </m:r>
              <m:r>
                <a:rPr lang="en-US" sz="2100" kern="1200">
                  <a:latin typeface="Cambria Math" panose="02040503050406030204" pitchFamily="18" charset="0"/>
                </a:rPr>
                <m:t>𝑝</m:t>
              </m:r>
              <m:r>
                <a:rPr lang="en-US" sz="2100" kern="1200">
                  <a:latin typeface="Cambria Math" panose="02040503050406030204" pitchFamily="18" charset="0"/>
                </a:rPr>
                <m:t>≤1</m:t>
              </m:r>
            </m:oMath>
          </a14:m>
          <a:endParaRPr lang="en-US" sz="2100" kern="1200" dirty="0"/>
        </a:p>
      </dsp:txBody>
      <dsp:txXfrm>
        <a:off x="24588" y="831261"/>
        <a:ext cx="8175837" cy="454509"/>
      </dsp:txXfrm>
    </dsp:sp>
    <dsp:sp modelId="{A9FB4744-852B-45FC-86CB-A35869AF1A41}">
      <dsp:nvSpPr>
        <dsp:cNvPr id="0" name=""/>
        <dsp:cNvSpPr/>
      </dsp:nvSpPr>
      <dsp:spPr>
        <a:xfrm>
          <a:off x="0" y="1613353"/>
          <a:ext cx="8225013" cy="50368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dirty="0"/>
            <a:t>The standard linear function does not</a:t>
          </a:r>
        </a:p>
      </dsp:txBody>
      <dsp:txXfrm>
        <a:off x="24588" y="1637941"/>
        <a:ext cx="8175837" cy="454509"/>
      </dsp:txXfrm>
    </dsp:sp>
    <dsp:sp modelId="{853512AC-7891-468E-BDC7-B5A59CC81EEB}">
      <dsp:nvSpPr>
        <dsp:cNvPr id="0" name=""/>
        <dsp:cNvSpPr/>
      </dsp:nvSpPr>
      <dsp:spPr>
        <a:xfrm>
          <a:off x="0" y="2364211"/>
          <a:ext cx="8225013" cy="50368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dirty="0"/>
            <a:t>Fix: logistic response function (logit/sigmoid)</a:t>
          </a:r>
        </a:p>
      </dsp:txBody>
      <dsp:txXfrm>
        <a:off x="24588" y="2388799"/>
        <a:ext cx="8175837" cy="454509"/>
      </dsp:txXfrm>
    </dsp:sp>
    <dsp:sp modelId="{7461A538-7998-4432-AEFF-A0971BC2ADC9}">
      <dsp:nvSpPr>
        <dsp:cNvPr id="0" name=""/>
        <dsp:cNvSpPr/>
      </dsp:nvSpPr>
      <dsp:spPr>
        <a:xfrm>
          <a:off x="0" y="3202731"/>
          <a:ext cx="8225013" cy="16953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1144" tIns="30480" rIns="170688" bIns="30480" numCol="1" spcCol="1270" anchor="t" anchorCtr="0">
          <a:noAutofit/>
        </a:bodyPr>
        <a:lstStyle/>
        <a:p>
          <a:pPr marL="171450" lvl="1" indent="0" algn="l" defTabSz="800100">
            <a:lnSpc>
              <a:spcPct val="90000"/>
            </a:lnSpc>
            <a:spcBef>
              <a:spcPct val="0"/>
            </a:spcBef>
            <a:spcAft>
              <a:spcPct val="20000"/>
            </a:spcAft>
            <a:buChar char="•"/>
          </a:pPr>
          <a:endParaRPr lang="en-US" sz="1800" kern="1200" dirty="0"/>
        </a:p>
        <a:p>
          <a:pPr marL="625475" lvl="1" indent="-288925" algn="l" defTabSz="1066800">
            <a:lnSpc>
              <a:spcPct val="90000"/>
            </a:lnSpc>
            <a:spcBef>
              <a:spcPct val="0"/>
            </a:spcBef>
            <a:spcAft>
              <a:spcPct val="20000"/>
            </a:spcAft>
            <a:buChar char="•"/>
          </a:pPr>
          <a14:m xmlns:a14="http://schemas.microsoft.com/office/drawing/2010/main">
            <m:oMath xmlns:m="http://schemas.openxmlformats.org/officeDocument/2006/math">
              <m:acc>
                <m:accPr>
                  <m:chr m:val="̂"/>
                  <m:ctrlPr>
                    <a:rPr lang="en-US" sz="2400" b="0" i="1" kern="1200" smtClean="0">
                      <a:solidFill>
                        <a:schemeClr val="accent2">
                          <a:lumMod val="75000"/>
                        </a:schemeClr>
                      </a:solidFill>
                      <a:latin typeface="Cambria Math" panose="02040503050406030204" pitchFamily="18" charset="0"/>
                    </a:rPr>
                  </m:ctrlPr>
                </m:accPr>
                <m:e>
                  <m:r>
                    <a:rPr lang="en-US" sz="2400" b="0" i="1" kern="1200" smtClean="0">
                      <a:solidFill>
                        <a:schemeClr val="accent2">
                          <a:lumMod val="75000"/>
                        </a:schemeClr>
                      </a:solidFill>
                      <a:latin typeface="Cambria Math" panose="02040503050406030204" pitchFamily="18" charset="0"/>
                    </a:rPr>
                    <m:t>𝑧</m:t>
                  </m:r>
                </m:e>
              </m:acc>
              <m:r>
                <a:rPr lang="en-US" sz="2400" kern="1200" smtClean="0">
                  <a:solidFill>
                    <a:schemeClr val="accent2">
                      <a:lumMod val="75000"/>
                    </a:schemeClr>
                  </a:solidFill>
                  <a:latin typeface="Cambria Math" panose="02040503050406030204" pitchFamily="18" charset="0"/>
                </a:rPr>
                <m:t>=</m:t>
              </m:r>
              <m:acc>
                <m:accPr>
                  <m:chr m:val="̂"/>
                  <m:ctrlPr>
                    <a:rPr lang="en-US" sz="2400" b="0" i="1" kern="1200" smtClean="0">
                      <a:solidFill>
                        <a:schemeClr val="accent2">
                          <a:lumMod val="75000"/>
                        </a:schemeClr>
                      </a:solidFill>
                      <a:latin typeface="Cambria Math" panose="02040503050406030204" pitchFamily="18" charset="0"/>
                    </a:rPr>
                  </m:ctrlPr>
                </m:accPr>
                <m:e>
                  <m:r>
                    <a:rPr lang="en-US" sz="2400" kern="1200" smtClean="0">
                      <a:solidFill>
                        <a:schemeClr val="accent2">
                          <a:lumMod val="75000"/>
                        </a:schemeClr>
                      </a:solidFill>
                      <a:latin typeface="Cambria Math" panose="02040503050406030204" pitchFamily="18" charset="0"/>
                    </a:rPr>
                    <m:t>𝑏</m:t>
                  </m:r>
                </m:e>
              </m:acc>
              <m:r>
                <a:rPr lang="en-US" sz="2400" kern="1200" smtClean="0">
                  <a:solidFill>
                    <a:schemeClr val="accent2">
                      <a:lumMod val="75000"/>
                    </a:schemeClr>
                  </a:solidFill>
                  <a:latin typeface="Cambria Math" panose="02040503050406030204" pitchFamily="18" charset="0"/>
                </a:rPr>
                <m:t>+</m:t>
              </m:r>
              <m:sSub>
                <m:sSubPr>
                  <m:ctrlPr>
                    <a:rPr lang="en-US" sz="2400" i="1" kern="1200" smtClean="0">
                      <a:solidFill>
                        <a:schemeClr val="accent2">
                          <a:lumMod val="75000"/>
                        </a:schemeClr>
                      </a:solidFill>
                      <a:latin typeface="Cambria Math" panose="02040503050406030204" pitchFamily="18" charset="0"/>
                    </a:rPr>
                  </m:ctrlPr>
                </m:sSubPr>
                <m:e>
                  <m:acc>
                    <m:accPr>
                      <m:chr m:val="̂"/>
                      <m:ctrlPr>
                        <a:rPr lang="en-US" sz="2400" b="0" i="1" kern="1200" smtClean="0">
                          <a:solidFill>
                            <a:schemeClr val="accent2">
                              <a:lumMod val="75000"/>
                            </a:schemeClr>
                          </a:solidFill>
                          <a:latin typeface="Cambria Math" panose="02040503050406030204" pitchFamily="18" charset="0"/>
                        </a:rPr>
                      </m:ctrlPr>
                    </m:accPr>
                    <m:e>
                      <m:r>
                        <a:rPr lang="en-US" sz="2400" b="0" i="1" kern="1200" smtClean="0">
                          <a:solidFill>
                            <a:schemeClr val="accent2">
                              <a:lumMod val="75000"/>
                            </a:schemeClr>
                          </a:solidFill>
                          <a:latin typeface="Cambria Math" panose="02040503050406030204" pitchFamily="18" charset="0"/>
                        </a:rPr>
                        <m:t>𝑤</m:t>
                      </m:r>
                    </m:e>
                  </m:acc>
                </m:e>
                <m:sub>
                  <m:r>
                    <a:rPr lang="en-US" sz="2400" kern="1200" smtClean="0">
                      <a:solidFill>
                        <a:schemeClr val="accent2">
                          <a:lumMod val="75000"/>
                        </a:schemeClr>
                      </a:solidFill>
                      <a:latin typeface="Cambria Math" panose="02040503050406030204" pitchFamily="18" charset="0"/>
                    </a:rPr>
                    <m:t>1</m:t>
                  </m:r>
                </m:sub>
              </m:sSub>
              <m:sSub>
                <m:sSubPr>
                  <m:ctrlPr>
                    <a:rPr lang="en-US" sz="2400" i="1" kern="1200" smtClean="0">
                      <a:solidFill>
                        <a:schemeClr val="accent2">
                          <a:lumMod val="75000"/>
                        </a:schemeClr>
                      </a:solidFill>
                      <a:latin typeface="Cambria Math" panose="02040503050406030204" pitchFamily="18" charset="0"/>
                    </a:rPr>
                  </m:ctrlPr>
                </m:sSubPr>
                <m:e>
                  <m:r>
                    <a:rPr lang="en-US" sz="2400" kern="1200" smtClean="0">
                      <a:solidFill>
                        <a:schemeClr val="accent2">
                          <a:lumMod val="75000"/>
                        </a:schemeClr>
                      </a:solidFill>
                      <a:latin typeface="Cambria Math" panose="02040503050406030204" pitchFamily="18" charset="0"/>
                    </a:rPr>
                    <m:t>𝑥</m:t>
                  </m:r>
                </m:e>
                <m:sub>
                  <m:r>
                    <a:rPr lang="en-US" sz="2400" kern="1200" smtClean="0">
                      <a:solidFill>
                        <a:schemeClr val="accent2">
                          <a:lumMod val="75000"/>
                        </a:schemeClr>
                      </a:solidFill>
                      <a:latin typeface="Cambria Math" panose="02040503050406030204" pitchFamily="18" charset="0"/>
                    </a:rPr>
                    <m:t>1</m:t>
                  </m:r>
                </m:sub>
              </m:sSub>
              <m:r>
                <a:rPr lang="en-US" sz="2400" kern="1200" smtClean="0">
                  <a:solidFill>
                    <a:schemeClr val="accent2">
                      <a:lumMod val="75000"/>
                    </a:schemeClr>
                  </a:solidFill>
                  <a:latin typeface="Cambria Math" panose="02040503050406030204" pitchFamily="18" charset="0"/>
                </a:rPr>
                <m:t>+</m:t>
              </m:r>
              <m:sSub>
                <m:sSubPr>
                  <m:ctrlPr>
                    <a:rPr lang="en-US" sz="2400" i="1" kern="1200" smtClean="0">
                      <a:solidFill>
                        <a:schemeClr val="accent2">
                          <a:lumMod val="75000"/>
                        </a:schemeClr>
                      </a:solidFill>
                      <a:latin typeface="Cambria Math" panose="02040503050406030204" pitchFamily="18" charset="0"/>
                    </a:rPr>
                  </m:ctrlPr>
                </m:sSubPr>
                <m:e>
                  <m:acc>
                    <m:accPr>
                      <m:chr m:val="̂"/>
                      <m:ctrlPr>
                        <a:rPr lang="en-US" sz="2400" b="0" i="1" kern="1200" smtClean="0">
                          <a:solidFill>
                            <a:schemeClr val="accent2">
                              <a:lumMod val="75000"/>
                            </a:schemeClr>
                          </a:solidFill>
                          <a:latin typeface="Cambria Math" panose="02040503050406030204" pitchFamily="18" charset="0"/>
                        </a:rPr>
                      </m:ctrlPr>
                    </m:accPr>
                    <m:e>
                      <m:r>
                        <a:rPr lang="en-US" sz="2400" b="0" i="1" kern="1200" smtClean="0">
                          <a:solidFill>
                            <a:schemeClr val="accent2">
                              <a:lumMod val="75000"/>
                            </a:schemeClr>
                          </a:solidFill>
                          <a:latin typeface="Cambria Math" panose="02040503050406030204" pitchFamily="18" charset="0"/>
                        </a:rPr>
                        <m:t>𝑤</m:t>
                      </m:r>
                    </m:e>
                  </m:acc>
                </m:e>
                <m:sub>
                  <m:r>
                    <a:rPr lang="en-US" sz="2400" b="0" i="1" kern="1200" smtClean="0">
                      <a:solidFill>
                        <a:schemeClr val="accent2">
                          <a:lumMod val="75000"/>
                        </a:schemeClr>
                      </a:solidFill>
                      <a:latin typeface="Cambria Math" panose="02040503050406030204" pitchFamily="18" charset="0"/>
                    </a:rPr>
                    <m:t>2</m:t>
                  </m:r>
                </m:sub>
              </m:sSub>
              <m:sSub>
                <m:sSubPr>
                  <m:ctrlPr>
                    <a:rPr lang="en-US" sz="2400" i="1" kern="1200" smtClean="0">
                      <a:solidFill>
                        <a:schemeClr val="accent2">
                          <a:lumMod val="75000"/>
                        </a:schemeClr>
                      </a:solidFill>
                      <a:latin typeface="Cambria Math" panose="02040503050406030204" pitchFamily="18" charset="0"/>
                    </a:rPr>
                  </m:ctrlPr>
                </m:sSubPr>
                <m:e>
                  <m:r>
                    <a:rPr lang="en-US" sz="2400" kern="1200" smtClean="0">
                      <a:solidFill>
                        <a:schemeClr val="accent2">
                          <a:lumMod val="75000"/>
                        </a:schemeClr>
                      </a:solidFill>
                      <a:latin typeface="Cambria Math" panose="02040503050406030204" pitchFamily="18" charset="0"/>
                    </a:rPr>
                    <m:t>𝑥</m:t>
                  </m:r>
                </m:e>
                <m:sub>
                  <m:r>
                    <a:rPr lang="en-US" sz="2400" kern="1200" smtClean="0">
                      <a:solidFill>
                        <a:schemeClr val="accent2">
                          <a:lumMod val="75000"/>
                        </a:schemeClr>
                      </a:solidFill>
                      <a:latin typeface="Cambria Math" panose="02040503050406030204" pitchFamily="18" charset="0"/>
                    </a:rPr>
                    <m:t>2</m:t>
                  </m:r>
                </m:sub>
              </m:sSub>
              <m:r>
                <a:rPr lang="en-US" sz="2400" kern="1200" smtClean="0">
                  <a:solidFill>
                    <a:schemeClr val="accent2">
                      <a:lumMod val="75000"/>
                    </a:schemeClr>
                  </a:solidFill>
                  <a:latin typeface="Cambria Math" panose="02040503050406030204" pitchFamily="18" charset="0"/>
                </a:rPr>
                <m:t>+ ⋯+</m:t>
              </m:r>
              <m:sSub>
                <m:sSubPr>
                  <m:ctrlPr>
                    <a:rPr lang="en-US" sz="2400" i="1" kern="1200" smtClean="0">
                      <a:solidFill>
                        <a:schemeClr val="accent2">
                          <a:lumMod val="75000"/>
                        </a:schemeClr>
                      </a:solidFill>
                      <a:latin typeface="Cambria Math" panose="02040503050406030204" pitchFamily="18" charset="0"/>
                    </a:rPr>
                  </m:ctrlPr>
                </m:sSubPr>
                <m:e>
                  <m:acc>
                    <m:accPr>
                      <m:chr m:val="̂"/>
                      <m:ctrlPr>
                        <a:rPr lang="en-US" sz="2400" b="0" i="1" kern="1200" smtClean="0">
                          <a:solidFill>
                            <a:schemeClr val="accent2">
                              <a:lumMod val="75000"/>
                            </a:schemeClr>
                          </a:solidFill>
                          <a:latin typeface="Cambria Math" panose="02040503050406030204" pitchFamily="18" charset="0"/>
                        </a:rPr>
                      </m:ctrlPr>
                    </m:accPr>
                    <m:e>
                      <m:r>
                        <a:rPr lang="en-US" sz="2400" b="0" i="1" kern="1200" smtClean="0">
                          <a:solidFill>
                            <a:schemeClr val="accent2">
                              <a:lumMod val="75000"/>
                            </a:schemeClr>
                          </a:solidFill>
                          <a:latin typeface="Cambria Math" panose="02040503050406030204" pitchFamily="18" charset="0"/>
                        </a:rPr>
                        <m:t>𝑤</m:t>
                      </m:r>
                    </m:e>
                  </m:acc>
                </m:e>
                <m:sub>
                  <m:r>
                    <a:rPr lang="en-US" sz="2400" b="0" i="1" kern="1200" smtClean="0">
                      <a:solidFill>
                        <a:schemeClr val="accent2">
                          <a:lumMod val="75000"/>
                        </a:schemeClr>
                      </a:solidFill>
                      <a:latin typeface="Cambria Math" panose="02040503050406030204" pitchFamily="18" charset="0"/>
                    </a:rPr>
                    <m:t>𝑛</m:t>
                  </m:r>
                </m:sub>
              </m:sSub>
              <m:sSub>
                <m:sSubPr>
                  <m:ctrlPr>
                    <a:rPr lang="en-US" sz="2400" i="1" kern="1200" smtClean="0">
                      <a:solidFill>
                        <a:schemeClr val="accent2">
                          <a:lumMod val="75000"/>
                        </a:schemeClr>
                      </a:solidFill>
                      <a:latin typeface="Cambria Math" panose="02040503050406030204" pitchFamily="18" charset="0"/>
                    </a:rPr>
                  </m:ctrlPr>
                </m:sSubPr>
                <m:e>
                  <m:r>
                    <a:rPr lang="en-US" sz="2400" kern="1200" smtClean="0">
                      <a:solidFill>
                        <a:schemeClr val="accent2">
                          <a:lumMod val="75000"/>
                        </a:schemeClr>
                      </a:solidFill>
                      <a:latin typeface="Cambria Math" panose="02040503050406030204" pitchFamily="18" charset="0"/>
                    </a:rPr>
                    <m:t>𝑥</m:t>
                  </m:r>
                </m:e>
                <m:sub>
                  <m:r>
                    <a:rPr lang="en-US" sz="2400" kern="1200" smtClean="0">
                      <a:solidFill>
                        <a:schemeClr val="accent2">
                          <a:lumMod val="75000"/>
                        </a:schemeClr>
                      </a:solidFill>
                      <a:latin typeface="Cambria Math" panose="02040503050406030204" pitchFamily="18" charset="0"/>
                    </a:rPr>
                    <m:t>𝑛</m:t>
                  </m:r>
                </m:sub>
              </m:sSub>
            </m:oMath>
          </a14:m>
          <a:endParaRPr lang="en-US" sz="2400" kern="1200" dirty="0">
            <a:solidFill>
              <a:schemeClr val="accent2">
                <a:lumMod val="75000"/>
              </a:schemeClr>
            </a:solidFill>
            <a:latin typeface="Times New Roman" panose="02020603050405020304" pitchFamily="18" charset="0"/>
            <a:cs typeface="Times New Roman" panose="02020603050405020304" pitchFamily="18" charset="0"/>
          </a:endParaRPr>
        </a:p>
        <a:p>
          <a:pPr marL="625475" lvl="1" indent="-288925" algn="l" defTabSz="889000">
            <a:lnSpc>
              <a:spcPct val="90000"/>
            </a:lnSpc>
            <a:spcBef>
              <a:spcPct val="0"/>
            </a:spcBef>
            <a:spcAft>
              <a:spcPct val="20000"/>
            </a:spcAft>
            <a:buChar char="•"/>
          </a:pPr>
          <a:endParaRPr lang="en-US" sz="2000" kern="1200" dirty="0">
            <a:solidFill>
              <a:schemeClr val="accent2">
                <a:lumMod val="75000"/>
              </a:schemeClr>
            </a:solidFill>
            <a:latin typeface="Times New Roman" panose="02020603050405020304" pitchFamily="18" charset="0"/>
            <a:cs typeface="Times New Roman" panose="02020603050405020304" pitchFamily="18" charset="0"/>
          </a:endParaRPr>
        </a:p>
        <a:p>
          <a:pPr marL="625475" lvl="1" indent="-288925" algn="l" defTabSz="1066800">
            <a:lnSpc>
              <a:spcPct val="90000"/>
            </a:lnSpc>
            <a:spcBef>
              <a:spcPct val="0"/>
            </a:spcBef>
            <a:spcAft>
              <a:spcPct val="20000"/>
            </a:spcAft>
            <a:buChar char="•"/>
          </a:pPr>
          <a14:m xmlns:a14="http://schemas.microsoft.com/office/drawing/2010/main">
            <m:oMath xmlns:m="http://schemas.openxmlformats.org/officeDocument/2006/math">
              <m:acc>
                <m:accPr>
                  <m:chr m:val="̂"/>
                  <m:ctrlPr>
                    <a:rPr lang="en-US" sz="2400" i="1" kern="1200" smtClean="0">
                      <a:solidFill>
                        <a:schemeClr val="accent2">
                          <a:lumMod val="75000"/>
                        </a:schemeClr>
                      </a:solidFill>
                      <a:latin typeface="Cambria Math" panose="02040503050406030204" pitchFamily="18" charset="0"/>
                    </a:rPr>
                  </m:ctrlPr>
                </m:accPr>
                <m:e>
                  <m:r>
                    <a:rPr lang="en-US" sz="2400" kern="1200">
                      <a:solidFill>
                        <a:schemeClr val="accent2">
                          <a:lumMod val="75000"/>
                        </a:schemeClr>
                      </a:solidFill>
                      <a:latin typeface="Cambria Math" panose="02040503050406030204" pitchFamily="18" charset="0"/>
                    </a:rPr>
                    <m:t>𝑝</m:t>
                  </m:r>
                </m:e>
              </m:acc>
              <m:r>
                <a:rPr lang="en-US" sz="2400" kern="1200">
                  <a:solidFill>
                    <a:schemeClr val="accent2">
                      <a:lumMod val="75000"/>
                    </a:schemeClr>
                  </a:solidFill>
                  <a:latin typeface="Cambria Math" panose="02040503050406030204" pitchFamily="18" charset="0"/>
                </a:rPr>
                <m:t>=</m:t>
              </m:r>
              <m:r>
                <a:rPr lang="en-US" sz="2400" kern="1200">
                  <a:solidFill>
                    <a:schemeClr val="accent2">
                      <a:lumMod val="75000"/>
                    </a:schemeClr>
                  </a:solidFill>
                  <a:latin typeface="Cambria Math" panose="02040503050406030204" pitchFamily="18" charset="0"/>
                </a:rPr>
                <m:t>𝜎</m:t>
              </m:r>
              <m:r>
                <a:rPr lang="en-US" sz="2400" kern="1200">
                  <a:solidFill>
                    <a:schemeClr val="accent2">
                      <a:lumMod val="75000"/>
                    </a:schemeClr>
                  </a:solidFill>
                  <a:latin typeface="Cambria Math" panose="02040503050406030204" pitchFamily="18" charset="0"/>
                </a:rPr>
                <m:t>(</m:t>
              </m:r>
              <m:acc>
                <m:accPr>
                  <m:chr m:val="̂"/>
                  <m:ctrlPr>
                    <a:rPr lang="en-US" sz="2400" i="1" kern="1200" smtClean="0">
                      <a:solidFill>
                        <a:schemeClr val="accent2">
                          <a:lumMod val="75000"/>
                        </a:schemeClr>
                      </a:solidFill>
                      <a:latin typeface="Cambria Math" panose="02040503050406030204" pitchFamily="18" charset="0"/>
                    </a:rPr>
                  </m:ctrlPr>
                </m:accPr>
                <m:e>
                  <m:r>
                    <a:rPr lang="en-US" sz="2400" b="0" i="1" kern="1200" smtClean="0">
                      <a:solidFill>
                        <a:schemeClr val="accent2">
                          <a:lumMod val="75000"/>
                        </a:schemeClr>
                      </a:solidFill>
                      <a:latin typeface="Cambria Math" panose="02040503050406030204" pitchFamily="18" charset="0"/>
                    </a:rPr>
                    <m:t>𝑧</m:t>
                  </m:r>
                </m:e>
              </m:acc>
              <m:r>
                <a:rPr lang="en-US" sz="2400" kern="1200">
                  <a:solidFill>
                    <a:schemeClr val="accent2">
                      <a:lumMod val="75000"/>
                    </a:schemeClr>
                  </a:solidFill>
                  <a:latin typeface="Cambria Math" panose="02040503050406030204" pitchFamily="18" charset="0"/>
                </a:rPr>
                <m:t>)=</m:t>
              </m:r>
              <m:f>
                <m:fPr>
                  <m:ctrlPr>
                    <a:rPr lang="en-US" sz="2400" i="1" kern="1200">
                      <a:solidFill>
                        <a:schemeClr val="accent2">
                          <a:lumMod val="75000"/>
                        </a:schemeClr>
                      </a:solidFill>
                      <a:latin typeface="Cambria Math" panose="02040503050406030204" pitchFamily="18" charset="0"/>
                    </a:rPr>
                  </m:ctrlPr>
                </m:fPr>
                <m:num>
                  <m:sSup>
                    <m:sSupPr>
                      <m:ctrlPr>
                        <a:rPr lang="en-US" sz="2400" i="1" kern="1200">
                          <a:solidFill>
                            <a:schemeClr val="accent2">
                              <a:lumMod val="75000"/>
                            </a:schemeClr>
                          </a:solidFill>
                          <a:latin typeface="Cambria Math" panose="02040503050406030204" pitchFamily="18" charset="0"/>
                        </a:rPr>
                      </m:ctrlPr>
                    </m:sSupPr>
                    <m:e>
                      <m:r>
                        <a:rPr lang="en-US" sz="2400" kern="1200">
                          <a:solidFill>
                            <a:schemeClr val="accent2">
                              <a:lumMod val="75000"/>
                            </a:schemeClr>
                          </a:solidFill>
                          <a:latin typeface="Cambria Math" panose="02040503050406030204" pitchFamily="18" charset="0"/>
                        </a:rPr>
                        <m:t>𝑒</m:t>
                      </m:r>
                    </m:e>
                    <m:sup>
                      <m:acc>
                        <m:accPr>
                          <m:chr m:val="̂"/>
                          <m:ctrlPr>
                            <a:rPr lang="en-US" sz="2400" i="1" kern="1200" smtClean="0">
                              <a:solidFill>
                                <a:schemeClr val="accent2">
                                  <a:lumMod val="75000"/>
                                </a:schemeClr>
                              </a:solidFill>
                              <a:latin typeface="Cambria Math" panose="02040503050406030204" pitchFamily="18" charset="0"/>
                            </a:rPr>
                          </m:ctrlPr>
                        </m:accPr>
                        <m:e>
                          <m:r>
                            <a:rPr lang="en-US" sz="2400" b="0" i="1" kern="1200" smtClean="0">
                              <a:solidFill>
                                <a:schemeClr val="accent2">
                                  <a:lumMod val="75000"/>
                                </a:schemeClr>
                              </a:solidFill>
                              <a:latin typeface="Cambria Math" panose="02040503050406030204" pitchFamily="18" charset="0"/>
                            </a:rPr>
                            <m:t>𝑧</m:t>
                          </m:r>
                        </m:e>
                      </m:acc>
                    </m:sup>
                  </m:sSup>
                </m:num>
                <m:den>
                  <m:r>
                    <a:rPr lang="en-US" sz="2400" kern="1200">
                      <a:solidFill>
                        <a:schemeClr val="accent2">
                          <a:lumMod val="75000"/>
                        </a:schemeClr>
                      </a:solidFill>
                      <a:latin typeface="Cambria Math" panose="02040503050406030204" pitchFamily="18" charset="0"/>
                    </a:rPr>
                    <m:t>1+</m:t>
                  </m:r>
                  <m:sSup>
                    <m:sSupPr>
                      <m:ctrlPr>
                        <a:rPr lang="en-US" sz="2400" i="1" kern="1200">
                          <a:solidFill>
                            <a:schemeClr val="accent2">
                              <a:lumMod val="75000"/>
                            </a:schemeClr>
                          </a:solidFill>
                          <a:latin typeface="Cambria Math" panose="02040503050406030204" pitchFamily="18" charset="0"/>
                        </a:rPr>
                      </m:ctrlPr>
                    </m:sSupPr>
                    <m:e>
                      <m:r>
                        <a:rPr lang="en-US" sz="2400" kern="1200">
                          <a:solidFill>
                            <a:schemeClr val="accent2">
                              <a:lumMod val="75000"/>
                            </a:schemeClr>
                          </a:solidFill>
                          <a:latin typeface="Cambria Math" panose="02040503050406030204" pitchFamily="18" charset="0"/>
                        </a:rPr>
                        <m:t>𝑒</m:t>
                      </m:r>
                    </m:e>
                    <m:sup>
                      <m:acc>
                        <m:accPr>
                          <m:chr m:val="̂"/>
                          <m:ctrlPr>
                            <a:rPr lang="en-US" sz="2400" i="1" kern="1200" smtClean="0">
                              <a:solidFill>
                                <a:schemeClr val="accent2">
                                  <a:lumMod val="75000"/>
                                </a:schemeClr>
                              </a:solidFill>
                              <a:latin typeface="Cambria Math" panose="02040503050406030204" pitchFamily="18" charset="0"/>
                            </a:rPr>
                          </m:ctrlPr>
                        </m:accPr>
                        <m:e>
                          <m:r>
                            <a:rPr lang="en-US" sz="2400" b="0" i="1" kern="1200" smtClean="0">
                              <a:solidFill>
                                <a:schemeClr val="accent2">
                                  <a:lumMod val="75000"/>
                                </a:schemeClr>
                              </a:solidFill>
                              <a:latin typeface="Cambria Math" panose="02040503050406030204" pitchFamily="18" charset="0"/>
                            </a:rPr>
                            <m:t>𝑧</m:t>
                          </m:r>
                        </m:e>
                      </m:acc>
                    </m:sup>
                  </m:sSup>
                </m:den>
              </m:f>
              <m:r>
                <a:rPr lang="en-US" sz="2400" kern="1200">
                  <a:solidFill>
                    <a:schemeClr val="accent2">
                      <a:lumMod val="75000"/>
                    </a:schemeClr>
                  </a:solidFill>
                  <a:latin typeface="Cambria Math" panose="02040503050406030204" pitchFamily="18" charset="0"/>
                </a:rPr>
                <m:t>=</m:t>
              </m:r>
              <m:f>
                <m:fPr>
                  <m:ctrlPr>
                    <a:rPr lang="en-US" sz="2400" i="1" kern="1200">
                      <a:solidFill>
                        <a:schemeClr val="accent2">
                          <a:lumMod val="75000"/>
                        </a:schemeClr>
                      </a:solidFill>
                      <a:latin typeface="Cambria Math" panose="02040503050406030204" pitchFamily="18" charset="0"/>
                    </a:rPr>
                  </m:ctrlPr>
                </m:fPr>
                <m:num>
                  <m:r>
                    <a:rPr lang="en-US" sz="2400" kern="1200">
                      <a:solidFill>
                        <a:schemeClr val="accent2">
                          <a:lumMod val="75000"/>
                        </a:schemeClr>
                      </a:solidFill>
                      <a:latin typeface="Cambria Math" panose="02040503050406030204" pitchFamily="18" charset="0"/>
                    </a:rPr>
                    <m:t>1</m:t>
                  </m:r>
                </m:num>
                <m:den>
                  <m:r>
                    <a:rPr lang="en-US" sz="2400" kern="1200">
                      <a:solidFill>
                        <a:schemeClr val="accent2">
                          <a:lumMod val="75000"/>
                        </a:schemeClr>
                      </a:solidFill>
                      <a:latin typeface="Cambria Math" panose="02040503050406030204" pitchFamily="18" charset="0"/>
                    </a:rPr>
                    <m:t>1+</m:t>
                  </m:r>
                  <m:sSup>
                    <m:sSupPr>
                      <m:ctrlPr>
                        <a:rPr lang="en-US" sz="2400" i="1" kern="1200">
                          <a:solidFill>
                            <a:schemeClr val="accent2">
                              <a:lumMod val="75000"/>
                            </a:schemeClr>
                          </a:solidFill>
                          <a:latin typeface="Cambria Math" panose="02040503050406030204" pitchFamily="18" charset="0"/>
                        </a:rPr>
                      </m:ctrlPr>
                    </m:sSupPr>
                    <m:e>
                      <m:r>
                        <a:rPr lang="en-US" sz="2400" kern="1200">
                          <a:solidFill>
                            <a:schemeClr val="accent2">
                              <a:lumMod val="75000"/>
                            </a:schemeClr>
                          </a:solidFill>
                          <a:latin typeface="Cambria Math" panose="02040503050406030204" pitchFamily="18" charset="0"/>
                        </a:rPr>
                        <m:t>𝑒</m:t>
                      </m:r>
                    </m:e>
                    <m:sup>
                      <m:r>
                        <a:rPr lang="en-US" sz="2400" kern="1200">
                          <a:solidFill>
                            <a:schemeClr val="accent2">
                              <a:lumMod val="75000"/>
                            </a:schemeClr>
                          </a:solidFill>
                          <a:latin typeface="Cambria Math" panose="02040503050406030204" pitchFamily="18" charset="0"/>
                        </a:rPr>
                        <m:t>−</m:t>
                      </m:r>
                      <m:acc>
                        <m:accPr>
                          <m:chr m:val="̂"/>
                          <m:ctrlPr>
                            <a:rPr lang="en-US" sz="2400" i="1" kern="1200" smtClean="0">
                              <a:solidFill>
                                <a:schemeClr val="accent2">
                                  <a:lumMod val="75000"/>
                                </a:schemeClr>
                              </a:solidFill>
                              <a:latin typeface="Cambria Math" panose="02040503050406030204" pitchFamily="18" charset="0"/>
                            </a:rPr>
                          </m:ctrlPr>
                        </m:accPr>
                        <m:e>
                          <m:r>
                            <a:rPr lang="en-US" sz="2400" b="0" i="1" kern="1200" smtClean="0">
                              <a:solidFill>
                                <a:schemeClr val="accent2">
                                  <a:lumMod val="75000"/>
                                </a:schemeClr>
                              </a:solidFill>
                              <a:latin typeface="Cambria Math" panose="02040503050406030204" pitchFamily="18" charset="0"/>
                            </a:rPr>
                            <m:t>𝑧</m:t>
                          </m:r>
                        </m:e>
                      </m:acc>
                    </m:sup>
                  </m:sSup>
                </m:den>
              </m:f>
            </m:oMath>
          </a14:m>
          <a:endParaRPr lang="en-US" sz="2400" kern="1200" dirty="0">
            <a:solidFill>
              <a:schemeClr val="accent2">
                <a:lumMod val="75000"/>
              </a:schemeClr>
            </a:solidFill>
            <a:latin typeface="Times New Roman" panose="02020603050405020304" pitchFamily="18" charset="0"/>
            <a:cs typeface="Times New Roman" panose="02020603050405020304" pitchFamily="18" charset="0"/>
          </a:endParaRPr>
        </a:p>
      </dsp:txBody>
      <dsp:txXfrm>
        <a:off x="0" y="3202731"/>
        <a:ext cx="8225013" cy="169533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7E3F5E-F447-4771-8464-22481016EF42}">
      <dsp:nvSpPr>
        <dsp:cNvPr id="0" name=""/>
        <dsp:cNvSpPr/>
      </dsp:nvSpPr>
      <dsp:spPr>
        <a:xfrm>
          <a:off x="0" y="114535"/>
          <a:ext cx="8641703" cy="77921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Prediction    </a:t>
          </a:r>
          <a14:m xmlns:a14="http://schemas.microsoft.com/office/drawing/2010/main">
            <m:oMath xmlns:m="http://schemas.openxmlformats.org/officeDocument/2006/math">
              <m:acc>
                <m:accPr>
                  <m:chr m:val="̂"/>
                  <m:ctrlPr>
                    <a:rPr lang="en-US" sz="1800" i="1" kern="1200">
                      <a:latin typeface="Cambria Math" panose="02040503050406030204" pitchFamily="18" charset="0"/>
                    </a:rPr>
                  </m:ctrlPr>
                </m:accPr>
                <m:e>
                  <m:r>
                    <a:rPr lang="en-US" sz="1800" i="1" kern="1200">
                      <a:latin typeface="Cambria Math" panose="02040503050406030204" pitchFamily="18" charset="0"/>
                    </a:rPr>
                    <m:t>𝑦</m:t>
                  </m:r>
                </m:e>
              </m:acc>
              <m:r>
                <a:rPr lang="en-US" sz="1800" i="1" kern="1200">
                  <a:latin typeface="Cambria Math" panose="02040503050406030204" pitchFamily="18" charset="0"/>
                </a:rPr>
                <m:t>=</m:t>
              </m:r>
              <m:d>
                <m:dPr>
                  <m:begChr m:val="{"/>
                  <m:endChr m:val=""/>
                  <m:ctrlPr>
                    <a:rPr lang="en-US" sz="1800" i="1" kern="1200">
                      <a:latin typeface="Cambria Math" panose="02040503050406030204" pitchFamily="18" charset="0"/>
                    </a:rPr>
                  </m:ctrlPr>
                </m:dPr>
                <m:e>
                  <m:eqArr>
                    <m:eqArrPr>
                      <m:ctrlPr>
                        <a:rPr lang="en-US" sz="1800" i="1" kern="1200">
                          <a:latin typeface="Cambria Math" panose="02040503050406030204" pitchFamily="18" charset="0"/>
                        </a:rPr>
                      </m:ctrlPr>
                    </m:eqArrPr>
                    <m:e>
                      <m:r>
                        <a:rPr lang="en-US" sz="1800" i="1" kern="1200">
                          <a:latin typeface="Cambria Math" panose="02040503050406030204" pitchFamily="18" charset="0"/>
                        </a:rPr>
                        <m:t>0  </m:t>
                      </m:r>
                      <m:r>
                        <a:rPr lang="en-US" sz="1800" i="1" kern="1200">
                          <a:latin typeface="Cambria Math" panose="02040503050406030204" pitchFamily="18" charset="0"/>
                        </a:rPr>
                        <m:t>𝑖𝑓</m:t>
                      </m:r>
                      <m:r>
                        <a:rPr lang="en-US" sz="1800" i="1" kern="1200">
                          <a:latin typeface="Cambria Math" panose="02040503050406030204" pitchFamily="18" charset="0"/>
                        </a:rPr>
                        <m:t> </m:t>
                      </m:r>
                      <m:acc>
                        <m:accPr>
                          <m:chr m:val="̂"/>
                          <m:ctrlPr>
                            <a:rPr lang="en-US" sz="1800" i="1" kern="1200">
                              <a:latin typeface="Cambria Math" panose="02040503050406030204" pitchFamily="18" charset="0"/>
                            </a:rPr>
                          </m:ctrlPr>
                        </m:accPr>
                        <m:e>
                          <m:r>
                            <a:rPr lang="en-US" sz="1800" i="1" kern="1200">
                              <a:latin typeface="Cambria Math" panose="02040503050406030204" pitchFamily="18" charset="0"/>
                            </a:rPr>
                            <m:t>𝑝</m:t>
                          </m:r>
                        </m:e>
                      </m:acc>
                      <m:r>
                        <a:rPr lang="en-US" sz="1800" i="1" kern="1200">
                          <a:latin typeface="Cambria Math" panose="02040503050406030204" pitchFamily="18" charset="0"/>
                        </a:rPr>
                        <m:t>&lt;</m:t>
                      </m:r>
                      <m:r>
                        <a:rPr lang="en-US" sz="1800" b="0" i="1" kern="1200">
                          <a:latin typeface="Cambria Math" panose="02040503050406030204" pitchFamily="18" charset="0"/>
                        </a:rPr>
                        <m:t>𝑡h𝑟𝑒𝑠h𝑜𝑙𝑑</m:t>
                      </m:r>
                    </m:e>
                    <m:e>
                      <m:r>
                        <a:rPr lang="en-US" sz="1800" i="1" kern="1200">
                          <a:latin typeface="Cambria Math" panose="02040503050406030204" pitchFamily="18" charset="0"/>
                        </a:rPr>
                        <m:t>1  </m:t>
                      </m:r>
                      <m:r>
                        <a:rPr lang="en-US" sz="1800" i="1" kern="1200">
                          <a:latin typeface="Cambria Math" panose="02040503050406030204" pitchFamily="18" charset="0"/>
                        </a:rPr>
                        <m:t>𝑖𝑓</m:t>
                      </m:r>
                      <m:r>
                        <a:rPr lang="en-US" sz="1800" i="1" kern="1200">
                          <a:latin typeface="Cambria Math" panose="02040503050406030204" pitchFamily="18" charset="0"/>
                        </a:rPr>
                        <m:t> </m:t>
                      </m:r>
                      <m:acc>
                        <m:accPr>
                          <m:chr m:val="̂"/>
                          <m:ctrlPr>
                            <a:rPr lang="en-US" sz="1800" i="1" kern="1200">
                              <a:latin typeface="Cambria Math" panose="02040503050406030204" pitchFamily="18" charset="0"/>
                            </a:rPr>
                          </m:ctrlPr>
                        </m:accPr>
                        <m:e>
                          <m:r>
                            <a:rPr lang="en-US" sz="1800" i="1" kern="1200">
                              <a:latin typeface="Cambria Math" panose="02040503050406030204" pitchFamily="18" charset="0"/>
                            </a:rPr>
                            <m:t>𝑝</m:t>
                          </m:r>
                        </m:e>
                      </m:acc>
                      <m:r>
                        <a:rPr lang="en-US" sz="1800" i="1" kern="1200">
                          <a:latin typeface="Cambria Math" panose="02040503050406030204" pitchFamily="18" charset="0"/>
                        </a:rPr>
                        <m:t>≥</m:t>
                      </m:r>
                      <m:r>
                        <a:rPr lang="en-US" sz="1800" b="0" i="1" kern="1200">
                          <a:latin typeface="Cambria Math" panose="02040503050406030204" pitchFamily="18" charset="0"/>
                        </a:rPr>
                        <m:t>𝑡h𝑟𝑒𝑠h𝑜𝑙𝑑</m:t>
                      </m:r>
                      <m:r>
                        <a:rPr lang="en-US" sz="1800" i="1" kern="1200">
                          <a:latin typeface="Cambria Math" panose="02040503050406030204" pitchFamily="18" charset="0"/>
                        </a:rPr>
                        <m:t> </m:t>
                      </m:r>
                    </m:e>
                  </m:eqArr>
                </m:e>
              </m:d>
            </m:oMath>
          </a14:m>
          <a:r>
            <a:rPr lang="en-US" sz="1800" kern="1200" dirty="0"/>
            <a:t>,  typically, </a:t>
          </a:r>
          <a14:m xmlns:a14="http://schemas.microsoft.com/office/drawing/2010/main">
            <m:oMath xmlns:m="http://schemas.openxmlformats.org/officeDocument/2006/math">
              <m:r>
                <a:rPr lang="en-US" sz="1800" i="1" kern="1200">
                  <a:latin typeface="Cambria Math" panose="02040503050406030204" pitchFamily="18" charset="0"/>
                </a:rPr>
                <m:t>𝑡h𝑟𝑒𝑠h𝑜𝑙𝑑</m:t>
              </m:r>
            </m:oMath>
          </a14:m>
          <a:r>
            <a:rPr lang="en-US" sz="1800" kern="1200" dirty="0"/>
            <a:t> = 0.5</a:t>
          </a:r>
        </a:p>
      </dsp:txBody>
      <dsp:txXfrm>
        <a:off x="38038" y="152573"/>
        <a:ext cx="8565627" cy="703143"/>
      </dsp:txXfrm>
    </dsp:sp>
    <dsp:sp modelId="{5C82A4AD-C996-4649-8977-FFE2333B954F}">
      <dsp:nvSpPr>
        <dsp:cNvPr id="0" name=""/>
        <dsp:cNvSpPr/>
      </dsp:nvSpPr>
      <dsp:spPr>
        <a:xfrm>
          <a:off x="0" y="945595"/>
          <a:ext cx="8641703" cy="77921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14:m xmlns:a14="http://schemas.microsoft.com/office/drawing/2010/main">
            <m:oMathPara xmlns:m="http://schemas.openxmlformats.org/officeDocument/2006/math">
              <m:oMathParaPr>
                <m:jc m:val="left"/>
              </m:oMathParaPr>
              <m:oMath xmlns:m="http://schemas.openxmlformats.org/officeDocument/2006/math">
                <m:acc>
                  <m:accPr>
                    <m:chr m:val="̂"/>
                    <m:ctrlPr>
                      <a:rPr lang="en-US" sz="1800" b="0" i="1" kern="1200" smtClean="0">
                        <a:latin typeface="Cambria Math" panose="02040503050406030204" pitchFamily="18" charset="0"/>
                      </a:rPr>
                    </m:ctrlPr>
                  </m:accPr>
                  <m:e>
                    <m:r>
                      <a:rPr lang="en-US" sz="1800" b="0" i="1" kern="1200">
                        <a:latin typeface="Cambria Math" panose="02040503050406030204" pitchFamily="18" charset="0"/>
                      </a:rPr>
                      <m:t>𝑝</m:t>
                    </m:r>
                  </m:e>
                </m:acc>
                <m:r>
                  <a:rPr lang="en-US" sz="1800" b="0" i="1" kern="1200">
                    <a:latin typeface="Cambria Math" panose="02040503050406030204" pitchFamily="18" charset="0"/>
                  </a:rPr>
                  <m:t>&lt;0.5 , </m:t>
                </m:r>
                <m:r>
                  <a:rPr lang="en-US" sz="1800" b="0" i="1" kern="1200">
                    <a:latin typeface="Cambria Math" panose="02040503050406030204" pitchFamily="18" charset="0"/>
                  </a:rPr>
                  <m:t>𝑤h𝑒𝑛</m:t>
                </m:r>
                <m:r>
                  <a:rPr lang="en-US" sz="1800" b="0" i="1" kern="1200">
                    <a:latin typeface="Cambria Math" panose="02040503050406030204" pitchFamily="18" charset="0"/>
                  </a:rPr>
                  <m:t> </m:t>
                </m:r>
                <m:r>
                  <a:rPr lang="en-US" sz="1800" b="0" i="1" kern="1200">
                    <a:latin typeface="Cambria Math" panose="02040503050406030204" pitchFamily="18" charset="0"/>
                  </a:rPr>
                  <m:t>𝑧</m:t>
                </m:r>
                <m:r>
                  <a:rPr lang="en-US" sz="1800" b="0" i="1" kern="1200">
                    <a:latin typeface="Cambria Math" panose="02040503050406030204" pitchFamily="18" charset="0"/>
                  </a:rPr>
                  <m:t>&lt;0</m:t>
                </m:r>
              </m:oMath>
            </m:oMathPara>
          </a14:m>
          <a:endParaRPr lang="en-US" sz="1800" kern="1200" dirty="0"/>
        </a:p>
      </dsp:txBody>
      <dsp:txXfrm>
        <a:off x="38038" y="983633"/>
        <a:ext cx="8565627" cy="703143"/>
      </dsp:txXfrm>
    </dsp:sp>
    <dsp:sp modelId="{FCC04CAB-A4CE-4794-A2B2-82F09E1D02D9}">
      <dsp:nvSpPr>
        <dsp:cNvPr id="0" name=""/>
        <dsp:cNvSpPr/>
      </dsp:nvSpPr>
      <dsp:spPr>
        <a:xfrm>
          <a:off x="0" y="1776655"/>
          <a:ext cx="8641703" cy="77921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14:m xmlns:a14="http://schemas.microsoft.com/office/drawing/2010/main">
            <m:oMathPara xmlns:m="http://schemas.openxmlformats.org/officeDocument/2006/math">
              <m:oMathParaPr>
                <m:jc m:val="left"/>
              </m:oMathParaPr>
              <m:oMath xmlns:m="http://schemas.openxmlformats.org/officeDocument/2006/math">
                <m:acc>
                  <m:accPr>
                    <m:chr m:val="̂"/>
                    <m:ctrlPr>
                      <a:rPr lang="en-US" sz="1800" i="1" kern="1200" smtClean="0">
                        <a:latin typeface="Cambria Math" panose="02040503050406030204" pitchFamily="18" charset="0"/>
                      </a:rPr>
                    </m:ctrlPr>
                  </m:accPr>
                  <m:e>
                    <m:r>
                      <a:rPr lang="en-US" sz="1800" i="1" kern="1200">
                        <a:latin typeface="Cambria Math" panose="02040503050406030204" pitchFamily="18" charset="0"/>
                      </a:rPr>
                      <m:t>𝑝</m:t>
                    </m:r>
                  </m:e>
                </m:acc>
                <m:r>
                  <a:rPr lang="en-US" sz="1800" i="1" kern="1200">
                    <a:latin typeface="Cambria Math" panose="02040503050406030204" pitchFamily="18" charset="0"/>
                  </a:rPr>
                  <m:t>≥0.5 </m:t>
                </m:r>
                <m:r>
                  <a:rPr lang="en-US" sz="1800" i="1" kern="1200">
                    <a:latin typeface="Cambria Math" panose="02040503050406030204" pitchFamily="18" charset="0"/>
                  </a:rPr>
                  <m:t>𝑤h𝑒𝑛</m:t>
                </m:r>
                <m:r>
                  <a:rPr lang="en-US" sz="1800" i="1" kern="1200">
                    <a:latin typeface="Cambria Math" panose="02040503050406030204" pitchFamily="18" charset="0"/>
                  </a:rPr>
                  <m:t> </m:t>
                </m:r>
                <m:r>
                  <a:rPr lang="en-US" sz="1800" b="0" i="1" kern="1200">
                    <a:latin typeface="Cambria Math" panose="02040503050406030204" pitchFamily="18" charset="0"/>
                  </a:rPr>
                  <m:t>𝑧</m:t>
                </m:r>
                <m:r>
                  <a:rPr lang="en-US" sz="1800" i="1" kern="1200">
                    <a:latin typeface="Cambria Math" panose="02040503050406030204" pitchFamily="18" charset="0"/>
                  </a:rPr>
                  <m:t>≥0</m:t>
                </m:r>
              </m:oMath>
            </m:oMathPara>
          </a14:m>
          <a:endParaRPr lang="en-US" sz="1800" kern="1200" dirty="0"/>
        </a:p>
      </dsp:txBody>
      <dsp:txXfrm>
        <a:off x="38038" y="1814693"/>
        <a:ext cx="8565627" cy="703143"/>
      </dsp:txXfrm>
    </dsp:sp>
    <dsp:sp modelId="{368958E4-CC56-4A5B-BFC7-677CAAABD63E}">
      <dsp:nvSpPr>
        <dsp:cNvPr id="0" name=""/>
        <dsp:cNvSpPr/>
      </dsp:nvSpPr>
      <dsp:spPr>
        <a:xfrm>
          <a:off x="0" y="2607715"/>
          <a:ext cx="8641703" cy="77921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This means Logistic Regression predicts 1 if </a:t>
          </a:r>
          <a14:m xmlns:a14="http://schemas.microsoft.com/office/drawing/2010/main">
            <m:oMath xmlns:m="http://schemas.openxmlformats.org/officeDocument/2006/math">
              <m:r>
                <a:rPr lang="en-US" sz="1800" b="0" i="1" kern="1200">
                  <a:latin typeface="Cambria Math" panose="02040503050406030204" pitchFamily="18" charset="0"/>
                </a:rPr>
                <m:t>𝑧</m:t>
              </m:r>
            </m:oMath>
          </a14:m>
          <a:r>
            <a:rPr lang="en-US" sz="1800" kern="1200" dirty="0"/>
            <a:t> is positive and 0 if it is negative </a:t>
          </a:r>
        </a:p>
      </dsp:txBody>
      <dsp:txXfrm>
        <a:off x="38038" y="2645753"/>
        <a:ext cx="8565627" cy="703143"/>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05D570-F909-492F-A660-FA3036CDFD60}">
      <dsp:nvSpPr>
        <dsp:cNvPr id="0" name=""/>
        <dsp:cNvSpPr/>
      </dsp:nvSpPr>
      <dsp:spPr>
        <a:xfrm>
          <a:off x="0" y="22769"/>
          <a:ext cx="3991169" cy="115478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Logit (sigmoid) function is a function that returns the result between 0 and 1.</a:t>
          </a:r>
        </a:p>
      </dsp:txBody>
      <dsp:txXfrm>
        <a:off x="56372" y="79141"/>
        <a:ext cx="3878425" cy="1042045"/>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4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6.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latin typeface="Times New Roman" panose="02020603050405020304" pitchFamily="18" charset="0"/>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92A16CE-DA33-4648-A675-4088BEEFF9BD}" type="datetimeFigureOut">
              <a:rPr lang="en-US" smtClean="0">
                <a:latin typeface="Times New Roman" panose="02020603050405020304" pitchFamily="18" charset="0"/>
              </a:rPr>
              <a:t>9/25/2023</a:t>
            </a:fld>
            <a:endParaRPr lang="en-US" dirty="0">
              <a:latin typeface="Times New Roman" panose="02020603050405020304" pitchFamily="18" charset="0"/>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latin typeface="Times New Roman" panose="02020603050405020304" pitchFamily="18" charset="0"/>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1091248-1C7D-44C9-970A-4EC41BDB27C0}" type="slidenum">
              <a:rPr lang="en-US" smtClean="0">
                <a:latin typeface="Times New Roman" panose="02020603050405020304" pitchFamily="18" charset="0"/>
              </a:rPr>
              <a:t>‹#›</a:t>
            </a:fld>
            <a:endParaRPr lang="en-US" dirty="0">
              <a:latin typeface="Times New Roman" panose="02020603050405020304" pitchFamily="18" charset="0"/>
            </a:endParaRPr>
          </a:p>
        </p:txBody>
      </p:sp>
    </p:spTree>
    <p:extLst>
      <p:ext uri="{BB962C8B-B14F-4D97-AF65-F5344CB8AC3E}">
        <p14:creationId xmlns:p14="http://schemas.microsoft.com/office/powerpoint/2010/main" val="188247091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Times New Roman" panose="02020603050405020304" pitchFamily="18"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Times New Roman" panose="02020603050405020304" pitchFamily="18" charset="0"/>
              </a:defRPr>
            </a:lvl1pPr>
          </a:lstStyle>
          <a:p>
            <a:fld id="{3D3AB5E1-41C1-4239-BBE1-3868ADB55029}" type="datetimeFigureOut">
              <a:rPr lang="en-US" smtClean="0"/>
              <a:pPr/>
              <a:t>9/25/2023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Times New Roman" panose="02020603050405020304" pitchFamily="18"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Times New Roman" panose="02020603050405020304" pitchFamily="18" charset="0"/>
              </a:defRPr>
            </a:lvl1pPr>
          </a:lstStyle>
          <a:p>
            <a:fld id="{2BA5E629-235C-4DFF-991C-40AD2E481248}" type="slidenum">
              <a:rPr lang="en-US" smtClean="0"/>
              <a:pPr/>
              <a:t>‹#›</a:t>
            </a:fld>
            <a:endParaRPr lang="en-US" dirty="0"/>
          </a:p>
        </p:txBody>
      </p:sp>
    </p:spTree>
    <p:extLst>
      <p:ext uri="{BB962C8B-B14F-4D97-AF65-F5344CB8AC3E}">
        <p14:creationId xmlns:p14="http://schemas.microsoft.com/office/powerpoint/2010/main" val="23014164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Times New Roman" panose="02020603050405020304" pitchFamily="18" charset="0"/>
        <a:ea typeface="+mn-ea"/>
        <a:cs typeface="+mn-cs"/>
      </a:defRPr>
    </a:lvl1pPr>
    <a:lvl2pPr marL="457200" algn="l" defTabSz="914400" rtl="0" eaLnBrk="1" latinLnBrk="0" hangingPunct="1">
      <a:defRPr sz="1200" kern="1200">
        <a:solidFill>
          <a:schemeClr val="tx1"/>
        </a:solidFill>
        <a:latin typeface="Times New Roman" panose="02020603050405020304" pitchFamily="18" charset="0"/>
        <a:ea typeface="+mn-ea"/>
        <a:cs typeface="+mn-cs"/>
      </a:defRPr>
    </a:lvl2pPr>
    <a:lvl3pPr marL="914400" algn="l" defTabSz="914400" rtl="0" eaLnBrk="1" latinLnBrk="0" hangingPunct="1">
      <a:defRPr sz="1200" kern="1200">
        <a:solidFill>
          <a:schemeClr val="tx1"/>
        </a:solidFill>
        <a:latin typeface="Times New Roman" panose="02020603050405020304" pitchFamily="18" charset="0"/>
        <a:ea typeface="+mn-ea"/>
        <a:cs typeface="+mn-cs"/>
      </a:defRPr>
    </a:lvl3pPr>
    <a:lvl4pPr marL="1371600" algn="l" defTabSz="914400" rtl="0" eaLnBrk="1" latinLnBrk="0" hangingPunct="1">
      <a:defRPr sz="1200" kern="1200">
        <a:solidFill>
          <a:schemeClr val="tx1"/>
        </a:solidFill>
        <a:latin typeface="Times New Roman" panose="02020603050405020304" pitchFamily="18" charset="0"/>
        <a:ea typeface="+mn-ea"/>
        <a:cs typeface="+mn-cs"/>
      </a:defRPr>
    </a:lvl4pPr>
    <a:lvl5pPr marL="1828800" algn="l" defTabSz="914400" rtl="0" eaLnBrk="1" latinLnBrk="0" hangingPunct="1">
      <a:defRPr sz="1200" kern="1200">
        <a:solidFill>
          <a:schemeClr val="tx1"/>
        </a:solidFill>
        <a:latin typeface="Times New Roman" panose="02020603050405020304"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BA5E629-235C-4DFF-991C-40AD2E481248}" type="slidenum">
              <a:rPr lang="en-US" smtClean="0"/>
              <a:t>1</a:t>
            </a:fld>
            <a:endParaRPr lang="en-US"/>
          </a:p>
        </p:txBody>
      </p:sp>
    </p:spTree>
    <p:extLst>
      <p:ext uri="{BB962C8B-B14F-4D97-AF65-F5344CB8AC3E}">
        <p14:creationId xmlns:p14="http://schemas.microsoft.com/office/powerpoint/2010/main" val="42680247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10"/>
          </p:nvPr>
        </p:nvSpPr>
        <p:spPr/>
        <p:txBody>
          <a:bodyPr/>
          <a:lstStyle/>
          <a:p>
            <a:fld id="{C92FFD65-DA4F-439A-A9B5-923BE6FD29A2}" type="slidenum">
              <a:rPr lang="LID4096" smtClean="0"/>
              <a:t>21</a:t>
            </a:fld>
            <a:endParaRPr lang="LID4096"/>
          </a:p>
        </p:txBody>
      </p:sp>
    </p:spTree>
    <p:extLst>
      <p:ext uri="{BB962C8B-B14F-4D97-AF65-F5344CB8AC3E}">
        <p14:creationId xmlns:p14="http://schemas.microsoft.com/office/powerpoint/2010/main" val="25480535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10"/>
          </p:nvPr>
        </p:nvSpPr>
        <p:spPr/>
        <p:txBody>
          <a:bodyPr/>
          <a:lstStyle/>
          <a:p>
            <a:fld id="{C92FFD65-DA4F-439A-A9B5-923BE6FD29A2}" type="slidenum">
              <a:rPr lang="LID4096" smtClean="0"/>
              <a:t>23</a:t>
            </a:fld>
            <a:endParaRPr lang="LID4096"/>
          </a:p>
        </p:txBody>
      </p:sp>
    </p:spTree>
    <p:extLst>
      <p:ext uri="{BB962C8B-B14F-4D97-AF65-F5344CB8AC3E}">
        <p14:creationId xmlns:p14="http://schemas.microsoft.com/office/powerpoint/2010/main" val="31891264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10"/>
          </p:nvPr>
        </p:nvSpPr>
        <p:spPr/>
        <p:txBody>
          <a:bodyPr/>
          <a:lstStyle/>
          <a:p>
            <a:fld id="{C92FFD65-DA4F-439A-A9B5-923BE6FD29A2}" type="slidenum">
              <a:rPr lang="LID4096" smtClean="0"/>
              <a:t>24</a:t>
            </a:fld>
            <a:endParaRPr lang="LID4096"/>
          </a:p>
        </p:txBody>
      </p:sp>
    </p:spTree>
    <p:extLst>
      <p:ext uri="{BB962C8B-B14F-4D97-AF65-F5344CB8AC3E}">
        <p14:creationId xmlns:p14="http://schemas.microsoft.com/office/powerpoint/2010/main" val="7550593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10"/>
          </p:nvPr>
        </p:nvSpPr>
        <p:spPr/>
        <p:txBody>
          <a:bodyPr/>
          <a:lstStyle/>
          <a:p>
            <a:fld id="{C92FFD65-DA4F-439A-A9B5-923BE6FD29A2}" type="slidenum">
              <a:rPr lang="LID4096" smtClean="0"/>
              <a:t>25</a:t>
            </a:fld>
            <a:endParaRPr lang="LID4096"/>
          </a:p>
        </p:txBody>
      </p:sp>
    </p:spTree>
    <p:extLst>
      <p:ext uri="{BB962C8B-B14F-4D97-AF65-F5344CB8AC3E}">
        <p14:creationId xmlns:p14="http://schemas.microsoft.com/office/powerpoint/2010/main" val="8067855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BA5E629-235C-4DFF-991C-40AD2E481248}" type="slidenum">
              <a:rPr lang="en-US" smtClean="0"/>
              <a:t>26</a:t>
            </a:fld>
            <a:endParaRPr lang="en-US"/>
          </a:p>
        </p:txBody>
      </p:sp>
    </p:spTree>
    <p:extLst>
      <p:ext uri="{BB962C8B-B14F-4D97-AF65-F5344CB8AC3E}">
        <p14:creationId xmlns:p14="http://schemas.microsoft.com/office/powerpoint/2010/main" val="12723596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BA5E629-235C-4DFF-991C-40AD2E481248}" type="slidenum">
              <a:rPr lang="en-US" smtClean="0"/>
              <a:t>28</a:t>
            </a:fld>
            <a:endParaRPr lang="en-US"/>
          </a:p>
        </p:txBody>
      </p:sp>
    </p:spTree>
    <p:extLst>
      <p:ext uri="{BB962C8B-B14F-4D97-AF65-F5344CB8AC3E}">
        <p14:creationId xmlns:p14="http://schemas.microsoft.com/office/powerpoint/2010/main" val="33486241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a:p>
            <a:endParaRPr lang="en-US" dirty="0">
              <a:cs typeface="Calibri"/>
            </a:endParaRPr>
          </a:p>
          <a:p>
            <a:endParaRPr lang="en-US" dirty="0">
              <a:cs typeface="Calibri"/>
            </a:endParaRPr>
          </a:p>
        </p:txBody>
      </p:sp>
      <p:sp>
        <p:nvSpPr>
          <p:cNvPr id="4" name="Slide Number Placeholder 3"/>
          <p:cNvSpPr>
            <a:spLocks noGrp="1"/>
          </p:cNvSpPr>
          <p:nvPr>
            <p:ph type="sldNum" sz="quarter" idx="10"/>
          </p:nvPr>
        </p:nvSpPr>
        <p:spPr/>
        <p:txBody>
          <a:bodyPr/>
          <a:lstStyle/>
          <a:p>
            <a:fld id="{C92FFD65-DA4F-439A-A9B5-923BE6FD29A2}" type="slidenum">
              <a:rPr lang="LID4096" smtClean="0"/>
              <a:t>29</a:t>
            </a:fld>
            <a:endParaRPr lang="LID4096"/>
          </a:p>
        </p:txBody>
      </p:sp>
    </p:spTree>
    <p:extLst>
      <p:ext uri="{BB962C8B-B14F-4D97-AF65-F5344CB8AC3E}">
        <p14:creationId xmlns:p14="http://schemas.microsoft.com/office/powerpoint/2010/main" val="27985638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10"/>
          </p:nvPr>
        </p:nvSpPr>
        <p:spPr/>
        <p:txBody>
          <a:bodyPr/>
          <a:lstStyle/>
          <a:p>
            <a:fld id="{C92FFD65-DA4F-439A-A9B5-923BE6FD29A2}" type="slidenum">
              <a:rPr lang="LID4096" smtClean="0"/>
              <a:t>30</a:t>
            </a:fld>
            <a:endParaRPr lang="LID4096"/>
          </a:p>
        </p:txBody>
      </p:sp>
    </p:spTree>
    <p:extLst>
      <p:ext uri="{BB962C8B-B14F-4D97-AF65-F5344CB8AC3E}">
        <p14:creationId xmlns:p14="http://schemas.microsoft.com/office/powerpoint/2010/main" val="20935061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10"/>
          </p:nvPr>
        </p:nvSpPr>
        <p:spPr/>
        <p:txBody>
          <a:bodyPr/>
          <a:lstStyle/>
          <a:p>
            <a:fld id="{C92FFD65-DA4F-439A-A9B5-923BE6FD29A2}" type="slidenum">
              <a:rPr lang="LID4096" smtClean="0"/>
              <a:t>31</a:t>
            </a:fld>
            <a:endParaRPr lang="LID4096"/>
          </a:p>
        </p:txBody>
      </p:sp>
    </p:spTree>
    <p:extLst>
      <p:ext uri="{BB962C8B-B14F-4D97-AF65-F5344CB8AC3E}">
        <p14:creationId xmlns:p14="http://schemas.microsoft.com/office/powerpoint/2010/main" val="8192616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BA5E629-235C-4DFF-991C-40AD2E481248}" type="slidenum">
              <a:rPr lang="en-US" smtClean="0"/>
              <a:t>33</a:t>
            </a:fld>
            <a:endParaRPr lang="en-US"/>
          </a:p>
        </p:txBody>
      </p:sp>
    </p:spTree>
    <p:extLst>
      <p:ext uri="{BB962C8B-B14F-4D97-AF65-F5344CB8AC3E}">
        <p14:creationId xmlns:p14="http://schemas.microsoft.com/office/powerpoint/2010/main" val="22124663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BA5E629-235C-4DFF-991C-40AD2E481248}" type="slidenum">
              <a:rPr lang="en-US" smtClean="0"/>
              <a:t>3</a:t>
            </a:fld>
            <a:endParaRPr lang="en-US"/>
          </a:p>
        </p:txBody>
      </p:sp>
    </p:spTree>
    <p:extLst>
      <p:ext uri="{BB962C8B-B14F-4D97-AF65-F5344CB8AC3E}">
        <p14:creationId xmlns:p14="http://schemas.microsoft.com/office/powerpoint/2010/main" val="434513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BA5E629-235C-4DFF-991C-40AD2E481248}" type="slidenum">
              <a:rPr lang="en-US" smtClean="0"/>
              <a:t>37</a:t>
            </a:fld>
            <a:endParaRPr lang="en-US"/>
          </a:p>
        </p:txBody>
      </p:sp>
    </p:spTree>
    <p:extLst>
      <p:ext uri="{BB962C8B-B14F-4D97-AF65-F5344CB8AC3E}">
        <p14:creationId xmlns:p14="http://schemas.microsoft.com/office/powerpoint/2010/main" val="219418222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BA5E629-235C-4DFF-991C-40AD2E481248}" type="slidenum">
              <a:rPr lang="en-US" smtClean="0"/>
              <a:t>41</a:t>
            </a:fld>
            <a:endParaRPr lang="en-US"/>
          </a:p>
        </p:txBody>
      </p:sp>
    </p:spTree>
    <p:extLst>
      <p:ext uri="{BB962C8B-B14F-4D97-AF65-F5344CB8AC3E}">
        <p14:creationId xmlns:p14="http://schemas.microsoft.com/office/powerpoint/2010/main" val="371106492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LID4096" dirty="0"/>
          </a:p>
        </p:txBody>
      </p:sp>
      <p:sp>
        <p:nvSpPr>
          <p:cNvPr id="4" name="Slide Number Placeholder 3"/>
          <p:cNvSpPr>
            <a:spLocks noGrp="1"/>
          </p:cNvSpPr>
          <p:nvPr>
            <p:ph type="sldNum" sz="quarter" idx="10"/>
          </p:nvPr>
        </p:nvSpPr>
        <p:spPr/>
        <p:txBody>
          <a:bodyPr/>
          <a:lstStyle/>
          <a:p>
            <a:fld id="{C92FFD65-DA4F-439A-A9B5-923BE6FD29A2}" type="slidenum">
              <a:rPr lang="LID4096" smtClean="0"/>
              <a:t>47</a:t>
            </a:fld>
            <a:endParaRPr lang="LID4096"/>
          </a:p>
        </p:txBody>
      </p:sp>
    </p:spTree>
    <p:extLst>
      <p:ext uri="{BB962C8B-B14F-4D97-AF65-F5344CB8AC3E}">
        <p14:creationId xmlns:p14="http://schemas.microsoft.com/office/powerpoint/2010/main" val="29326373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BA5E629-235C-4DFF-991C-40AD2E481248}" type="slidenum">
              <a:rPr lang="en-US" smtClean="0"/>
              <a:t>57</a:t>
            </a:fld>
            <a:endParaRPr lang="en-US"/>
          </a:p>
        </p:txBody>
      </p:sp>
    </p:spTree>
    <p:extLst>
      <p:ext uri="{BB962C8B-B14F-4D97-AF65-F5344CB8AC3E}">
        <p14:creationId xmlns:p14="http://schemas.microsoft.com/office/powerpoint/2010/main" val="194368343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BA5E629-235C-4DFF-991C-40AD2E481248}" type="slidenum">
              <a:rPr lang="en-US" smtClean="0"/>
              <a:t>58</a:t>
            </a:fld>
            <a:endParaRPr lang="en-US"/>
          </a:p>
        </p:txBody>
      </p:sp>
    </p:spTree>
    <p:extLst>
      <p:ext uri="{BB962C8B-B14F-4D97-AF65-F5344CB8AC3E}">
        <p14:creationId xmlns:p14="http://schemas.microsoft.com/office/powerpoint/2010/main" val="202715700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BA5E629-235C-4DFF-991C-40AD2E481248}" type="slidenum">
              <a:rPr lang="en-US" smtClean="0"/>
              <a:t>59</a:t>
            </a:fld>
            <a:endParaRPr lang="en-US"/>
          </a:p>
        </p:txBody>
      </p:sp>
    </p:spTree>
    <p:extLst>
      <p:ext uri="{BB962C8B-B14F-4D97-AF65-F5344CB8AC3E}">
        <p14:creationId xmlns:p14="http://schemas.microsoft.com/office/powerpoint/2010/main" val="167599289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BA5E629-235C-4DFF-991C-40AD2E481248}" type="slidenum">
              <a:rPr lang="en-US" smtClean="0"/>
              <a:t>60</a:t>
            </a:fld>
            <a:endParaRPr lang="en-US"/>
          </a:p>
        </p:txBody>
      </p:sp>
    </p:spTree>
    <p:extLst>
      <p:ext uri="{BB962C8B-B14F-4D97-AF65-F5344CB8AC3E}">
        <p14:creationId xmlns:p14="http://schemas.microsoft.com/office/powerpoint/2010/main" val="348898108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BA5E629-235C-4DFF-991C-40AD2E481248}" type="slidenum">
              <a:rPr lang="en-US" smtClean="0"/>
              <a:t>61</a:t>
            </a:fld>
            <a:endParaRPr lang="en-US"/>
          </a:p>
        </p:txBody>
      </p:sp>
    </p:spTree>
    <p:extLst>
      <p:ext uri="{BB962C8B-B14F-4D97-AF65-F5344CB8AC3E}">
        <p14:creationId xmlns:p14="http://schemas.microsoft.com/office/powerpoint/2010/main" val="11597013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10"/>
          </p:nvPr>
        </p:nvSpPr>
        <p:spPr/>
        <p:txBody>
          <a:bodyPr/>
          <a:lstStyle/>
          <a:p>
            <a:fld id="{C92FFD65-DA4F-439A-A9B5-923BE6FD29A2}" type="slidenum">
              <a:rPr lang="LID4096" smtClean="0"/>
              <a:t>63</a:t>
            </a:fld>
            <a:endParaRPr lang="LID4096"/>
          </a:p>
        </p:txBody>
      </p:sp>
    </p:spTree>
    <p:extLst>
      <p:ext uri="{BB962C8B-B14F-4D97-AF65-F5344CB8AC3E}">
        <p14:creationId xmlns:p14="http://schemas.microsoft.com/office/powerpoint/2010/main" val="384363232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a:p>
            <a:endParaRPr lang="en-US" dirty="0">
              <a:cs typeface="Calibri"/>
            </a:endParaRPr>
          </a:p>
          <a:p>
            <a:endParaRPr lang="en-US" dirty="0">
              <a:cs typeface="Calibri"/>
            </a:endParaRPr>
          </a:p>
        </p:txBody>
      </p:sp>
      <p:sp>
        <p:nvSpPr>
          <p:cNvPr id="4" name="Slide Number Placeholder 3"/>
          <p:cNvSpPr>
            <a:spLocks noGrp="1"/>
          </p:cNvSpPr>
          <p:nvPr>
            <p:ph type="sldNum" sz="quarter" idx="10"/>
          </p:nvPr>
        </p:nvSpPr>
        <p:spPr/>
        <p:txBody>
          <a:bodyPr/>
          <a:lstStyle/>
          <a:p>
            <a:fld id="{C92FFD65-DA4F-439A-A9B5-923BE6FD29A2}" type="slidenum">
              <a:rPr lang="LID4096" smtClean="0"/>
              <a:t>72</a:t>
            </a:fld>
            <a:endParaRPr lang="LID4096"/>
          </a:p>
        </p:txBody>
      </p:sp>
    </p:spTree>
    <p:extLst>
      <p:ext uri="{BB962C8B-B14F-4D97-AF65-F5344CB8AC3E}">
        <p14:creationId xmlns:p14="http://schemas.microsoft.com/office/powerpoint/2010/main" val="28443981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BA5E629-235C-4DFF-991C-40AD2E481248}" type="slidenum">
              <a:rPr lang="en-US" smtClean="0"/>
              <a:t>7</a:t>
            </a:fld>
            <a:endParaRPr lang="en-US"/>
          </a:p>
        </p:txBody>
      </p:sp>
    </p:spTree>
    <p:extLst>
      <p:ext uri="{BB962C8B-B14F-4D97-AF65-F5344CB8AC3E}">
        <p14:creationId xmlns:p14="http://schemas.microsoft.com/office/powerpoint/2010/main" val="193917267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BA5E629-235C-4DFF-991C-40AD2E481248}" type="slidenum">
              <a:rPr lang="en-US" smtClean="0"/>
              <a:t>81</a:t>
            </a:fld>
            <a:endParaRPr lang="en-US"/>
          </a:p>
        </p:txBody>
      </p:sp>
    </p:spTree>
    <p:extLst>
      <p:ext uri="{BB962C8B-B14F-4D97-AF65-F5344CB8AC3E}">
        <p14:creationId xmlns:p14="http://schemas.microsoft.com/office/powerpoint/2010/main" val="409411187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1A5710-BDA9-40AC-91B8-7138F80859AE}"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5276396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1A5710-BDA9-40AC-91B8-7138F80859AE}"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6982690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1A5710-BDA9-40AC-91B8-7138F80859AE}"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6490651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E65EC03-FA6D-4755-8572-EEF54F3CF79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0063840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41A5710-BDA9-40AC-91B8-7138F80859AE}" type="slidenum">
              <a:rPr lang="en-US"/>
              <a:t>89</a:t>
            </a:fld>
            <a:endParaRPr lang="en-US"/>
          </a:p>
        </p:txBody>
      </p:sp>
    </p:spTree>
    <p:extLst>
      <p:ext uri="{BB962C8B-B14F-4D97-AF65-F5344CB8AC3E}">
        <p14:creationId xmlns:p14="http://schemas.microsoft.com/office/powerpoint/2010/main" val="178303697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41A5710-BDA9-40AC-91B8-7138F80859AE}" type="slidenum">
              <a:rPr lang="en-US"/>
              <a:t>90</a:t>
            </a:fld>
            <a:endParaRPr lang="en-US"/>
          </a:p>
        </p:txBody>
      </p:sp>
    </p:spTree>
    <p:extLst>
      <p:ext uri="{BB962C8B-B14F-4D97-AF65-F5344CB8AC3E}">
        <p14:creationId xmlns:p14="http://schemas.microsoft.com/office/powerpoint/2010/main" val="319671352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41A5710-BDA9-40AC-91B8-7138F80859AE}" type="slidenum">
              <a:rPr lang="en-US"/>
              <a:t>91</a:t>
            </a:fld>
            <a:endParaRPr lang="en-US"/>
          </a:p>
        </p:txBody>
      </p:sp>
    </p:spTree>
    <p:extLst>
      <p:ext uri="{BB962C8B-B14F-4D97-AF65-F5344CB8AC3E}">
        <p14:creationId xmlns:p14="http://schemas.microsoft.com/office/powerpoint/2010/main" val="412496563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10"/>
          </p:nvPr>
        </p:nvSpPr>
        <p:spPr/>
        <p:txBody>
          <a:bodyPr/>
          <a:lstStyle/>
          <a:p>
            <a:fld id="{F41A5710-BDA9-40AC-91B8-7138F80859AE}" type="slidenum">
              <a:rPr lang="en-US"/>
              <a:t>98</a:t>
            </a:fld>
            <a:endParaRPr lang="en-US"/>
          </a:p>
        </p:txBody>
      </p:sp>
    </p:spTree>
    <p:extLst>
      <p:ext uri="{BB962C8B-B14F-4D97-AF65-F5344CB8AC3E}">
        <p14:creationId xmlns:p14="http://schemas.microsoft.com/office/powerpoint/2010/main" val="2808962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10"/>
          </p:nvPr>
        </p:nvSpPr>
        <p:spPr/>
        <p:txBody>
          <a:bodyPr/>
          <a:lstStyle/>
          <a:p>
            <a:fld id="{C92FFD65-DA4F-439A-A9B5-923BE6FD29A2}" type="slidenum">
              <a:rPr lang="LID4096" smtClean="0"/>
              <a:t>12</a:t>
            </a:fld>
            <a:endParaRPr lang="LID4096"/>
          </a:p>
        </p:txBody>
      </p:sp>
    </p:spTree>
    <p:extLst>
      <p:ext uri="{BB962C8B-B14F-4D97-AF65-F5344CB8AC3E}">
        <p14:creationId xmlns:p14="http://schemas.microsoft.com/office/powerpoint/2010/main" val="17650656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10"/>
          </p:nvPr>
        </p:nvSpPr>
        <p:spPr/>
        <p:txBody>
          <a:bodyPr/>
          <a:lstStyle/>
          <a:p>
            <a:fld id="{C92FFD65-DA4F-439A-A9B5-923BE6FD29A2}" type="slidenum">
              <a:rPr lang="LID4096" smtClean="0"/>
              <a:t>15</a:t>
            </a:fld>
            <a:endParaRPr lang="LID4096"/>
          </a:p>
        </p:txBody>
      </p:sp>
    </p:spTree>
    <p:extLst>
      <p:ext uri="{BB962C8B-B14F-4D97-AF65-F5344CB8AC3E}">
        <p14:creationId xmlns:p14="http://schemas.microsoft.com/office/powerpoint/2010/main" val="17650656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Matrix form?</a:t>
            </a:r>
          </a:p>
        </p:txBody>
      </p:sp>
      <p:sp>
        <p:nvSpPr>
          <p:cNvPr id="4" name="Slide Number Placeholder 3"/>
          <p:cNvSpPr>
            <a:spLocks noGrp="1"/>
          </p:cNvSpPr>
          <p:nvPr>
            <p:ph type="sldNum" sz="quarter" idx="5"/>
          </p:nvPr>
        </p:nvSpPr>
        <p:spPr/>
        <p:txBody>
          <a:bodyPr/>
          <a:lstStyle/>
          <a:p>
            <a:fld id="{2BA5E629-235C-4DFF-991C-40AD2E481248}" type="slidenum">
              <a:rPr lang="en-US" smtClean="0"/>
              <a:t>16</a:t>
            </a:fld>
            <a:endParaRPr lang="en-US"/>
          </a:p>
        </p:txBody>
      </p:sp>
    </p:spTree>
    <p:extLst>
      <p:ext uri="{BB962C8B-B14F-4D97-AF65-F5344CB8AC3E}">
        <p14:creationId xmlns:p14="http://schemas.microsoft.com/office/powerpoint/2010/main" val="26821736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Matrix form?</a:t>
            </a:r>
          </a:p>
        </p:txBody>
      </p:sp>
      <p:sp>
        <p:nvSpPr>
          <p:cNvPr id="4" name="Slide Number Placeholder 3"/>
          <p:cNvSpPr>
            <a:spLocks noGrp="1"/>
          </p:cNvSpPr>
          <p:nvPr>
            <p:ph type="sldNum" sz="quarter" idx="5"/>
          </p:nvPr>
        </p:nvSpPr>
        <p:spPr/>
        <p:txBody>
          <a:bodyPr/>
          <a:lstStyle/>
          <a:p>
            <a:fld id="{2BA5E629-235C-4DFF-991C-40AD2E481248}" type="slidenum">
              <a:rPr lang="en-US" smtClean="0"/>
              <a:t>18</a:t>
            </a:fld>
            <a:endParaRPr lang="en-US"/>
          </a:p>
        </p:txBody>
      </p:sp>
    </p:spTree>
    <p:extLst>
      <p:ext uri="{BB962C8B-B14F-4D97-AF65-F5344CB8AC3E}">
        <p14:creationId xmlns:p14="http://schemas.microsoft.com/office/powerpoint/2010/main" val="10926441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10"/>
          </p:nvPr>
        </p:nvSpPr>
        <p:spPr/>
        <p:txBody>
          <a:bodyPr/>
          <a:lstStyle/>
          <a:p>
            <a:fld id="{C92FFD65-DA4F-439A-A9B5-923BE6FD29A2}" type="slidenum">
              <a:rPr lang="LID4096" smtClean="0"/>
              <a:t>19</a:t>
            </a:fld>
            <a:endParaRPr lang="LID4096"/>
          </a:p>
        </p:txBody>
      </p:sp>
    </p:spTree>
    <p:extLst>
      <p:ext uri="{BB962C8B-B14F-4D97-AF65-F5344CB8AC3E}">
        <p14:creationId xmlns:p14="http://schemas.microsoft.com/office/powerpoint/2010/main" val="23783975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BA5E629-235C-4DFF-991C-40AD2E481248}" type="slidenum">
              <a:rPr lang="en-US" smtClean="0"/>
              <a:t>20</a:t>
            </a:fld>
            <a:endParaRPr lang="en-US"/>
          </a:p>
        </p:txBody>
      </p:sp>
    </p:spTree>
    <p:extLst>
      <p:ext uri="{BB962C8B-B14F-4D97-AF65-F5344CB8AC3E}">
        <p14:creationId xmlns:p14="http://schemas.microsoft.com/office/powerpoint/2010/main" val="4462348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D83DE3-A2A9-4EA1-B608-378C1A2F8168}"/>
              </a:ext>
            </a:extLst>
          </p:cNvPr>
          <p:cNvSpPr>
            <a:spLocks noGrp="1"/>
          </p:cNvSpPr>
          <p:nvPr>
            <p:ph type="ctrTitle"/>
          </p:nvPr>
        </p:nvSpPr>
        <p:spPr>
          <a:xfrm>
            <a:off x="1524000" y="1122363"/>
            <a:ext cx="9144000" cy="2387600"/>
          </a:xfrm>
        </p:spPr>
        <p:txBody>
          <a:bodyPr anchor="b"/>
          <a:lstStyle>
            <a:lvl1pPr algn="ctr">
              <a:defRPr sz="6000">
                <a:solidFill>
                  <a:srgbClr val="414141"/>
                </a:solidFill>
                <a:latin typeface="Times New Roman" panose="02020603050405020304" pitchFamily="18" charset="0"/>
                <a:cs typeface="Times New Roman" panose="02020603050405020304" pitchFamily="18" charset="0"/>
              </a:defRPr>
            </a:lvl1pPr>
          </a:lstStyle>
          <a:p>
            <a:r>
              <a:rPr lang="en-US" dirty="0"/>
              <a:t>Click to edit Master title style</a:t>
            </a:r>
          </a:p>
        </p:txBody>
      </p:sp>
      <p:sp>
        <p:nvSpPr>
          <p:cNvPr id="3" name="Subtitle 2">
            <a:extLst>
              <a:ext uri="{FF2B5EF4-FFF2-40B4-BE49-F238E27FC236}">
                <a16:creationId xmlns:a16="http://schemas.microsoft.com/office/drawing/2014/main" id="{B0273CE0-CA6A-478C-8C19-F0AB53A35679}"/>
              </a:ext>
            </a:extLst>
          </p:cNvPr>
          <p:cNvSpPr>
            <a:spLocks noGrp="1"/>
          </p:cNvSpPr>
          <p:nvPr>
            <p:ph type="subTitle" idx="1"/>
          </p:nvPr>
        </p:nvSpPr>
        <p:spPr>
          <a:xfrm>
            <a:off x="1524000" y="3602038"/>
            <a:ext cx="9144000" cy="1655762"/>
          </a:xfrm>
        </p:spPr>
        <p:txBody>
          <a:bodyPr/>
          <a:lstStyle>
            <a:lvl1pPr marL="0" indent="0" algn="ctr">
              <a:buNone/>
              <a:defRPr sz="2400">
                <a:solidFill>
                  <a:srgbClr val="414141"/>
                </a:solidFill>
                <a:latin typeface="Times New Roman" panose="02020603050405020304" pitchFamily="18" charset="0"/>
                <a:cs typeface="Times New Roman" panose="02020603050405020304" pitchFamily="18"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B08755B1-F55B-4608-8E1A-08B5B51A49F4}"/>
              </a:ext>
            </a:extLst>
          </p:cNvPr>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defRPr>
            </a:lvl1pPr>
          </a:lstStyle>
          <a:p>
            <a:endParaRPr lang="en-US" dirty="0"/>
          </a:p>
        </p:txBody>
      </p:sp>
      <p:sp>
        <p:nvSpPr>
          <p:cNvPr id="5" name="Footer Placeholder 4">
            <a:extLst>
              <a:ext uri="{FF2B5EF4-FFF2-40B4-BE49-F238E27FC236}">
                <a16:creationId xmlns:a16="http://schemas.microsoft.com/office/drawing/2014/main" id="{D84D30CB-8E6B-4AC1-9147-6B5F26718A36}"/>
              </a:ext>
            </a:extLst>
          </p:cNvPr>
          <p:cNvSpPr>
            <a:spLocks noGrp="1"/>
          </p:cNvSpPr>
          <p:nvPr>
            <p:ph type="ftr" sz="quarter" idx="11"/>
          </p:nvPr>
        </p:nvSpPr>
        <p:spPr/>
        <p:txBody>
          <a:bodyPr/>
          <a:lstStyle>
            <a:lvl1pPr>
              <a:defRPr>
                <a:latin typeface="Times New Roman" panose="02020603050405020304" pitchFamily="18" charset="0"/>
                <a:cs typeface="Times New Roman" panose="02020603050405020304" pitchFamily="18" charset="0"/>
              </a:defRPr>
            </a:lvl1pPr>
          </a:lstStyle>
          <a:p>
            <a:endParaRPr lang="en-US" dirty="0"/>
          </a:p>
        </p:txBody>
      </p:sp>
      <p:sp>
        <p:nvSpPr>
          <p:cNvPr id="6" name="Slide Number Placeholder 5">
            <a:extLst>
              <a:ext uri="{FF2B5EF4-FFF2-40B4-BE49-F238E27FC236}">
                <a16:creationId xmlns:a16="http://schemas.microsoft.com/office/drawing/2014/main" id="{B20B2ED7-65F4-4CDA-A6FA-D416591C12D1}"/>
              </a:ext>
            </a:extLst>
          </p:cNvPr>
          <p:cNvSpPr>
            <a:spLocks noGrp="1"/>
          </p:cNvSpPr>
          <p:nvPr>
            <p:ph type="sldNum" sz="quarter" idx="12"/>
          </p:nvPr>
        </p:nvSpPr>
        <p:spPr/>
        <p:txBody>
          <a:bodyPr/>
          <a:lstStyle>
            <a:lvl1pPr>
              <a:defRPr>
                <a:latin typeface="Times New Roman" panose="02020603050405020304" pitchFamily="18" charset="0"/>
                <a:cs typeface="Times New Roman" panose="02020603050405020304" pitchFamily="18" charset="0"/>
              </a:defRPr>
            </a:lvl1pPr>
          </a:lstStyle>
          <a:p>
            <a:fld id="{65DBD1E2-D45E-47D4-8DD8-1285FEA24AE0}" type="slidenum">
              <a:rPr lang="en-US" smtClean="0"/>
              <a:pPr/>
              <a:t>‹#›</a:t>
            </a:fld>
            <a:endParaRPr lang="en-US" dirty="0"/>
          </a:p>
        </p:txBody>
      </p:sp>
    </p:spTree>
    <p:extLst>
      <p:ext uri="{BB962C8B-B14F-4D97-AF65-F5344CB8AC3E}">
        <p14:creationId xmlns:p14="http://schemas.microsoft.com/office/powerpoint/2010/main" val="22395067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CFE5FD-38D2-4E02-82A0-DBF6F2A52AF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2D9E38D-E0EB-48E8-B44E-AD8038B3BFBD}"/>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A60B54E-DB1F-4AAE-9D41-97C47D0A902A}"/>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3BE125E6-236A-4243-90A2-DB1EB6AA7D5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A20E26C-DAAC-41F1-9FB4-2C74CBBDC385}"/>
              </a:ext>
            </a:extLst>
          </p:cNvPr>
          <p:cNvSpPr>
            <a:spLocks noGrp="1"/>
          </p:cNvSpPr>
          <p:nvPr>
            <p:ph type="sldNum" sz="quarter" idx="12"/>
          </p:nvPr>
        </p:nvSpPr>
        <p:spPr/>
        <p:txBody>
          <a:bodyPr/>
          <a:lstStyle/>
          <a:p>
            <a:fld id="{65DBD1E2-D45E-47D4-8DD8-1285FEA24AE0}" type="slidenum">
              <a:rPr lang="en-US" smtClean="0"/>
              <a:t>‹#›</a:t>
            </a:fld>
            <a:endParaRPr lang="en-US"/>
          </a:p>
        </p:txBody>
      </p:sp>
    </p:spTree>
    <p:extLst>
      <p:ext uri="{BB962C8B-B14F-4D97-AF65-F5344CB8AC3E}">
        <p14:creationId xmlns:p14="http://schemas.microsoft.com/office/powerpoint/2010/main" val="19624264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4F50DA9-8559-417E-BD65-A240C18F7347}"/>
              </a:ext>
            </a:extLst>
          </p:cNvPr>
          <p:cNvSpPr>
            <a:spLocks noGrp="1"/>
          </p:cNvSpPr>
          <p:nvPr>
            <p:ph type="title" orient="vert"/>
          </p:nvPr>
        </p:nvSpPr>
        <p:spPr>
          <a:xfrm>
            <a:off x="8724901"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C58F74B-8669-4D9F-A490-EA83EB0CC449}"/>
              </a:ext>
            </a:extLst>
          </p:cNvPr>
          <p:cNvSpPr>
            <a:spLocks noGrp="1"/>
          </p:cNvSpPr>
          <p:nvPr>
            <p:ph type="body" orient="vert" idx="1"/>
          </p:nvPr>
        </p:nvSpPr>
        <p:spPr>
          <a:xfrm>
            <a:off x="838201"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282CE2C-4B9F-4483-A8E2-76BF7B8F505E}"/>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60137674-D6E1-4F3F-9DF5-BAC6CDA9DC9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CE09065-FD0B-453A-88E3-D558921515AE}"/>
              </a:ext>
            </a:extLst>
          </p:cNvPr>
          <p:cNvSpPr>
            <a:spLocks noGrp="1"/>
          </p:cNvSpPr>
          <p:nvPr>
            <p:ph type="sldNum" sz="quarter" idx="12"/>
          </p:nvPr>
        </p:nvSpPr>
        <p:spPr/>
        <p:txBody>
          <a:bodyPr/>
          <a:lstStyle/>
          <a:p>
            <a:fld id="{65DBD1E2-D45E-47D4-8DD8-1285FEA24AE0}" type="slidenum">
              <a:rPr lang="en-US" smtClean="0"/>
              <a:t>‹#›</a:t>
            </a:fld>
            <a:endParaRPr lang="en-US"/>
          </a:p>
        </p:txBody>
      </p:sp>
    </p:spTree>
    <p:extLst>
      <p:ext uri="{BB962C8B-B14F-4D97-AF65-F5344CB8AC3E}">
        <p14:creationId xmlns:p14="http://schemas.microsoft.com/office/powerpoint/2010/main" val="347983380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wo Content">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01B6ADAD-B126-4D05-AB67-8C29DA4D35A0}"/>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CB5D753E-15A4-4728-B777-8B96D3F5799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254C8CC-CB1E-4F87-92D3-FBE706A63E52}"/>
              </a:ext>
            </a:extLst>
          </p:cNvPr>
          <p:cNvSpPr>
            <a:spLocks noGrp="1"/>
          </p:cNvSpPr>
          <p:nvPr>
            <p:ph type="sldNum" sz="quarter" idx="12"/>
          </p:nvPr>
        </p:nvSpPr>
        <p:spPr/>
        <p:txBody>
          <a:bodyPr/>
          <a:lstStyle/>
          <a:p>
            <a:fld id="{65DBD1E2-D45E-47D4-8DD8-1285FEA24AE0}" type="slidenum">
              <a:rPr lang="en-US" smtClean="0"/>
              <a:t>‹#›</a:t>
            </a:fld>
            <a:endParaRPr lang="en-US"/>
          </a:p>
        </p:txBody>
      </p:sp>
      <p:sp>
        <p:nvSpPr>
          <p:cNvPr id="8" name="Rectangle 7">
            <a:extLst>
              <a:ext uri="{FF2B5EF4-FFF2-40B4-BE49-F238E27FC236}">
                <a16:creationId xmlns:a16="http://schemas.microsoft.com/office/drawing/2014/main" id="{EE9E79DB-C209-CC9B-25D9-5541E93D10E4}"/>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a:off x="10088880" y="0"/>
            <a:ext cx="210312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imes New Roman"/>
              <a:ea typeface="+mn-ea"/>
              <a:cs typeface="+mn-cs"/>
            </a:endParaRPr>
          </a:p>
        </p:txBody>
      </p:sp>
      <p:sp>
        <p:nvSpPr>
          <p:cNvPr id="9" name="Oval 8">
            <a:extLst>
              <a:ext uri="{FF2B5EF4-FFF2-40B4-BE49-F238E27FC236}">
                <a16:creationId xmlns:a16="http://schemas.microsoft.com/office/drawing/2014/main" id="{DD7B423C-8DF4-ABA3-DD14-F440840C033A}"/>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a:off x="8915400" y="2358913"/>
            <a:ext cx="2140172" cy="2140172"/>
          </a:xfrm>
          <a:prstGeom prst="ellipse">
            <a:avLst/>
          </a:prstGeom>
          <a:solidFill>
            <a:srgbClr val="FFFFFF"/>
          </a:solidFill>
          <a:ln w="22225">
            <a:solidFill>
              <a:srgbClr val="F5860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imes New Roman"/>
              <a:ea typeface="+mn-ea"/>
              <a:cs typeface="+mn-cs"/>
            </a:endParaRPr>
          </a:p>
        </p:txBody>
      </p:sp>
      <p:pic>
        <p:nvPicPr>
          <p:cNvPr id="10" name="Graphic 14" descr="Network diagram outline">
            <a:extLst>
              <a:ext uri="{FF2B5EF4-FFF2-40B4-BE49-F238E27FC236}">
                <a16:creationId xmlns:a16="http://schemas.microsoft.com/office/drawing/2014/main" id="{9F5379E6-2CC7-8A90-B4A5-331E26B09C2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9187723" y="2631236"/>
            <a:ext cx="1595526" cy="1595526"/>
          </a:xfrm>
          <a:prstGeom prst="rect">
            <a:avLst/>
          </a:prstGeom>
        </p:spPr>
      </p:pic>
    </p:spTree>
    <p:extLst>
      <p:ext uri="{BB962C8B-B14F-4D97-AF65-F5344CB8AC3E}">
        <p14:creationId xmlns:p14="http://schemas.microsoft.com/office/powerpoint/2010/main" val="18544274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9/25/2023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1408682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9/25/2023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69440256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9/25/2023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251153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46CE7D5-CF57-46EF-B807-FDD0502418D4}" type="datetimeFigureOut">
              <a:rPr lang="en-US" smtClean="0"/>
              <a:t>9/25/2023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90770507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46CE7D5-CF57-46EF-B807-FDD0502418D4}" type="datetimeFigureOut">
              <a:rPr lang="en-US" smtClean="0"/>
              <a:t>9/25/2023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8427059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46CE7D5-CF57-46EF-B807-FDD0502418D4}" type="datetimeFigureOut">
              <a:rPr lang="en-US" smtClean="0"/>
              <a:t>9/25/2023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0202029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9/25/2023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093772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3BB8F5-307F-4FB8-A6D3-CA93F5B995B7}"/>
              </a:ext>
            </a:extLst>
          </p:cNvPr>
          <p:cNvSpPr>
            <a:spLocks noGrp="1"/>
          </p:cNvSpPr>
          <p:nvPr>
            <p:ph type="title"/>
          </p:nvPr>
        </p:nvSpPr>
        <p:spPr>
          <a:xfrm>
            <a:off x="0" y="267157"/>
            <a:ext cx="12192000" cy="1096280"/>
          </a:xfrm>
        </p:spPr>
        <p:txBody>
          <a:bodyPr>
            <a:normAutofit/>
          </a:bodyPr>
          <a:lstStyle>
            <a:lvl1pPr algn="ctr">
              <a:defRPr sz="5400" b="1">
                <a:solidFill>
                  <a:srgbClr val="434343"/>
                </a:solidFill>
                <a:latin typeface="Times New Roman" panose="02020603050405020304" pitchFamily="18" charset="0"/>
                <a:cs typeface="Times New Roman" panose="02020603050405020304" pitchFamily="18" charset="0"/>
              </a:defRPr>
            </a:lvl1pPr>
          </a:lstStyle>
          <a:p>
            <a:r>
              <a:rPr lang="en-US" dirty="0"/>
              <a:t>Click to edit Master title style</a:t>
            </a:r>
          </a:p>
        </p:txBody>
      </p:sp>
      <p:sp>
        <p:nvSpPr>
          <p:cNvPr id="3" name="Content Placeholder 2">
            <a:extLst>
              <a:ext uri="{FF2B5EF4-FFF2-40B4-BE49-F238E27FC236}">
                <a16:creationId xmlns:a16="http://schemas.microsoft.com/office/drawing/2014/main" id="{DF8E0C96-80B0-4A4B-868C-432232BC1B5B}"/>
              </a:ext>
            </a:extLst>
          </p:cNvPr>
          <p:cNvSpPr>
            <a:spLocks noGrp="1"/>
          </p:cNvSpPr>
          <p:nvPr>
            <p:ph idx="1"/>
          </p:nvPr>
        </p:nvSpPr>
        <p:spPr>
          <a:xfrm>
            <a:off x="838200" y="1534886"/>
            <a:ext cx="10515600" cy="4642077"/>
          </a:xfrm>
        </p:spPr>
        <p:txBody>
          <a:bodyPr/>
          <a:lstStyle>
            <a:lvl1pPr>
              <a:defRPr>
                <a:solidFill>
                  <a:srgbClr val="434343"/>
                </a:solidFill>
                <a:latin typeface="Times New Roman" panose="02020603050405020304" pitchFamily="18" charset="0"/>
                <a:cs typeface="Times New Roman" panose="02020603050405020304" pitchFamily="18" charset="0"/>
              </a:defRPr>
            </a:lvl1pPr>
            <a:lvl2pPr>
              <a:defRPr>
                <a:solidFill>
                  <a:srgbClr val="434343"/>
                </a:solidFill>
                <a:latin typeface="Times New Roman" panose="02020603050405020304" pitchFamily="18" charset="0"/>
                <a:cs typeface="Times New Roman" panose="02020603050405020304" pitchFamily="18" charset="0"/>
              </a:defRPr>
            </a:lvl2pPr>
            <a:lvl3pPr>
              <a:defRPr>
                <a:solidFill>
                  <a:srgbClr val="434343"/>
                </a:solidFill>
                <a:latin typeface="Times New Roman" panose="02020603050405020304" pitchFamily="18" charset="0"/>
                <a:cs typeface="Times New Roman" panose="02020603050405020304" pitchFamily="18" charset="0"/>
              </a:defRPr>
            </a:lvl3pPr>
            <a:lvl4pPr>
              <a:defRPr>
                <a:solidFill>
                  <a:srgbClr val="434343"/>
                </a:solidFill>
                <a:latin typeface="Times New Roman" panose="02020603050405020304" pitchFamily="18" charset="0"/>
                <a:cs typeface="Times New Roman" panose="02020603050405020304" pitchFamily="18" charset="0"/>
              </a:defRPr>
            </a:lvl4pPr>
            <a:lvl5pPr>
              <a:defRPr>
                <a:solidFill>
                  <a:srgbClr val="434343"/>
                </a:solidFill>
                <a:latin typeface="Times New Roman" panose="02020603050405020304" pitchFamily="18" charset="0"/>
                <a:cs typeface="Times New Roman" panose="02020603050405020304" pitchFamily="18"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9E66D219-4A10-49EC-B8E0-6178966CAB4C}"/>
              </a:ext>
            </a:extLst>
          </p:cNvPr>
          <p:cNvSpPr>
            <a:spLocks noGrp="1"/>
          </p:cNvSpPr>
          <p:nvPr>
            <p:ph type="ftr" sz="quarter" idx="11"/>
          </p:nvPr>
        </p:nvSpPr>
        <p:spPr/>
        <p:txBody>
          <a:bodyPr/>
          <a:lstStyle>
            <a:lvl1pPr>
              <a:defRPr>
                <a:latin typeface="Times New Roman" panose="02020603050405020304" pitchFamily="18" charset="0"/>
              </a:defRPr>
            </a:lvl1pPr>
          </a:lstStyle>
          <a:p>
            <a:endParaRPr lang="en-US" dirty="0"/>
          </a:p>
        </p:txBody>
      </p:sp>
      <p:sp>
        <p:nvSpPr>
          <p:cNvPr id="6" name="Slide Number Placeholder 5">
            <a:extLst>
              <a:ext uri="{FF2B5EF4-FFF2-40B4-BE49-F238E27FC236}">
                <a16:creationId xmlns:a16="http://schemas.microsoft.com/office/drawing/2014/main" id="{C940F797-73FF-4245-BD11-A4FED0A87586}"/>
              </a:ext>
            </a:extLst>
          </p:cNvPr>
          <p:cNvSpPr>
            <a:spLocks noGrp="1"/>
          </p:cNvSpPr>
          <p:nvPr>
            <p:ph type="sldNum" sz="quarter" idx="12"/>
          </p:nvPr>
        </p:nvSpPr>
        <p:spPr>
          <a:xfrm>
            <a:off x="11560630" y="84594"/>
            <a:ext cx="513606" cy="365125"/>
          </a:xfrm>
        </p:spPr>
        <p:txBody>
          <a:bodyPr/>
          <a:lstStyle>
            <a:lvl1pPr>
              <a:defRPr sz="1600">
                <a:solidFill>
                  <a:schemeClr val="tx1">
                    <a:lumMod val="50000"/>
                    <a:lumOff val="50000"/>
                  </a:schemeClr>
                </a:solidFill>
                <a:latin typeface="Times New Roman" panose="02020603050405020304" pitchFamily="18" charset="0"/>
                <a:cs typeface="Times New Roman" panose="02020603050405020304" pitchFamily="18" charset="0"/>
              </a:defRPr>
            </a:lvl1pPr>
          </a:lstStyle>
          <a:p>
            <a:fld id="{65DBD1E2-D45E-47D4-8DD8-1285FEA24AE0}" type="slidenum">
              <a:rPr lang="en-US" smtClean="0"/>
              <a:pPr/>
              <a:t>‹#›</a:t>
            </a:fld>
            <a:endParaRPr lang="en-US" dirty="0"/>
          </a:p>
        </p:txBody>
      </p:sp>
      <p:cxnSp>
        <p:nvCxnSpPr>
          <p:cNvPr id="11" name="Straight Connector 10">
            <a:extLst>
              <a:ext uri="{FF2B5EF4-FFF2-40B4-BE49-F238E27FC236}">
                <a16:creationId xmlns:a16="http://schemas.microsoft.com/office/drawing/2014/main" id="{788E7495-B286-4974-B971-27D213F452CC}"/>
              </a:ext>
            </a:extLst>
          </p:cNvPr>
          <p:cNvCxnSpPr/>
          <p:nvPr userDrawn="1"/>
        </p:nvCxnSpPr>
        <p:spPr>
          <a:xfrm>
            <a:off x="11670376" y="449719"/>
            <a:ext cx="403859" cy="0"/>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4" name="AutoShape 2" descr="Image result for utd jindal logo">
            <a:extLst>
              <a:ext uri="{FF2B5EF4-FFF2-40B4-BE49-F238E27FC236}">
                <a16:creationId xmlns:a16="http://schemas.microsoft.com/office/drawing/2014/main" id="{D9370600-D92E-40F6-98F8-7F7D5ADB3CC2}"/>
              </a:ext>
            </a:extLst>
          </p:cNvPr>
          <p:cNvSpPr>
            <a:spLocks noChangeAspect="1" noChangeArrowheads="1"/>
          </p:cNvSpPr>
          <p:nvPr userDrawn="1"/>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10" descr="0ff2f2_87cd724d1a024828ad2f968b94108b1f_mv2.webp (1034Ã222)">
            <a:extLst>
              <a:ext uri="{FF2B5EF4-FFF2-40B4-BE49-F238E27FC236}">
                <a16:creationId xmlns:a16="http://schemas.microsoft.com/office/drawing/2014/main" id="{4927731D-A0FF-40A0-BDBD-F9EC6EDF3942}"/>
              </a:ext>
            </a:extLst>
          </p:cNvPr>
          <p:cNvSpPr>
            <a:spLocks noChangeAspect="1" noChangeArrowheads="1"/>
          </p:cNvSpPr>
          <p:nvPr userDrawn="1"/>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17250227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9/25/2023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419796569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9/25/2023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6450460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9/25/2023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08470083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9/25/2023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428619922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2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7A94419-EDFB-6F4E-A333-81B2AEE61551}" type="datetime1">
              <a:rPr lang="en-US" smtClean="0"/>
              <a:t>9/25/2023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CF56997-4F5F-5A42-B306-795126905ACA}" type="slidenum">
              <a:rPr lang="en-US" smtClean="0"/>
              <a:pPr/>
              <a:t>‹#›</a:t>
            </a:fld>
            <a:endParaRPr lang="en-US"/>
          </a:p>
        </p:txBody>
      </p:sp>
      <p:sp>
        <p:nvSpPr>
          <p:cNvPr id="9" name="Text Placeholder 9"/>
          <p:cNvSpPr>
            <a:spLocks noGrp="1"/>
          </p:cNvSpPr>
          <p:nvPr>
            <p:ph type="body" sz="quarter" idx="13" hasCustomPrompt="1"/>
          </p:nvPr>
        </p:nvSpPr>
        <p:spPr>
          <a:xfrm>
            <a:off x="609600" y="142875"/>
            <a:ext cx="3556000" cy="1143000"/>
          </a:xfrm>
        </p:spPr>
        <p:txBody>
          <a:bodyPr anchor="ctr" anchorCtr="0"/>
          <a:lstStyle>
            <a:lvl1pPr marL="0" indent="0">
              <a:buNone/>
              <a:defRPr/>
            </a:lvl1pPr>
          </a:lstStyle>
          <a:p>
            <a:pPr lvl="0"/>
            <a:r>
              <a:rPr lang="en-US" dirty="0"/>
              <a:t>Click to add Section</a:t>
            </a:r>
          </a:p>
        </p:txBody>
      </p:sp>
    </p:spTree>
    <p:extLst>
      <p:ext uri="{BB962C8B-B14F-4D97-AF65-F5344CB8AC3E}">
        <p14:creationId xmlns:p14="http://schemas.microsoft.com/office/powerpoint/2010/main" val="5263106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7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91CD1D9-C084-EE47-BD8D-261BE031B149}" type="datetime1">
              <a:rPr lang="en-US" smtClean="0"/>
              <a:t>9/25/2023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CF56997-4F5F-5A42-B306-795126905ACA}" type="slidenum">
              <a:rPr lang="en-US" smtClean="0"/>
              <a:pPr/>
              <a:t>‹#›</a:t>
            </a:fld>
            <a:endParaRPr lang="en-US"/>
          </a:p>
        </p:txBody>
      </p:sp>
      <p:sp>
        <p:nvSpPr>
          <p:cNvPr id="7" name="Text Placeholder 9"/>
          <p:cNvSpPr>
            <a:spLocks noGrp="1"/>
          </p:cNvSpPr>
          <p:nvPr>
            <p:ph type="body" sz="quarter" idx="13" hasCustomPrompt="1"/>
          </p:nvPr>
        </p:nvSpPr>
        <p:spPr>
          <a:xfrm>
            <a:off x="609600" y="142875"/>
            <a:ext cx="3556000" cy="1143000"/>
          </a:xfrm>
        </p:spPr>
        <p:txBody>
          <a:bodyPr anchor="ctr" anchorCtr="0"/>
          <a:lstStyle>
            <a:lvl1pPr marL="0" marR="0" indent="0" algn="l" defTabSz="457200" rtl="0" eaLnBrk="1" fontAlgn="auto" latinLnBrk="0" hangingPunct="1">
              <a:lnSpc>
                <a:spcPct val="100000"/>
              </a:lnSpc>
              <a:spcBef>
                <a:spcPct val="20000"/>
              </a:spcBef>
              <a:spcAft>
                <a:spcPts val="0"/>
              </a:spcAft>
              <a:buClrTx/>
              <a:buSzTx/>
              <a:buFont typeface="Arial"/>
              <a:buNone/>
              <a:tabLst/>
              <a:defRPr/>
            </a:lvl1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lang="en-US" dirty="0"/>
              <a:t>Click to add Section</a:t>
            </a:r>
          </a:p>
        </p:txBody>
      </p:sp>
    </p:spTree>
    <p:extLst>
      <p:ext uri="{BB962C8B-B14F-4D97-AF65-F5344CB8AC3E}">
        <p14:creationId xmlns:p14="http://schemas.microsoft.com/office/powerpoint/2010/main" val="156040737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3_Two Content">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01B6ADAD-B126-4D05-AB67-8C29DA4D35A0}"/>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CB5D753E-15A4-4728-B777-8B96D3F5799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254C8CC-CB1E-4F87-92D3-FBE706A63E52}"/>
              </a:ext>
            </a:extLst>
          </p:cNvPr>
          <p:cNvSpPr>
            <a:spLocks noGrp="1"/>
          </p:cNvSpPr>
          <p:nvPr>
            <p:ph type="sldNum" sz="quarter" idx="12"/>
          </p:nvPr>
        </p:nvSpPr>
        <p:spPr/>
        <p:txBody>
          <a:bodyPr/>
          <a:lstStyle/>
          <a:p>
            <a:fld id="{65DBD1E2-D45E-47D4-8DD8-1285FEA24AE0}" type="slidenum">
              <a:rPr lang="en-US" smtClean="0"/>
              <a:t>‹#›</a:t>
            </a:fld>
            <a:endParaRPr lang="en-US"/>
          </a:p>
        </p:txBody>
      </p:sp>
      <p:sp>
        <p:nvSpPr>
          <p:cNvPr id="8" name="Rectangle 7">
            <a:extLst>
              <a:ext uri="{FF2B5EF4-FFF2-40B4-BE49-F238E27FC236}">
                <a16:creationId xmlns:a16="http://schemas.microsoft.com/office/drawing/2014/main" id="{EE9E79DB-C209-CC9B-25D9-5541E93D10E4}"/>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a:off x="10088880" y="0"/>
            <a:ext cx="210312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imes New Roman"/>
              <a:ea typeface="+mn-ea"/>
              <a:cs typeface="+mn-cs"/>
            </a:endParaRPr>
          </a:p>
        </p:txBody>
      </p:sp>
      <p:sp>
        <p:nvSpPr>
          <p:cNvPr id="9" name="Oval 8">
            <a:extLst>
              <a:ext uri="{FF2B5EF4-FFF2-40B4-BE49-F238E27FC236}">
                <a16:creationId xmlns:a16="http://schemas.microsoft.com/office/drawing/2014/main" id="{DD7B423C-8DF4-ABA3-DD14-F440840C033A}"/>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a:off x="8915400" y="2358913"/>
            <a:ext cx="2140172" cy="2140172"/>
          </a:xfrm>
          <a:prstGeom prst="ellipse">
            <a:avLst/>
          </a:prstGeom>
          <a:solidFill>
            <a:srgbClr val="FFFFFF"/>
          </a:solidFill>
          <a:ln w="22225">
            <a:solidFill>
              <a:srgbClr val="F5860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imes New Roman"/>
              <a:ea typeface="+mn-ea"/>
              <a:cs typeface="+mn-cs"/>
            </a:endParaRPr>
          </a:p>
        </p:txBody>
      </p:sp>
      <p:pic>
        <p:nvPicPr>
          <p:cNvPr id="10" name="Graphic 14" descr="Network diagram outline">
            <a:extLst>
              <a:ext uri="{FF2B5EF4-FFF2-40B4-BE49-F238E27FC236}">
                <a16:creationId xmlns:a16="http://schemas.microsoft.com/office/drawing/2014/main" id="{9F5379E6-2CC7-8A90-B4A5-331E26B09C2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9187723" y="2631236"/>
            <a:ext cx="1595526" cy="1595526"/>
          </a:xfrm>
          <a:prstGeom prst="rect">
            <a:avLst/>
          </a:prstGeom>
        </p:spPr>
      </p:pic>
    </p:spTree>
    <p:extLst>
      <p:ext uri="{BB962C8B-B14F-4D97-AF65-F5344CB8AC3E}">
        <p14:creationId xmlns:p14="http://schemas.microsoft.com/office/powerpoint/2010/main" val="35740224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3C386B-7B9D-402E-8EAD-C73010567177}"/>
              </a:ext>
            </a:extLst>
          </p:cNvPr>
          <p:cNvSpPr>
            <a:spLocks noGrp="1"/>
          </p:cNvSpPr>
          <p:nvPr>
            <p:ph type="title"/>
          </p:nvPr>
        </p:nvSpPr>
        <p:spPr>
          <a:xfrm>
            <a:off x="831851" y="1709740"/>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8C90694-B360-4759-A7A3-C0DD0292D453}"/>
              </a:ext>
            </a:extLst>
          </p:cNvPr>
          <p:cNvSpPr>
            <a:spLocks noGrp="1"/>
          </p:cNvSpPr>
          <p:nvPr>
            <p:ph type="body" idx="1"/>
          </p:nvPr>
        </p:nvSpPr>
        <p:spPr>
          <a:xfrm>
            <a:off x="831851" y="4589465"/>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171EE3CE-D2AE-452F-82E7-3ACC69C6308C}"/>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89020FEE-E083-4CCD-B89D-9E28FE1CD79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98134FA-C35F-4C42-88B8-73B9BD25844C}"/>
              </a:ext>
            </a:extLst>
          </p:cNvPr>
          <p:cNvSpPr>
            <a:spLocks noGrp="1"/>
          </p:cNvSpPr>
          <p:nvPr>
            <p:ph type="sldNum" sz="quarter" idx="12"/>
          </p:nvPr>
        </p:nvSpPr>
        <p:spPr/>
        <p:txBody>
          <a:bodyPr/>
          <a:lstStyle/>
          <a:p>
            <a:fld id="{65DBD1E2-D45E-47D4-8DD8-1285FEA24AE0}" type="slidenum">
              <a:rPr lang="en-US" smtClean="0"/>
              <a:t>‹#›</a:t>
            </a:fld>
            <a:endParaRPr lang="en-US"/>
          </a:p>
        </p:txBody>
      </p:sp>
    </p:spTree>
    <p:extLst>
      <p:ext uri="{BB962C8B-B14F-4D97-AF65-F5344CB8AC3E}">
        <p14:creationId xmlns:p14="http://schemas.microsoft.com/office/powerpoint/2010/main" val="36006297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651B47-876D-4493-BB4B-02B01B57C6B8}"/>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4D2233F7-4E3A-44AE-9BF9-544F183283F2}"/>
              </a:ext>
            </a:extLst>
          </p:cNvPr>
          <p:cNvSpPr>
            <a:spLocks noGrp="1"/>
          </p:cNvSpPr>
          <p:nvPr>
            <p:ph sz="half" idx="1"/>
          </p:nvPr>
        </p:nvSpPr>
        <p:spPr>
          <a:xfrm>
            <a:off x="838200" y="1825625"/>
            <a:ext cx="5181600" cy="4351338"/>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D2DD47CB-7CF7-4163-87EF-BBD1E1D736FB}"/>
              </a:ext>
            </a:extLst>
          </p:cNvPr>
          <p:cNvSpPr>
            <a:spLocks noGrp="1"/>
          </p:cNvSpPr>
          <p:nvPr>
            <p:ph sz="half" idx="2"/>
          </p:nvPr>
        </p:nvSpPr>
        <p:spPr>
          <a:xfrm>
            <a:off x="6172200" y="1825625"/>
            <a:ext cx="5181600" cy="4351338"/>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01B6ADAD-B126-4D05-AB67-8C29DA4D35A0}"/>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CB5D753E-15A4-4728-B777-8B96D3F5799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254C8CC-CB1E-4F87-92D3-FBE706A63E52}"/>
              </a:ext>
            </a:extLst>
          </p:cNvPr>
          <p:cNvSpPr>
            <a:spLocks noGrp="1"/>
          </p:cNvSpPr>
          <p:nvPr>
            <p:ph type="sldNum" sz="quarter" idx="12"/>
          </p:nvPr>
        </p:nvSpPr>
        <p:spPr/>
        <p:txBody>
          <a:bodyPr/>
          <a:lstStyle/>
          <a:p>
            <a:fld id="{65DBD1E2-D45E-47D4-8DD8-1285FEA24AE0}" type="slidenum">
              <a:rPr lang="en-US" smtClean="0"/>
              <a:t>‹#›</a:t>
            </a:fld>
            <a:endParaRPr lang="en-US"/>
          </a:p>
        </p:txBody>
      </p:sp>
    </p:spTree>
    <p:extLst>
      <p:ext uri="{BB962C8B-B14F-4D97-AF65-F5344CB8AC3E}">
        <p14:creationId xmlns:p14="http://schemas.microsoft.com/office/powerpoint/2010/main" val="23629761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AC6570-9580-4559-898B-712968509BCB}"/>
              </a:ext>
            </a:extLst>
          </p:cNvPr>
          <p:cNvSpPr>
            <a:spLocks noGrp="1"/>
          </p:cNvSpPr>
          <p:nvPr>
            <p:ph type="title"/>
          </p:nvPr>
        </p:nvSpPr>
        <p:spPr>
          <a:xfrm>
            <a:off x="839788" y="365127"/>
            <a:ext cx="10515600" cy="1325563"/>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A7294397-ED19-4E2A-98B5-512391552C48}"/>
              </a:ext>
            </a:extLst>
          </p:cNvPr>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F2D6ACA3-F337-4C00-84BE-BC2D2ED5C9B9}"/>
              </a:ext>
            </a:extLst>
          </p:cNvPr>
          <p:cNvSpPr>
            <a:spLocks noGrp="1"/>
          </p:cNvSpPr>
          <p:nvPr>
            <p:ph sz="half" idx="2"/>
          </p:nvPr>
        </p:nvSpPr>
        <p:spPr>
          <a:xfrm>
            <a:off x="839789"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CC8E544-B007-4E98-9E23-B7640E47F3E9}"/>
              </a:ext>
            </a:extLst>
          </p:cNvPr>
          <p:cNvSpPr>
            <a:spLocks noGrp="1"/>
          </p:cNvSpPr>
          <p:nvPr>
            <p:ph type="body" sz="quarter" idx="3"/>
          </p:nvPr>
        </p:nvSpPr>
        <p:spPr>
          <a:xfrm>
            <a:off x="617220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F858EE96-BE51-4EF9-B160-8BB322D382A0}"/>
              </a:ext>
            </a:extLst>
          </p:cNvPr>
          <p:cNvSpPr>
            <a:spLocks noGrp="1"/>
          </p:cNvSpPr>
          <p:nvPr>
            <p:ph sz="quarter" idx="4"/>
          </p:nvPr>
        </p:nvSpPr>
        <p:spPr>
          <a:xfrm>
            <a:off x="6172201"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A41B764-CAFD-479E-A353-2A124422A6BC}"/>
              </a:ext>
            </a:extLst>
          </p:cNvPr>
          <p:cNvSpPr>
            <a:spLocks noGrp="1"/>
          </p:cNvSpPr>
          <p:nvPr>
            <p:ph type="dt" sz="half" idx="10"/>
          </p:nvPr>
        </p:nvSpPr>
        <p:spPr/>
        <p:txBody>
          <a:bodyPr/>
          <a:lstStyle/>
          <a:p>
            <a:endParaRPr lang="en-US"/>
          </a:p>
        </p:txBody>
      </p:sp>
      <p:sp>
        <p:nvSpPr>
          <p:cNvPr id="8" name="Footer Placeholder 7">
            <a:extLst>
              <a:ext uri="{FF2B5EF4-FFF2-40B4-BE49-F238E27FC236}">
                <a16:creationId xmlns:a16="http://schemas.microsoft.com/office/drawing/2014/main" id="{BF71309E-766B-4FC6-B7D9-2F68675CEED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C3C7560-2781-4E66-859D-83C71B91BF89}"/>
              </a:ext>
            </a:extLst>
          </p:cNvPr>
          <p:cNvSpPr>
            <a:spLocks noGrp="1"/>
          </p:cNvSpPr>
          <p:nvPr>
            <p:ph type="sldNum" sz="quarter" idx="12"/>
          </p:nvPr>
        </p:nvSpPr>
        <p:spPr/>
        <p:txBody>
          <a:bodyPr/>
          <a:lstStyle/>
          <a:p>
            <a:fld id="{65DBD1E2-D45E-47D4-8DD8-1285FEA24AE0}" type="slidenum">
              <a:rPr lang="en-US" smtClean="0"/>
              <a:t>‹#›</a:t>
            </a:fld>
            <a:endParaRPr lang="en-US"/>
          </a:p>
        </p:txBody>
      </p:sp>
    </p:spTree>
    <p:extLst>
      <p:ext uri="{BB962C8B-B14F-4D97-AF65-F5344CB8AC3E}">
        <p14:creationId xmlns:p14="http://schemas.microsoft.com/office/powerpoint/2010/main" val="34628814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6060C8-12DE-44C4-8AF5-01A3C5D6FBDC}"/>
              </a:ext>
            </a:extLst>
          </p:cNvPr>
          <p:cNvSpPr>
            <a:spLocks noGrp="1"/>
          </p:cNvSpPr>
          <p:nvPr>
            <p:ph type="title"/>
          </p:nvPr>
        </p:nvSpPr>
        <p:spPr/>
        <p:txBody>
          <a:bodyPr/>
          <a:lstStyle/>
          <a:p>
            <a:r>
              <a:rPr lang="en-US" dirty="0"/>
              <a:t>Click to edit Master title style</a:t>
            </a:r>
          </a:p>
        </p:txBody>
      </p:sp>
      <p:sp>
        <p:nvSpPr>
          <p:cNvPr id="3" name="Date Placeholder 2">
            <a:extLst>
              <a:ext uri="{FF2B5EF4-FFF2-40B4-BE49-F238E27FC236}">
                <a16:creationId xmlns:a16="http://schemas.microsoft.com/office/drawing/2014/main" id="{D0A088CD-5860-483E-ACD2-0C9141E75211}"/>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B5FD7550-F5B4-44E1-BDF0-38C30AAED38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DD99AE8-4943-43C8-A84C-343C83C31CF3}"/>
              </a:ext>
            </a:extLst>
          </p:cNvPr>
          <p:cNvSpPr>
            <a:spLocks noGrp="1"/>
          </p:cNvSpPr>
          <p:nvPr>
            <p:ph type="sldNum" sz="quarter" idx="12"/>
          </p:nvPr>
        </p:nvSpPr>
        <p:spPr/>
        <p:txBody>
          <a:bodyPr/>
          <a:lstStyle/>
          <a:p>
            <a:fld id="{65DBD1E2-D45E-47D4-8DD8-1285FEA24AE0}" type="slidenum">
              <a:rPr lang="en-US" smtClean="0"/>
              <a:t>‹#›</a:t>
            </a:fld>
            <a:endParaRPr lang="en-US"/>
          </a:p>
        </p:txBody>
      </p:sp>
    </p:spTree>
    <p:extLst>
      <p:ext uri="{BB962C8B-B14F-4D97-AF65-F5344CB8AC3E}">
        <p14:creationId xmlns:p14="http://schemas.microsoft.com/office/powerpoint/2010/main" val="26804641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0CAD70-8CB2-4267-ABDA-1BFBF6DECAF0}"/>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a16="http://schemas.microsoft.com/office/drawing/2014/main" id="{110F5AC8-46BF-44C5-80AC-8ECCA4F38A5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DBEB7D7-566E-4EDB-B270-2087F6C0CF83}"/>
              </a:ext>
            </a:extLst>
          </p:cNvPr>
          <p:cNvSpPr>
            <a:spLocks noGrp="1"/>
          </p:cNvSpPr>
          <p:nvPr>
            <p:ph type="sldNum" sz="quarter" idx="12"/>
          </p:nvPr>
        </p:nvSpPr>
        <p:spPr/>
        <p:txBody>
          <a:bodyPr/>
          <a:lstStyle/>
          <a:p>
            <a:fld id="{65DBD1E2-D45E-47D4-8DD8-1285FEA24AE0}" type="slidenum">
              <a:rPr lang="en-US" smtClean="0"/>
              <a:t>‹#›</a:t>
            </a:fld>
            <a:endParaRPr lang="en-US"/>
          </a:p>
        </p:txBody>
      </p:sp>
    </p:spTree>
    <p:extLst>
      <p:ext uri="{BB962C8B-B14F-4D97-AF65-F5344CB8AC3E}">
        <p14:creationId xmlns:p14="http://schemas.microsoft.com/office/powerpoint/2010/main" val="16684211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1A853-0831-417B-BFAC-33FC15FF461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251A4BF-DE2F-41E9-926E-115A792DDFD1}"/>
              </a:ext>
            </a:extLst>
          </p:cNvPr>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2900CBA-9493-407D-982D-0DFB69D2EB1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EE4A576-AE3E-4945-8C08-6D3E8FA875E4}"/>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823DA21F-F34F-4703-B664-820C081DCDC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1DADB16-095F-4824-AD3A-33CCC1F62168}"/>
              </a:ext>
            </a:extLst>
          </p:cNvPr>
          <p:cNvSpPr>
            <a:spLocks noGrp="1"/>
          </p:cNvSpPr>
          <p:nvPr>
            <p:ph type="sldNum" sz="quarter" idx="12"/>
          </p:nvPr>
        </p:nvSpPr>
        <p:spPr/>
        <p:txBody>
          <a:bodyPr/>
          <a:lstStyle/>
          <a:p>
            <a:fld id="{65DBD1E2-D45E-47D4-8DD8-1285FEA24AE0}" type="slidenum">
              <a:rPr lang="en-US" smtClean="0"/>
              <a:t>‹#›</a:t>
            </a:fld>
            <a:endParaRPr lang="en-US"/>
          </a:p>
        </p:txBody>
      </p:sp>
    </p:spTree>
    <p:extLst>
      <p:ext uri="{BB962C8B-B14F-4D97-AF65-F5344CB8AC3E}">
        <p14:creationId xmlns:p14="http://schemas.microsoft.com/office/powerpoint/2010/main" val="14843299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0BCA2E-0378-4E99-966F-9B960631D02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3EBBD99-C03F-4C7E-A52D-1A3F824A1B06}"/>
              </a:ext>
            </a:extLst>
          </p:cNvPr>
          <p:cNvSpPr>
            <a:spLocks noGrp="1"/>
          </p:cNvSpPr>
          <p:nvPr>
            <p:ph type="pic" idx="1"/>
          </p:nvPr>
        </p:nvSpPr>
        <p:spPr>
          <a:xfrm>
            <a:off x="5183188" y="987427"/>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550ED58-EAC6-4666-A4B3-64E848E0E44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5B9EEB5-58CA-408D-B5DF-8A99763DA582}"/>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85E12C2A-8A59-4AB5-833E-769AF2BE613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D0351B1-842C-4A1F-BF14-7006D1D76801}"/>
              </a:ext>
            </a:extLst>
          </p:cNvPr>
          <p:cNvSpPr>
            <a:spLocks noGrp="1"/>
          </p:cNvSpPr>
          <p:nvPr>
            <p:ph type="sldNum" sz="quarter" idx="12"/>
          </p:nvPr>
        </p:nvSpPr>
        <p:spPr/>
        <p:txBody>
          <a:bodyPr/>
          <a:lstStyle/>
          <a:p>
            <a:fld id="{65DBD1E2-D45E-47D4-8DD8-1285FEA24AE0}" type="slidenum">
              <a:rPr lang="en-US" smtClean="0"/>
              <a:t>‹#›</a:t>
            </a:fld>
            <a:endParaRPr lang="en-US"/>
          </a:p>
        </p:txBody>
      </p:sp>
    </p:spTree>
    <p:extLst>
      <p:ext uri="{BB962C8B-B14F-4D97-AF65-F5344CB8AC3E}">
        <p14:creationId xmlns:p14="http://schemas.microsoft.com/office/powerpoint/2010/main" val="14575763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theme" Target="../theme/theme2.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C01F1AF-1BB9-4F40-8CCA-6C34C53FC908}"/>
              </a:ext>
            </a:extLst>
          </p:cNvPr>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2D1D2E95-72BD-47B9-83F6-496ECEAC671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C48C5D58-3143-4331-B1EF-6CC42079700F}"/>
              </a:ext>
            </a:extLst>
          </p:cNvPr>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a:extLst>
              <a:ext uri="{FF2B5EF4-FFF2-40B4-BE49-F238E27FC236}">
                <a16:creationId xmlns:a16="http://schemas.microsoft.com/office/drawing/2014/main" id="{0C6732EC-8E10-4DDB-B347-9B095839FC5A}"/>
              </a:ext>
            </a:extLst>
          </p:cNvPr>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A12EE77-3A2F-4B51-B7B2-546E4998DE48}"/>
              </a:ext>
            </a:extLst>
          </p:cNvPr>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5DBD1E2-D45E-47D4-8DD8-1285FEA24AE0}" type="slidenum">
              <a:rPr lang="en-US" smtClean="0"/>
              <a:t>‹#›</a:t>
            </a:fld>
            <a:endParaRPr lang="en-US"/>
          </a:p>
        </p:txBody>
      </p:sp>
    </p:spTree>
    <p:extLst>
      <p:ext uri="{BB962C8B-B14F-4D97-AF65-F5344CB8AC3E}">
        <p14:creationId xmlns:p14="http://schemas.microsoft.com/office/powerpoint/2010/main" val="71627529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72"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9/25/2023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935998351"/>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 id="2147483687"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svg"/></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3" Type="http://schemas.openxmlformats.org/officeDocument/2006/relationships/image" Target="../media/image390.png"/><Relationship Id="rId18" Type="http://schemas.openxmlformats.org/officeDocument/2006/relationships/image" Target="../media/image61.png"/><Relationship Id="rId26" Type="http://schemas.microsoft.com/office/2007/relationships/diagramDrawing" Target="../diagrams/drawing18.xml"/><Relationship Id="rId39" Type="http://schemas.openxmlformats.org/officeDocument/2006/relationships/diagramQuickStyle" Target="../diagrams/quickStyle22.xml"/><Relationship Id="rId21" Type="http://schemas.openxmlformats.org/officeDocument/2006/relationships/image" Target="../media/image471.png"/><Relationship Id="rId34" Type="http://schemas.openxmlformats.org/officeDocument/2006/relationships/image" Target="../media/image631.png"/><Relationship Id="rId7" Type="http://schemas.openxmlformats.org/officeDocument/2006/relationships/image" Target="../media/image114.svg"/><Relationship Id="rId2" Type="http://schemas.openxmlformats.org/officeDocument/2006/relationships/image" Target="../media/image96.png"/><Relationship Id="rId16" Type="http://schemas.openxmlformats.org/officeDocument/2006/relationships/image" Target="../media/image102.svg"/><Relationship Id="rId20" Type="http://schemas.openxmlformats.org/officeDocument/2006/relationships/image" Target="../media/image461.png"/><Relationship Id="rId29" Type="http://schemas.openxmlformats.org/officeDocument/2006/relationships/diagramQuickStyle" Target="../diagrams/quickStyle19.xml"/><Relationship Id="rId41" Type="http://schemas.microsoft.com/office/2007/relationships/diagramDrawing" Target="../diagrams/drawing20.xml"/><Relationship Id="rId1" Type="http://schemas.openxmlformats.org/officeDocument/2006/relationships/slideLayout" Target="../slideLayouts/slideLayout13.xml"/><Relationship Id="rId6" Type="http://schemas.openxmlformats.org/officeDocument/2006/relationships/image" Target="../media/image113.png"/><Relationship Id="rId11" Type="http://schemas.openxmlformats.org/officeDocument/2006/relationships/image" Target="../media/image370.png"/><Relationship Id="rId24" Type="http://schemas.openxmlformats.org/officeDocument/2006/relationships/diagramQuickStyle" Target="../diagrams/quickStyle18.xml"/><Relationship Id="rId32" Type="http://schemas.openxmlformats.org/officeDocument/2006/relationships/image" Target="../media/image621.png"/><Relationship Id="rId37" Type="http://schemas.openxmlformats.org/officeDocument/2006/relationships/diagramData" Target="../diagrams/data28.xml"/><Relationship Id="rId40" Type="http://schemas.openxmlformats.org/officeDocument/2006/relationships/diagramColors" Target="../diagrams/colors22.xml"/><Relationship Id="rId5" Type="http://schemas.openxmlformats.org/officeDocument/2006/relationships/image" Target="../media/image99.svg"/><Relationship Id="rId15" Type="http://schemas.openxmlformats.org/officeDocument/2006/relationships/image" Target="../media/image101.svg"/><Relationship Id="rId23" Type="http://schemas.openxmlformats.org/officeDocument/2006/relationships/diagramLayout" Target="../diagrams/layout18.xml"/><Relationship Id="rId28" Type="http://schemas.openxmlformats.org/officeDocument/2006/relationships/diagramLayout" Target="../diagrams/layout19.xml"/><Relationship Id="rId36" Type="http://schemas.openxmlformats.org/officeDocument/2006/relationships/image" Target="../media/image670.png"/><Relationship Id="rId10" Type="http://schemas.openxmlformats.org/officeDocument/2006/relationships/image" Target="../media/image59.png"/><Relationship Id="rId19" Type="http://schemas.openxmlformats.org/officeDocument/2006/relationships/image" Target="../media/image103.svg"/><Relationship Id="rId31" Type="http://schemas.microsoft.com/office/2007/relationships/diagramDrawing" Target="../diagrams/drawing19.xml"/><Relationship Id="rId4" Type="http://schemas.openxmlformats.org/officeDocument/2006/relationships/image" Target="../media/image98.png"/><Relationship Id="rId9" Type="http://schemas.openxmlformats.org/officeDocument/2006/relationships/image" Target="../media/image581.png"/><Relationship Id="rId14" Type="http://schemas.openxmlformats.org/officeDocument/2006/relationships/image" Target="../media/image100.png"/><Relationship Id="rId22" Type="http://schemas.openxmlformats.org/officeDocument/2006/relationships/diagramData" Target="../diagrams/data25.xml"/><Relationship Id="rId27" Type="http://schemas.openxmlformats.org/officeDocument/2006/relationships/diagramData" Target="../diagrams/data26.xml"/><Relationship Id="rId30" Type="http://schemas.openxmlformats.org/officeDocument/2006/relationships/diagramColors" Target="../diagrams/colors19.xml"/><Relationship Id="rId35" Type="http://schemas.openxmlformats.org/officeDocument/2006/relationships/image" Target="../media/image660.png"/><Relationship Id="rId8" Type="http://schemas.openxmlformats.org/officeDocument/2006/relationships/image" Target="../media/image57.png"/><Relationship Id="rId3" Type="http://schemas.openxmlformats.org/officeDocument/2006/relationships/image" Target="../media/image97.svg"/><Relationship Id="rId12" Type="http://schemas.openxmlformats.org/officeDocument/2006/relationships/image" Target="../media/image380.png"/><Relationship Id="rId17" Type="http://schemas.openxmlformats.org/officeDocument/2006/relationships/image" Target="../media/image601.png"/><Relationship Id="rId25" Type="http://schemas.openxmlformats.org/officeDocument/2006/relationships/diagramColors" Target="../diagrams/colors18.xml"/><Relationship Id="rId33" Type="http://schemas.openxmlformats.org/officeDocument/2006/relationships/image" Target="../media/image560.png"/><Relationship Id="rId38" Type="http://schemas.openxmlformats.org/officeDocument/2006/relationships/diagramLayout" Target="../diagrams/layout22.xml"/></Relationships>
</file>

<file path=ppt/slides/_rels/slide101.xml.rels><?xml version="1.0" encoding="UTF-8" standalone="yes"?>
<Relationships xmlns="http://schemas.openxmlformats.org/package/2006/relationships"><Relationship Id="rId8" Type="http://schemas.openxmlformats.org/officeDocument/2006/relationships/diagramLayout" Target="../diagrams/layout23.xml"/><Relationship Id="rId3" Type="http://schemas.openxmlformats.org/officeDocument/2006/relationships/image" Target="../media/image106.svg"/><Relationship Id="rId7" Type="http://schemas.openxmlformats.org/officeDocument/2006/relationships/diagramData" Target="../diagrams/data29.xml"/><Relationship Id="rId12" Type="http://schemas.openxmlformats.org/officeDocument/2006/relationships/diagramData" Target="../diagrams/data30.xml"/><Relationship Id="rId2" Type="http://schemas.openxmlformats.org/officeDocument/2006/relationships/image" Target="../media/image105.png"/><Relationship Id="rId1" Type="http://schemas.openxmlformats.org/officeDocument/2006/relationships/slideLayout" Target="../slideLayouts/slideLayout13.xml"/><Relationship Id="rId6" Type="http://schemas.openxmlformats.org/officeDocument/2006/relationships/image" Target="../media/image701.png"/><Relationship Id="rId11" Type="http://schemas.microsoft.com/office/2007/relationships/diagramDrawing" Target="../diagrams/drawing21.xml"/><Relationship Id="rId5" Type="http://schemas.openxmlformats.org/officeDocument/2006/relationships/image" Target="../media/image680.png"/><Relationship Id="rId10" Type="http://schemas.openxmlformats.org/officeDocument/2006/relationships/diagramColors" Target="../diagrams/colors23.xml"/><Relationship Id="rId4" Type="http://schemas.openxmlformats.org/officeDocument/2006/relationships/image" Target="../media/image125.png"/><Relationship Id="rId9" Type="http://schemas.openxmlformats.org/officeDocument/2006/relationships/diagramQuickStyle" Target="../diagrams/quickStyle23.xml"/></Relationships>
</file>

<file path=ppt/slides/_rels/slide102.xml.rels><?xml version="1.0" encoding="UTF-8" standalone="yes"?>
<Relationships xmlns="http://schemas.openxmlformats.org/package/2006/relationships"><Relationship Id="rId3" Type="http://schemas.openxmlformats.org/officeDocument/2006/relationships/image" Target="../media/image106.svg"/><Relationship Id="rId2" Type="http://schemas.openxmlformats.org/officeDocument/2006/relationships/image" Target="../media/image105.png"/><Relationship Id="rId1" Type="http://schemas.openxmlformats.org/officeDocument/2006/relationships/slideLayout" Target="../slideLayouts/slideLayout13.xml"/><Relationship Id="rId4" Type="http://schemas.openxmlformats.org/officeDocument/2006/relationships/image" Target="../media/image690.png"/></Relationships>
</file>

<file path=ppt/slides/_rels/slide103.xml.rels><?xml version="1.0" encoding="UTF-8" standalone="yes"?>
<Relationships xmlns="http://schemas.openxmlformats.org/package/2006/relationships"><Relationship Id="rId3" Type="http://schemas.openxmlformats.org/officeDocument/2006/relationships/hyperlink" Target="https://github.com/ageron/handson-ml2" TargetMode="External"/><Relationship Id="rId2" Type="http://schemas.openxmlformats.org/officeDocument/2006/relationships/hyperlink" Target="https://www.oreilly.com/library/view/hands-on-machine-learning/9781492032632/" TargetMode="Externa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image" Target="../media/image22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7" Type="http://schemas.openxmlformats.org/officeDocument/2006/relationships/image" Target="../media/image16.wmf"/><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oleObject" Target="../embeddings/oleObject1.bin"/><Relationship Id="rId5" Type="http://schemas.openxmlformats.org/officeDocument/2006/relationships/image" Target="../media/image26.png"/><Relationship Id="rId4" Type="http://schemas.openxmlformats.org/officeDocument/2006/relationships/image" Target="../media/image250.png"/></Relationships>
</file>

<file path=ppt/slides/_rels/slide13.xml.rels><?xml version="1.0" encoding="UTF-8" standalone="yes"?>
<Relationships xmlns="http://schemas.openxmlformats.org/package/2006/relationships"><Relationship Id="rId8" Type="http://schemas.openxmlformats.org/officeDocument/2006/relationships/image" Target="../media/image470.png"/><Relationship Id="rId13" Type="http://schemas.openxmlformats.org/officeDocument/2006/relationships/image" Target="../media/image151.png"/><Relationship Id="rId3" Type="http://schemas.openxmlformats.org/officeDocument/2006/relationships/image" Target="../media/image420.png"/><Relationship Id="rId7" Type="http://schemas.openxmlformats.org/officeDocument/2006/relationships/image" Target="../media/image460.png"/><Relationship Id="rId12" Type="http://schemas.openxmlformats.org/officeDocument/2006/relationships/image" Target="../media/image510.png"/><Relationship Id="rId2" Type="http://schemas.openxmlformats.org/officeDocument/2006/relationships/image" Target="../media/image410.png"/><Relationship Id="rId1" Type="http://schemas.openxmlformats.org/officeDocument/2006/relationships/slideLayout" Target="../slideLayouts/slideLayout12.xml"/><Relationship Id="rId6" Type="http://schemas.openxmlformats.org/officeDocument/2006/relationships/image" Target="../media/image450.png"/><Relationship Id="rId11" Type="http://schemas.openxmlformats.org/officeDocument/2006/relationships/image" Target="../media/image501.png"/><Relationship Id="rId5" Type="http://schemas.openxmlformats.org/officeDocument/2006/relationships/image" Target="../media/image440.png"/><Relationship Id="rId10" Type="http://schemas.openxmlformats.org/officeDocument/2006/relationships/image" Target="../media/image490.png"/><Relationship Id="rId4" Type="http://schemas.openxmlformats.org/officeDocument/2006/relationships/image" Target="../media/image430.png"/><Relationship Id="rId9" Type="http://schemas.openxmlformats.org/officeDocument/2006/relationships/image" Target="../media/image480.png"/></Relationships>
</file>

<file path=ppt/slides/_rels/slide14.xml.rels><?xml version="1.0" encoding="UTF-8" standalone="yes"?>
<Relationships xmlns="http://schemas.openxmlformats.org/package/2006/relationships"><Relationship Id="rId8" Type="http://schemas.openxmlformats.org/officeDocument/2006/relationships/diagramLayout" Target="../diagrams/layout21.xml"/><Relationship Id="rId3" Type="http://schemas.openxmlformats.org/officeDocument/2006/relationships/diagramLayout" Target="../diagrams/layout2.xml"/><Relationship Id="rId7" Type="http://schemas.openxmlformats.org/officeDocument/2006/relationships/diagramData" Target="../diagrams/data22.xml"/><Relationship Id="rId2" Type="http://schemas.openxmlformats.org/officeDocument/2006/relationships/diagramData" Target="../diagrams/data2.xml"/><Relationship Id="rId1" Type="http://schemas.openxmlformats.org/officeDocument/2006/relationships/slideLayout" Target="../slideLayouts/slideLayout12.xml"/><Relationship Id="rId6" Type="http://schemas.microsoft.com/office/2007/relationships/diagramDrawing" Target="../diagrams/drawing2.xml"/><Relationship Id="rId5" Type="http://schemas.openxmlformats.org/officeDocument/2006/relationships/diagramColors" Target="../diagrams/colors2.xml"/><Relationship Id="rId10" Type="http://schemas.openxmlformats.org/officeDocument/2006/relationships/diagramColors" Target="../diagrams/colors21.xml"/><Relationship Id="rId4" Type="http://schemas.openxmlformats.org/officeDocument/2006/relationships/diagramQuickStyle" Target="../diagrams/quickStyle2.xml"/><Relationship Id="rId9" Type="http://schemas.openxmlformats.org/officeDocument/2006/relationships/diagramQuickStyle" Target="../diagrams/quickStyle21.xml"/></Relationships>
</file>

<file path=ppt/slides/_rels/slide15.xml.rels><?xml version="1.0" encoding="UTF-8" standalone="yes"?>
<Relationships xmlns="http://schemas.openxmlformats.org/package/2006/relationships"><Relationship Id="rId3" Type="http://schemas.openxmlformats.org/officeDocument/2006/relationships/image" Target="../media/image530.png"/><Relationship Id="rId7" Type="http://schemas.openxmlformats.org/officeDocument/2006/relationships/image" Target="../media/image16.wmf"/><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oleObject" Target="../embeddings/oleObject2.bin"/><Relationship Id="rId5" Type="http://schemas.openxmlformats.org/officeDocument/2006/relationships/image" Target="../media/image260.png"/></Relationships>
</file>

<file path=ppt/slides/_rels/slide16.xml.rels><?xml version="1.0" encoding="UTF-8" standalone="yes"?>
<Relationships xmlns="http://schemas.openxmlformats.org/package/2006/relationships"><Relationship Id="rId3" Type="http://schemas.openxmlformats.org/officeDocument/2006/relationships/hyperlink" Target="https://en.wikipedia.org/wiki/Linear_least_squares_(mathematics)" TargetMode="External"/><Relationship Id="rId2" Type="http://schemas.openxmlformats.org/officeDocument/2006/relationships/notesSlide" Target="../notesSlides/notesSlide6.xml"/><Relationship Id="rId1" Type="http://schemas.openxmlformats.org/officeDocument/2006/relationships/slideLayout" Target="../slideLayouts/slideLayout12.xml"/><Relationship Id="rId5" Type="http://schemas.openxmlformats.org/officeDocument/2006/relationships/image" Target="../media/image550.png"/><Relationship Id="rId4" Type="http://schemas.openxmlformats.org/officeDocument/2006/relationships/hyperlink" Target="http://eli.thegreenplace.net/2014/derivation-of-the-normal-equation-for-linear-regression"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8.xml"/><Relationship Id="rId1" Type="http://schemas.openxmlformats.org/officeDocument/2006/relationships/slideLayout" Target="../slideLayouts/slideLayout1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ageron/handson-ml2" TargetMode="External"/><Relationship Id="rId2" Type="http://schemas.openxmlformats.org/officeDocument/2006/relationships/hyperlink" Target="https://www.oreilly.com/library/view/hands-on-machine-learning/9781492032632/"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4.svg"/></Relationships>
</file>

<file path=ppt/slides/_rels/slide21.xml.rels><?xml version="1.0" encoding="UTF-8" standalone="yes"?>
<Relationships xmlns="http://schemas.openxmlformats.org/package/2006/relationships"><Relationship Id="rId3" Type="http://schemas.openxmlformats.org/officeDocument/2006/relationships/image" Target="../media/image570.png"/><Relationship Id="rId7" Type="http://schemas.openxmlformats.org/officeDocument/2006/relationships/chart" Target="../charts/chart1.xml"/><Relationship Id="rId2" Type="http://schemas.openxmlformats.org/officeDocument/2006/relationships/notesSlide" Target="../notesSlides/notesSlide10.xml"/><Relationship Id="rId1" Type="http://schemas.openxmlformats.org/officeDocument/2006/relationships/slideLayout" Target="../slideLayouts/slideLayout12.xml"/><Relationship Id="rId6" Type="http://schemas.openxmlformats.org/officeDocument/2006/relationships/image" Target="../media/image600.png"/><Relationship Id="rId5" Type="http://schemas.openxmlformats.org/officeDocument/2006/relationships/image" Target="../media/image590.png"/><Relationship Id="rId4" Type="http://schemas.openxmlformats.org/officeDocument/2006/relationships/image" Target="../media/image580.png"/></Relationships>
</file>

<file path=ppt/slides/_rels/slide22.xml.rels><?xml version="1.0" encoding="UTF-8" standalone="yes"?>
<Relationships xmlns="http://schemas.openxmlformats.org/package/2006/relationships"><Relationship Id="rId8" Type="http://schemas.openxmlformats.org/officeDocument/2006/relationships/diagramColors" Target="../diagrams/colors4.xml"/><Relationship Id="rId13" Type="http://schemas.openxmlformats.org/officeDocument/2006/relationships/diagramColors" Target="../diagrams/colors4.xml"/><Relationship Id="rId3" Type="http://schemas.openxmlformats.org/officeDocument/2006/relationships/image" Target="../media/image620.png"/><Relationship Id="rId7" Type="http://schemas.openxmlformats.org/officeDocument/2006/relationships/diagramQuickStyle" Target="../diagrams/quickStyle4.xml"/><Relationship Id="rId12" Type="http://schemas.openxmlformats.org/officeDocument/2006/relationships/diagramQuickStyle" Target="../diagrams/quickStyle4.xml"/><Relationship Id="rId2" Type="http://schemas.openxmlformats.org/officeDocument/2006/relationships/image" Target="../media/image610.png"/><Relationship Id="rId1" Type="http://schemas.openxmlformats.org/officeDocument/2006/relationships/slideLayout" Target="../slideLayouts/slideLayout12.xml"/><Relationship Id="rId6" Type="http://schemas.openxmlformats.org/officeDocument/2006/relationships/diagramLayout" Target="../diagrams/layout4.xml"/><Relationship Id="rId11" Type="http://schemas.openxmlformats.org/officeDocument/2006/relationships/diagramLayout" Target="../diagrams/layout4.xml"/><Relationship Id="rId5" Type="http://schemas.openxmlformats.org/officeDocument/2006/relationships/diagramData" Target="../diagrams/data4.xml"/><Relationship Id="rId10" Type="http://schemas.openxmlformats.org/officeDocument/2006/relationships/diagramData" Target="../diagrams/data27.xml"/><Relationship Id="rId4" Type="http://schemas.openxmlformats.org/officeDocument/2006/relationships/image" Target="../media/image630.png"/><Relationship Id="rId9" Type="http://schemas.microsoft.com/office/2007/relationships/diagramDrawing" Target="../diagrams/drawing4.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12.xml"/><Relationship Id="rId4" Type="http://schemas.openxmlformats.org/officeDocument/2006/relationships/image" Target="../media/image157.png"/></Relationships>
</file>

<file path=ppt/slides/_rels/slide24.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12.xml"/><Relationship Id="rId1" Type="http://schemas.openxmlformats.org/officeDocument/2006/relationships/slideLayout" Target="../slideLayouts/slideLayout12.xml"/><Relationship Id="rId4" Type="http://schemas.openxmlformats.org/officeDocument/2006/relationships/image" Target="../media/image159.png"/></Relationships>
</file>

<file path=ppt/slides/_rels/slide25.xml.rels><?xml version="1.0" encoding="UTF-8" standalone="yes"?>
<Relationships xmlns="http://schemas.openxmlformats.org/package/2006/relationships"><Relationship Id="rId8" Type="http://schemas.openxmlformats.org/officeDocument/2006/relationships/image" Target="../media/image740.png"/><Relationship Id="rId3" Type="http://schemas.openxmlformats.org/officeDocument/2006/relationships/image" Target="../media/image500.png"/><Relationship Id="rId7" Type="http://schemas.openxmlformats.org/officeDocument/2006/relationships/image" Target="../media/image730.png"/><Relationship Id="rId12" Type="http://schemas.openxmlformats.org/officeDocument/2006/relationships/image" Target="../media/image780.png"/><Relationship Id="rId2" Type="http://schemas.openxmlformats.org/officeDocument/2006/relationships/notesSlide" Target="../notesSlides/notesSlide13.xml"/><Relationship Id="rId1" Type="http://schemas.openxmlformats.org/officeDocument/2006/relationships/slideLayout" Target="../slideLayouts/slideLayout12.xml"/><Relationship Id="rId6" Type="http://schemas.openxmlformats.org/officeDocument/2006/relationships/image" Target="../media/image72.png"/><Relationship Id="rId11" Type="http://schemas.openxmlformats.org/officeDocument/2006/relationships/image" Target="../media/image770.png"/><Relationship Id="rId5" Type="http://schemas.openxmlformats.org/officeDocument/2006/relationships/image" Target="../media/image7100.png"/><Relationship Id="rId10" Type="http://schemas.openxmlformats.org/officeDocument/2006/relationships/image" Target="../media/image760.png"/><Relationship Id="rId4" Type="http://schemas.openxmlformats.org/officeDocument/2006/relationships/image" Target="../media/image700.png"/><Relationship Id="rId9" Type="http://schemas.openxmlformats.org/officeDocument/2006/relationships/image" Target="../media/image75.png"/></Relationships>
</file>

<file path=ppt/slides/_rels/slide26.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2.xml"/><Relationship Id="rId4" Type="http://schemas.openxmlformats.org/officeDocument/2006/relationships/image" Target="../media/image29.png"/></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svg"/></Relationships>
</file>

<file path=ppt/slides/_rels/slide30.xml.rels><?xml version="1.0" encoding="UTF-8" standalone="yes"?>
<Relationships xmlns="http://schemas.openxmlformats.org/package/2006/relationships"><Relationship Id="rId8" Type="http://schemas.openxmlformats.org/officeDocument/2006/relationships/image" Target="../media/image740.png"/><Relationship Id="rId3" Type="http://schemas.openxmlformats.org/officeDocument/2006/relationships/image" Target="../media/image500.png"/><Relationship Id="rId7" Type="http://schemas.openxmlformats.org/officeDocument/2006/relationships/image" Target="../media/image730.png"/><Relationship Id="rId12" Type="http://schemas.openxmlformats.org/officeDocument/2006/relationships/image" Target="../media/image760.png"/><Relationship Id="rId2" Type="http://schemas.openxmlformats.org/officeDocument/2006/relationships/notesSlide" Target="../notesSlides/notesSlide17.xml"/><Relationship Id="rId1" Type="http://schemas.openxmlformats.org/officeDocument/2006/relationships/slideLayout" Target="../slideLayouts/slideLayout12.xml"/><Relationship Id="rId6" Type="http://schemas.openxmlformats.org/officeDocument/2006/relationships/image" Target="../media/image72.png"/><Relationship Id="rId11" Type="http://schemas.openxmlformats.org/officeDocument/2006/relationships/image" Target="../media/image780.png"/><Relationship Id="rId5" Type="http://schemas.openxmlformats.org/officeDocument/2006/relationships/image" Target="../media/image7100.png"/><Relationship Id="rId10" Type="http://schemas.openxmlformats.org/officeDocument/2006/relationships/image" Target="../media/image770.png"/><Relationship Id="rId4" Type="http://schemas.openxmlformats.org/officeDocument/2006/relationships/image" Target="../media/image700.png"/><Relationship Id="rId9" Type="http://schemas.openxmlformats.org/officeDocument/2006/relationships/image" Target="../media/image840.png"/></Relationships>
</file>

<file path=ppt/slides/_rels/slide31.xml.rels><?xml version="1.0" encoding="UTF-8" standalone="yes"?>
<Relationships xmlns="http://schemas.openxmlformats.org/package/2006/relationships"><Relationship Id="rId8" Type="http://schemas.openxmlformats.org/officeDocument/2006/relationships/image" Target="../media/image880.png"/><Relationship Id="rId3" Type="http://schemas.openxmlformats.org/officeDocument/2006/relationships/image" Target="../media/image85.png"/><Relationship Id="rId7" Type="http://schemas.openxmlformats.org/officeDocument/2006/relationships/image" Target="../media/image730.png"/><Relationship Id="rId12" Type="http://schemas.openxmlformats.org/officeDocument/2006/relationships/image" Target="../media/image920.png"/><Relationship Id="rId2" Type="http://schemas.openxmlformats.org/officeDocument/2006/relationships/notesSlide" Target="../notesSlides/notesSlide18.xml"/><Relationship Id="rId1" Type="http://schemas.openxmlformats.org/officeDocument/2006/relationships/slideLayout" Target="../slideLayouts/slideLayout12.xml"/><Relationship Id="rId6" Type="http://schemas.openxmlformats.org/officeDocument/2006/relationships/image" Target="../media/image72.png"/><Relationship Id="rId11" Type="http://schemas.openxmlformats.org/officeDocument/2006/relationships/image" Target="../media/image910.png"/><Relationship Id="rId5" Type="http://schemas.openxmlformats.org/officeDocument/2006/relationships/image" Target="../media/image87.png"/><Relationship Id="rId10" Type="http://schemas.openxmlformats.org/officeDocument/2006/relationships/image" Target="../media/image90.png"/><Relationship Id="rId4" Type="http://schemas.openxmlformats.org/officeDocument/2006/relationships/image" Target="../media/image86.png"/><Relationship Id="rId9" Type="http://schemas.openxmlformats.org/officeDocument/2006/relationships/image" Target="../media/image89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9.xml"/><Relationship Id="rId1" Type="http://schemas.openxmlformats.org/officeDocument/2006/relationships/slideLayout" Target="../slideLayouts/slideLayout12.xml"/><Relationship Id="rId4" Type="http://schemas.openxmlformats.org/officeDocument/2006/relationships/image" Target="../media/image33.png"/></Relationships>
</file>

<file path=ppt/slides/_rels/slide3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3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diagramLayout" Target="../diagrams/layout1.xml"/><Relationship Id="rId3" Type="http://schemas.openxmlformats.org/officeDocument/2006/relationships/diagramLayout" Target="../diagrams/layout1.xml"/><Relationship Id="rId7" Type="http://schemas.openxmlformats.org/officeDocument/2006/relationships/diagramData" Target="../diagrams/data200.xml"/><Relationship Id="rId2" Type="http://schemas.openxmlformats.org/officeDocument/2006/relationships/diagramData" Target="../diagrams/data1.xml"/><Relationship Id="rId1" Type="http://schemas.openxmlformats.org/officeDocument/2006/relationships/slideLayout" Target="../slideLayouts/slideLayout12.xml"/><Relationship Id="rId6" Type="http://schemas.microsoft.com/office/2007/relationships/diagramDrawing" Target="../diagrams/drawing1.xml"/><Relationship Id="rId5" Type="http://schemas.openxmlformats.org/officeDocument/2006/relationships/diagramColors" Target="../diagrams/colors1.xml"/><Relationship Id="rId10" Type="http://schemas.openxmlformats.org/officeDocument/2006/relationships/diagramColors" Target="../diagrams/colors1.xml"/><Relationship Id="rId4" Type="http://schemas.openxmlformats.org/officeDocument/2006/relationships/diagramQuickStyle" Target="../diagrams/quickStyle1.xml"/><Relationship Id="rId9" Type="http://schemas.openxmlformats.org/officeDocument/2006/relationships/diagramQuickStyle" Target="../diagrams/quickStyle1.xml"/></Relationships>
</file>

<file path=ppt/slides/_rels/slide4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4.svg"/></Relationships>
</file>

<file path=ppt/slides/_rels/slide42.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image" Target="../media/image116.png"/><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3" Type="http://schemas.openxmlformats.org/officeDocument/2006/relationships/image" Target="../media/image1180.png"/><Relationship Id="rId7" Type="http://schemas.openxmlformats.org/officeDocument/2006/relationships/image" Target="../media/image1200.png"/><Relationship Id="rId2" Type="http://schemas.openxmlformats.org/officeDocument/2006/relationships/image" Target="../media/image43.png"/><Relationship Id="rId1" Type="http://schemas.openxmlformats.org/officeDocument/2006/relationships/slideLayout" Target="../slideLayouts/slideLayout12.xml"/><Relationship Id="rId6" Type="http://schemas.openxmlformats.org/officeDocument/2006/relationships/image" Target="../media/image45.png"/><Relationship Id="rId5" Type="http://schemas.openxmlformats.org/officeDocument/2006/relationships/image" Target="../media/image119.png"/><Relationship Id="rId4" Type="http://schemas.openxmlformats.org/officeDocument/2006/relationships/image" Target="../media/image44.png"/></Relationships>
</file>

<file path=ppt/slides/_rels/slide45.xml.rels><?xml version="1.0" encoding="UTF-8" standalone="yes"?>
<Relationships xmlns="http://schemas.openxmlformats.org/package/2006/relationships"><Relationship Id="rId3" Type="http://schemas.openxmlformats.org/officeDocument/2006/relationships/image" Target="../media/image121.png"/><Relationship Id="rId7" Type="http://schemas.openxmlformats.org/officeDocument/2006/relationships/image" Target="../media/image1230.png"/><Relationship Id="rId2" Type="http://schemas.openxmlformats.org/officeDocument/2006/relationships/image" Target="../media/image43.png"/><Relationship Id="rId1" Type="http://schemas.openxmlformats.org/officeDocument/2006/relationships/slideLayout" Target="../slideLayouts/slideLayout12.xml"/><Relationship Id="rId6" Type="http://schemas.openxmlformats.org/officeDocument/2006/relationships/image" Target="../media/image45.png"/><Relationship Id="rId5" Type="http://schemas.openxmlformats.org/officeDocument/2006/relationships/image" Target="../media/image122.png"/><Relationship Id="rId4" Type="http://schemas.openxmlformats.org/officeDocument/2006/relationships/image" Target="../media/image4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8.svg"/><Relationship Id="rId7" Type="http://schemas.openxmlformats.org/officeDocument/2006/relationships/image" Target="../media/image52.jpeg"/><Relationship Id="rId2" Type="http://schemas.openxmlformats.org/officeDocument/2006/relationships/image" Target="../media/image47.png"/><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50.jpeg"/><Relationship Id="rId4" Type="http://schemas.openxmlformats.org/officeDocument/2006/relationships/image" Target="../media/image49.jpeg"/></Relationships>
</file>

<file path=ppt/slides/_rels/slide49.xml.rels><?xml version="1.0" encoding="UTF-8" standalone="yes"?>
<Relationships xmlns="http://schemas.openxmlformats.org/package/2006/relationships"><Relationship Id="rId8" Type="http://schemas.openxmlformats.org/officeDocument/2006/relationships/image" Target="../media/image1340.png"/><Relationship Id="rId3" Type="http://schemas.openxmlformats.org/officeDocument/2006/relationships/image" Target="../media/image43.png"/><Relationship Id="rId7" Type="http://schemas.openxmlformats.org/officeDocument/2006/relationships/image" Target="../media/image45.png"/><Relationship Id="rId2" Type="http://schemas.openxmlformats.org/officeDocument/2006/relationships/image" Target="../media/image131.png"/><Relationship Id="rId1" Type="http://schemas.openxmlformats.org/officeDocument/2006/relationships/slideLayout" Target="../slideLayouts/slideLayout12.xml"/><Relationship Id="rId6" Type="http://schemas.openxmlformats.org/officeDocument/2006/relationships/image" Target="../media/image133.png"/><Relationship Id="rId5" Type="http://schemas.openxmlformats.org/officeDocument/2006/relationships/image" Target="../media/image44.png"/><Relationship Id="rId4" Type="http://schemas.openxmlformats.org/officeDocument/2006/relationships/image" Target="../media/image1320.png"/></Relationships>
</file>

<file path=ppt/slides/_rels/slide5.xml.rels><?xml version="1.0" encoding="UTF-8" standalone="yes"?>
<Relationships xmlns="http://schemas.openxmlformats.org/package/2006/relationships"><Relationship Id="rId8" Type="http://schemas.openxmlformats.org/officeDocument/2006/relationships/image" Target="../media/image470.png"/><Relationship Id="rId13" Type="http://schemas.openxmlformats.org/officeDocument/2006/relationships/image" Target="../media/image520.png"/><Relationship Id="rId3" Type="http://schemas.openxmlformats.org/officeDocument/2006/relationships/image" Target="../media/image420.png"/><Relationship Id="rId7" Type="http://schemas.openxmlformats.org/officeDocument/2006/relationships/image" Target="../media/image460.png"/><Relationship Id="rId2" Type="http://schemas.openxmlformats.org/officeDocument/2006/relationships/image" Target="../media/image410.png"/><Relationship Id="rId1" Type="http://schemas.openxmlformats.org/officeDocument/2006/relationships/slideLayout" Target="../slideLayouts/slideLayout12.xml"/><Relationship Id="rId6" Type="http://schemas.openxmlformats.org/officeDocument/2006/relationships/image" Target="../media/image450.png"/><Relationship Id="rId11" Type="http://schemas.openxmlformats.org/officeDocument/2006/relationships/image" Target="../media/image501.png"/><Relationship Id="rId5" Type="http://schemas.openxmlformats.org/officeDocument/2006/relationships/image" Target="../media/image440.png"/><Relationship Id="rId10" Type="http://schemas.openxmlformats.org/officeDocument/2006/relationships/image" Target="../media/image490.png"/><Relationship Id="rId4" Type="http://schemas.openxmlformats.org/officeDocument/2006/relationships/image" Target="../media/image430.png"/><Relationship Id="rId9" Type="http://schemas.openxmlformats.org/officeDocument/2006/relationships/image" Target="../media/image480.png"/></Relationships>
</file>

<file path=ppt/slides/_rels/slide50.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image" Target="../media/image55.svg"/><Relationship Id="rId7" Type="http://schemas.openxmlformats.org/officeDocument/2006/relationships/diagramColors" Target="../diagrams/colors5.xml"/><Relationship Id="rId2" Type="http://schemas.openxmlformats.org/officeDocument/2006/relationships/image" Target="../media/image54.png"/><Relationship Id="rId1" Type="http://schemas.openxmlformats.org/officeDocument/2006/relationships/slideLayout" Target="../slideLayouts/slideLayout2.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 Id="rId9" Type="http://schemas.openxmlformats.org/officeDocument/2006/relationships/image" Target="../media/image53.png"/></Relationships>
</file>

<file path=ppt/slides/_rels/slide5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63.png"/><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5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5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5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6.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6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4800.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5200.png"/><Relationship Id="rId2" Type="http://schemas.openxmlformats.org/officeDocument/2006/relationships/image" Target="../media/image5100.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681.png"/><Relationship Id="rId2" Type="http://schemas.openxmlformats.org/officeDocument/2006/relationships/image" Target="../media/image4900.png"/><Relationship Id="rId1" Type="http://schemas.openxmlformats.org/officeDocument/2006/relationships/slideLayout" Target="../slideLayouts/slideLayout2.xml"/><Relationship Id="rId4" Type="http://schemas.openxmlformats.org/officeDocument/2006/relationships/image" Target="../media/image5300.png"/></Relationships>
</file>

<file path=ppt/slides/_rels/slide6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4.png"/><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68.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5.png"/><Relationship Id="rId7"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7.png"/><Relationship Id="rId4" Type="http://schemas.openxmlformats.org/officeDocument/2006/relationships/image" Target="../media/image6.png"/></Relationships>
</file>

<file path=ppt/slides/_rels/slide7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 Id="rId4" Type="http://schemas.openxmlformats.org/officeDocument/2006/relationships/image" Target="../media/image84.png"/></Relationships>
</file>

<file path=ppt/slides/_rels/slide71.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540.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5500.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10.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8400.png"/><Relationship Id="rId2" Type="http://schemas.openxmlformats.org/officeDocument/2006/relationships/image" Target="../media/image94.png"/><Relationship Id="rId1" Type="http://schemas.openxmlformats.org/officeDocument/2006/relationships/slideLayout" Target="../slideLayouts/slideLayout2.xml"/><Relationship Id="rId4" Type="http://schemas.openxmlformats.org/officeDocument/2006/relationships/image" Target="../media/image95.png"/></Relationships>
</file>

<file path=ppt/slides/_rels/slide8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4.svg"/></Relationships>
</file>

<file path=ppt/slides/_rels/slide82.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1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4.xml.rels><?xml version="1.0" encoding="UTF-8" standalone="yes"?>
<Relationships xmlns="http://schemas.openxmlformats.org/package/2006/relationships"><Relationship Id="rId8" Type="http://schemas.openxmlformats.org/officeDocument/2006/relationships/image" Target="../media/image221.png"/><Relationship Id="rId13" Type="http://schemas.openxmlformats.org/officeDocument/2006/relationships/image" Target="../media/image102.svg"/><Relationship Id="rId3" Type="http://schemas.openxmlformats.org/officeDocument/2006/relationships/image" Target="../media/image170.png"/><Relationship Id="rId7" Type="http://schemas.openxmlformats.org/officeDocument/2006/relationships/image" Target="../media/image99.svg"/><Relationship Id="rId12" Type="http://schemas.openxmlformats.org/officeDocument/2006/relationships/image" Target="../media/image101.svg"/><Relationship Id="rId2" Type="http://schemas.openxmlformats.org/officeDocument/2006/relationships/notesSlide" Target="../notesSlides/notesSlide31.xml"/><Relationship Id="rId1" Type="http://schemas.openxmlformats.org/officeDocument/2006/relationships/slideLayout" Target="../slideLayouts/slideLayout26.xml"/><Relationship Id="rId6" Type="http://schemas.openxmlformats.org/officeDocument/2006/relationships/image" Target="../media/image98.png"/><Relationship Id="rId11" Type="http://schemas.openxmlformats.org/officeDocument/2006/relationships/image" Target="../media/image100.png"/><Relationship Id="rId5" Type="http://schemas.openxmlformats.org/officeDocument/2006/relationships/image" Target="../media/image97.svg"/><Relationship Id="rId23" Type="http://schemas.openxmlformats.org/officeDocument/2006/relationships/image" Target="../media/image471.png"/><Relationship Id="rId10" Type="http://schemas.openxmlformats.org/officeDocument/2006/relationships/image" Target="../media/image240.png"/><Relationship Id="rId4" Type="http://schemas.openxmlformats.org/officeDocument/2006/relationships/image" Target="../media/image96.png"/><Relationship Id="rId9" Type="http://schemas.openxmlformats.org/officeDocument/2006/relationships/image" Target="../media/image230.png"/><Relationship Id="rId14" Type="http://schemas.openxmlformats.org/officeDocument/2006/relationships/image" Target="../media/image103.svg"/><Relationship Id="rId22" Type="http://schemas.openxmlformats.org/officeDocument/2006/relationships/image" Target="../media/image461.png"/></Relationships>
</file>

<file path=ppt/slides/_rels/slide85.xml.rels><?xml version="1.0" encoding="UTF-8" standalone="yes"?>
<Relationships xmlns="http://schemas.openxmlformats.org/package/2006/relationships"><Relationship Id="rId8" Type="http://schemas.openxmlformats.org/officeDocument/2006/relationships/diagramLayout" Target="../diagrams/layout70.xml"/><Relationship Id="rId3" Type="http://schemas.openxmlformats.org/officeDocument/2006/relationships/diagramLayout" Target="../diagrams/layout7.xml"/><Relationship Id="rId7" Type="http://schemas.openxmlformats.org/officeDocument/2006/relationships/diagramData" Target="../diagrams/data10.xml"/><Relationship Id="rId2" Type="http://schemas.openxmlformats.org/officeDocument/2006/relationships/diagramData" Target="../diagrams/data7.xml"/><Relationship Id="rId1" Type="http://schemas.openxmlformats.org/officeDocument/2006/relationships/slideLayout" Target="../slideLayouts/slideLayout26.xml"/><Relationship Id="rId6" Type="http://schemas.microsoft.com/office/2007/relationships/diagramDrawing" Target="../diagrams/drawing7.xml"/><Relationship Id="rId5" Type="http://schemas.openxmlformats.org/officeDocument/2006/relationships/diagramColors" Target="../diagrams/colors7.xml"/><Relationship Id="rId10" Type="http://schemas.openxmlformats.org/officeDocument/2006/relationships/diagramColors" Target="../diagrams/colors70.xml"/><Relationship Id="rId4" Type="http://schemas.openxmlformats.org/officeDocument/2006/relationships/diagramQuickStyle" Target="../diagrams/quickStyle7.xml"/><Relationship Id="rId9" Type="http://schemas.openxmlformats.org/officeDocument/2006/relationships/diagramQuickStyle" Target="../diagrams/quickStyle70.xml"/></Relationships>
</file>

<file path=ppt/slides/_rels/slide86.xml.rels><?xml version="1.0" encoding="UTF-8" standalone="yes"?>
<Relationships xmlns="http://schemas.openxmlformats.org/package/2006/relationships"><Relationship Id="rId8" Type="http://schemas.microsoft.com/office/2007/relationships/diagramDrawing" Target="../diagrams/drawing8.xml"/><Relationship Id="rId13" Type="http://schemas.openxmlformats.org/officeDocument/2006/relationships/diagramData" Target="../diagrams/data9.xml"/><Relationship Id="rId3" Type="http://schemas.openxmlformats.org/officeDocument/2006/relationships/image" Target="../media/image104.png"/><Relationship Id="rId7" Type="http://schemas.openxmlformats.org/officeDocument/2006/relationships/diagramColors" Target="../diagrams/colors8.xml"/><Relationship Id="rId12" Type="http://schemas.openxmlformats.org/officeDocument/2006/relationships/diagramColors" Target="../diagrams/colors80.xml"/><Relationship Id="rId17" Type="http://schemas.microsoft.com/office/2007/relationships/diagramDrawing" Target="../diagrams/drawing9.xml"/><Relationship Id="rId2" Type="http://schemas.openxmlformats.org/officeDocument/2006/relationships/notesSlide" Target="../notesSlides/notesSlide32.xml"/><Relationship Id="rId16" Type="http://schemas.openxmlformats.org/officeDocument/2006/relationships/diagramColors" Target="../diagrams/colors9.xml"/><Relationship Id="rId1" Type="http://schemas.openxmlformats.org/officeDocument/2006/relationships/slideLayout" Target="../slideLayouts/slideLayout26.xml"/><Relationship Id="rId6" Type="http://schemas.openxmlformats.org/officeDocument/2006/relationships/diagramQuickStyle" Target="../diagrams/quickStyle8.xml"/><Relationship Id="rId11" Type="http://schemas.openxmlformats.org/officeDocument/2006/relationships/diagramQuickStyle" Target="../diagrams/quickStyle80.xml"/><Relationship Id="rId5" Type="http://schemas.openxmlformats.org/officeDocument/2006/relationships/diagramLayout" Target="../diagrams/layout8.xml"/><Relationship Id="rId15" Type="http://schemas.openxmlformats.org/officeDocument/2006/relationships/diagramQuickStyle" Target="../diagrams/quickStyle9.xml"/><Relationship Id="rId10" Type="http://schemas.openxmlformats.org/officeDocument/2006/relationships/diagramLayout" Target="../diagrams/layout80.xml"/><Relationship Id="rId4" Type="http://schemas.openxmlformats.org/officeDocument/2006/relationships/diagramData" Target="../diagrams/data8.xml"/><Relationship Id="rId9" Type="http://schemas.openxmlformats.org/officeDocument/2006/relationships/diagramData" Target="../diagrams/data100.xml"/><Relationship Id="rId14" Type="http://schemas.openxmlformats.org/officeDocument/2006/relationships/diagramLayout" Target="../diagrams/layout9.xml"/></Relationships>
</file>

<file path=ppt/slides/_rels/slide87.xml.rels><?xml version="1.0" encoding="UTF-8" standalone="yes"?>
<Relationships xmlns="http://schemas.openxmlformats.org/package/2006/relationships"><Relationship Id="rId8" Type="http://schemas.openxmlformats.org/officeDocument/2006/relationships/diagramColors" Target="../diagrams/colors10.xml"/><Relationship Id="rId3" Type="http://schemas.openxmlformats.org/officeDocument/2006/relationships/image" Target="../media/image300.png"/><Relationship Id="rId7" Type="http://schemas.openxmlformats.org/officeDocument/2006/relationships/diagramQuickStyle" Target="../diagrams/quickStyle10.xml"/><Relationship Id="rId2" Type="http://schemas.openxmlformats.org/officeDocument/2006/relationships/notesSlide" Target="../notesSlides/notesSlide33.xml"/><Relationship Id="rId1" Type="http://schemas.openxmlformats.org/officeDocument/2006/relationships/slideLayout" Target="../slideLayouts/slideLayout26.xml"/><Relationship Id="rId6" Type="http://schemas.openxmlformats.org/officeDocument/2006/relationships/diagramLayout" Target="../diagrams/layout10.xml"/><Relationship Id="rId5" Type="http://schemas.openxmlformats.org/officeDocument/2006/relationships/diagramData" Target="../diagrams/data11.xml"/><Relationship Id="rId4" Type="http://schemas.openxmlformats.org/officeDocument/2006/relationships/image" Target="../media/image148.png"/><Relationship Id="rId9" Type="http://schemas.microsoft.com/office/2007/relationships/diagramDrawing" Target="../diagrams/drawing10.xml"/></Relationships>
</file>

<file path=ppt/slides/_rels/slide88.xml.rels><?xml version="1.0" encoding="UTF-8" standalone="yes"?>
<Relationships xmlns="http://schemas.openxmlformats.org/package/2006/relationships"><Relationship Id="rId8" Type="http://schemas.openxmlformats.org/officeDocument/2006/relationships/diagramColors" Target="../diagrams/colors11.xml"/><Relationship Id="rId3" Type="http://schemas.openxmlformats.org/officeDocument/2006/relationships/image" Target="../media/image105.png"/><Relationship Id="rId7" Type="http://schemas.openxmlformats.org/officeDocument/2006/relationships/diagramQuickStyle" Target="../diagrams/quickStyle11.xml"/><Relationship Id="rId2" Type="http://schemas.openxmlformats.org/officeDocument/2006/relationships/notesSlide" Target="../notesSlides/notesSlide34.xml"/><Relationship Id="rId16" Type="http://schemas.openxmlformats.org/officeDocument/2006/relationships/image" Target="../media/image330.png"/><Relationship Id="rId1" Type="http://schemas.openxmlformats.org/officeDocument/2006/relationships/slideLayout" Target="../slideLayouts/slideLayout13.xml"/><Relationship Id="rId6" Type="http://schemas.openxmlformats.org/officeDocument/2006/relationships/diagramLayout" Target="../diagrams/layout11.xml"/><Relationship Id="rId11" Type="http://schemas.openxmlformats.org/officeDocument/2006/relationships/image" Target="../media/image108.png"/><Relationship Id="rId5" Type="http://schemas.openxmlformats.org/officeDocument/2006/relationships/diagramData" Target="../diagrams/data12.xml"/><Relationship Id="rId15" Type="http://schemas.openxmlformats.org/officeDocument/2006/relationships/image" Target="../media/image320.png"/><Relationship Id="rId10" Type="http://schemas.openxmlformats.org/officeDocument/2006/relationships/diagramData" Target="../diagrams/data13.xml"/><Relationship Id="rId4" Type="http://schemas.openxmlformats.org/officeDocument/2006/relationships/image" Target="../media/image106.svg"/><Relationship Id="rId9" Type="http://schemas.microsoft.com/office/2007/relationships/diagramDrawing" Target="../diagrams/drawing11.xml"/></Relationships>
</file>

<file path=ppt/slides/_rels/slide89.xml.rels><?xml version="1.0" encoding="UTF-8" standalone="yes"?>
<Relationships xmlns="http://schemas.openxmlformats.org/package/2006/relationships"><Relationship Id="rId3" Type="http://schemas.openxmlformats.org/officeDocument/2006/relationships/image" Target="../media/image8900.png"/><Relationship Id="rId2" Type="http://schemas.openxmlformats.org/officeDocument/2006/relationships/notesSlide" Target="../notesSlides/notesSlide35.xml"/><Relationship Id="rId1" Type="http://schemas.openxmlformats.org/officeDocument/2006/relationships/slideLayout" Target="../slideLayouts/slideLayout14.xml"/><Relationship Id="rId4" Type="http://schemas.openxmlformats.org/officeDocument/2006/relationships/image" Target="../media/image109.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90.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36.xml"/><Relationship Id="rId1" Type="http://schemas.openxmlformats.org/officeDocument/2006/relationships/slideLayout" Target="../slideLayouts/slideLayout14.xml"/><Relationship Id="rId4" Type="http://schemas.openxmlformats.org/officeDocument/2006/relationships/image" Target="../media/image111.png"/></Relationships>
</file>

<file path=ppt/slides/_rels/slide91.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37.xml"/><Relationship Id="rId1" Type="http://schemas.openxmlformats.org/officeDocument/2006/relationships/slideLayout" Target="../slideLayouts/slideLayout14.xml"/></Relationships>
</file>

<file path=ppt/slides/_rels/slide92.xml.rels><?xml version="1.0" encoding="UTF-8" standalone="yes"?>
<Relationships xmlns="http://schemas.openxmlformats.org/package/2006/relationships"><Relationship Id="rId13" Type="http://schemas.openxmlformats.org/officeDocument/2006/relationships/image" Target="../media/image370.png"/><Relationship Id="rId18" Type="http://schemas.openxmlformats.org/officeDocument/2006/relationships/image" Target="../media/image102.svg"/><Relationship Id="rId26" Type="http://schemas.openxmlformats.org/officeDocument/2006/relationships/diagramQuickStyle" Target="../diagrams/quickStyle12.xml"/><Relationship Id="rId3" Type="http://schemas.openxmlformats.org/officeDocument/2006/relationships/image" Target="../media/image106.svg"/><Relationship Id="rId21" Type="http://schemas.openxmlformats.org/officeDocument/2006/relationships/image" Target="../media/image103.svg"/><Relationship Id="rId7" Type="http://schemas.openxmlformats.org/officeDocument/2006/relationships/image" Target="../media/image99.svg"/><Relationship Id="rId12" Type="http://schemas.openxmlformats.org/officeDocument/2006/relationships/image" Target="../media/image360.png"/><Relationship Id="rId17" Type="http://schemas.openxmlformats.org/officeDocument/2006/relationships/image" Target="../media/image101.svg"/><Relationship Id="rId25" Type="http://schemas.openxmlformats.org/officeDocument/2006/relationships/diagramLayout" Target="../diagrams/layout12.xml"/><Relationship Id="rId33" Type="http://schemas.microsoft.com/office/2007/relationships/diagramDrawing" Target="../diagrams/drawing13.xml"/><Relationship Id="rId2" Type="http://schemas.openxmlformats.org/officeDocument/2006/relationships/image" Target="../media/image105.png"/><Relationship Id="rId16" Type="http://schemas.openxmlformats.org/officeDocument/2006/relationships/image" Target="../media/image100.png"/><Relationship Id="rId20" Type="http://schemas.openxmlformats.org/officeDocument/2006/relationships/image" Target="../media/image441.png"/><Relationship Id="rId29" Type="http://schemas.openxmlformats.org/officeDocument/2006/relationships/diagramData" Target="../diagrams/data15.xml"/><Relationship Id="rId1" Type="http://schemas.openxmlformats.org/officeDocument/2006/relationships/slideLayout" Target="../slideLayouts/slideLayout13.xml"/><Relationship Id="rId6" Type="http://schemas.openxmlformats.org/officeDocument/2006/relationships/image" Target="../media/image98.png"/><Relationship Id="rId11" Type="http://schemas.openxmlformats.org/officeDocument/2006/relationships/image" Target="../media/image350.png"/><Relationship Id="rId24" Type="http://schemas.openxmlformats.org/officeDocument/2006/relationships/diagramData" Target="../diagrams/data14.xml"/><Relationship Id="rId32" Type="http://schemas.openxmlformats.org/officeDocument/2006/relationships/diagramColors" Target="../diagrams/colors13.xml"/><Relationship Id="rId5" Type="http://schemas.openxmlformats.org/officeDocument/2006/relationships/image" Target="../media/image97.svg"/><Relationship Id="rId15" Type="http://schemas.openxmlformats.org/officeDocument/2006/relationships/image" Target="../media/image390.png"/><Relationship Id="rId23" Type="http://schemas.openxmlformats.org/officeDocument/2006/relationships/image" Target="../media/image471.png"/><Relationship Id="rId28" Type="http://schemas.microsoft.com/office/2007/relationships/diagramDrawing" Target="../diagrams/drawing12.xml"/><Relationship Id="rId10" Type="http://schemas.openxmlformats.org/officeDocument/2006/relationships/image" Target="../media/image340.png"/><Relationship Id="rId19" Type="http://schemas.openxmlformats.org/officeDocument/2006/relationships/image" Target="../media/image431.png"/><Relationship Id="rId31" Type="http://schemas.openxmlformats.org/officeDocument/2006/relationships/diagramQuickStyle" Target="../diagrams/quickStyle13.xml"/><Relationship Id="rId4" Type="http://schemas.openxmlformats.org/officeDocument/2006/relationships/image" Target="../media/image96.png"/><Relationship Id="rId9" Type="http://schemas.openxmlformats.org/officeDocument/2006/relationships/image" Target="../media/image114.svg"/><Relationship Id="rId14" Type="http://schemas.openxmlformats.org/officeDocument/2006/relationships/image" Target="../media/image380.png"/><Relationship Id="rId22" Type="http://schemas.openxmlformats.org/officeDocument/2006/relationships/image" Target="../media/image461.png"/><Relationship Id="rId27" Type="http://schemas.openxmlformats.org/officeDocument/2006/relationships/diagramColors" Target="../diagrams/colors12.xml"/><Relationship Id="rId30" Type="http://schemas.openxmlformats.org/officeDocument/2006/relationships/diagramLayout" Target="../diagrams/layout13.xml"/><Relationship Id="rId8" Type="http://schemas.openxmlformats.org/officeDocument/2006/relationships/image" Target="../media/image113.png"/></Relationships>
</file>

<file path=ppt/slides/_rels/slide93.xml.rels><?xml version="1.0" encoding="UTF-8" standalone="yes"?>
<Relationships xmlns="http://schemas.openxmlformats.org/package/2006/relationships"><Relationship Id="rId8" Type="http://schemas.microsoft.com/office/2007/relationships/diagramDrawing" Target="../diagrams/drawing14.xml"/><Relationship Id="rId3" Type="http://schemas.openxmlformats.org/officeDocument/2006/relationships/image" Target="../media/image106.svg"/><Relationship Id="rId7" Type="http://schemas.openxmlformats.org/officeDocument/2006/relationships/diagramColors" Target="../diagrams/colors14.xml"/><Relationship Id="rId12" Type="http://schemas.openxmlformats.org/officeDocument/2006/relationships/diagramColors" Target="../diagrams/colors140.xml"/><Relationship Id="rId2" Type="http://schemas.openxmlformats.org/officeDocument/2006/relationships/image" Target="../media/image105.png"/><Relationship Id="rId1" Type="http://schemas.openxmlformats.org/officeDocument/2006/relationships/slideLayout" Target="../slideLayouts/slideLayout13.xml"/><Relationship Id="rId6" Type="http://schemas.openxmlformats.org/officeDocument/2006/relationships/diagramQuickStyle" Target="../diagrams/quickStyle14.xml"/><Relationship Id="rId11" Type="http://schemas.openxmlformats.org/officeDocument/2006/relationships/diagramQuickStyle" Target="../diagrams/quickStyle140.xml"/><Relationship Id="rId5" Type="http://schemas.openxmlformats.org/officeDocument/2006/relationships/diagramLayout" Target="../diagrams/layout14.xml"/><Relationship Id="rId10" Type="http://schemas.openxmlformats.org/officeDocument/2006/relationships/diagramLayout" Target="../diagrams/layout140.xml"/><Relationship Id="rId4" Type="http://schemas.openxmlformats.org/officeDocument/2006/relationships/diagramData" Target="../diagrams/data16.xml"/><Relationship Id="rId9" Type="http://schemas.openxmlformats.org/officeDocument/2006/relationships/diagramData" Target="../diagrams/data18.xml"/></Relationships>
</file>

<file path=ppt/slides/_rels/slide94.xml.rels><?xml version="1.0" encoding="UTF-8" standalone="yes"?>
<Relationships xmlns="http://schemas.openxmlformats.org/package/2006/relationships"><Relationship Id="rId3" Type="http://schemas.openxmlformats.org/officeDocument/2006/relationships/image" Target="../media/image106.svg"/><Relationship Id="rId2" Type="http://schemas.openxmlformats.org/officeDocument/2006/relationships/image" Target="../media/image105.png"/><Relationship Id="rId1" Type="http://schemas.openxmlformats.org/officeDocument/2006/relationships/slideLayout" Target="../slideLayouts/slideLayout13.xml"/><Relationship Id="rId5" Type="http://schemas.openxmlformats.org/officeDocument/2006/relationships/image" Target="../media/image481.png"/><Relationship Id="rId4" Type="http://schemas.openxmlformats.org/officeDocument/2006/relationships/image" Target="../media/image451.png"/></Relationships>
</file>

<file path=ppt/slides/_rels/slide95.xml.rels><?xml version="1.0" encoding="UTF-8" standalone="yes"?>
<Relationships xmlns="http://schemas.openxmlformats.org/package/2006/relationships"><Relationship Id="rId3" Type="http://schemas.openxmlformats.org/officeDocument/2006/relationships/image" Target="../media/image106.svg"/><Relationship Id="rId2" Type="http://schemas.openxmlformats.org/officeDocument/2006/relationships/image" Target="../media/image105.png"/><Relationship Id="rId1" Type="http://schemas.openxmlformats.org/officeDocument/2006/relationships/slideLayout" Target="../slideLayouts/slideLayout13.xml"/><Relationship Id="rId5" Type="http://schemas.openxmlformats.org/officeDocument/2006/relationships/image" Target="../media/image115.png"/><Relationship Id="rId4" Type="http://schemas.openxmlformats.org/officeDocument/2006/relationships/image" Target="../media/image49.png"/></Relationships>
</file>

<file path=ppt/slides/_rels/slide96.xml.rels><?xml version="1.0" encoding="UTF-8" standalone="yes"?>
<Relationships xmlns="http://schemas.openxmlformats.org/package/2006/relationships"><Relationship Id="rId8" Type="http://schemas.microsoft.com/office/2007/relationships/diagramDrawing" Target="../diagrams/drawing15.xml"/><Relationship Id="rId3" Type="http://schemas.openxmlformats.org/officeDocument/2006/relationships/image" Target="../media/image106.svg"/><Relationship Id="rId7" Type="http://schemas.openxmlformats.org/officeDocument/2006/relationships/diagramColors" Target="../diagrams/colors15.xml"/><Relationship Id="rId2" Type="http://schemas.openxmlformats.org/officeDocument/2006/relationships/image" Target="../media/image105.png"/><Relationship Id="rId1" Type="http://schemas.openxmlformats.org/officeDocument/2006/relationships/slideLayout" Target="../slideLayouts/slideLayout13.xml"/><Relationship Id="rId6" Type="http://schemas.openxmlformats.org/officeDocument/2006/relationships/diagramQuickStyle" Target="../diagrams/quickStyle15.xml"/><Relationship Id="rId5" Type="http://schemas.openxmlformats.org/officeDocument/2006/relationships/diagramLayout" Target="../diagrams/layout15.xml"/><Relationship Id="rId15" Type="http://schemas.openxmlformats.org/officeDocument/2006/relationships/image" Target="../media/image52.png"/><Relationship Id="rId10" Type="http://schemas.openxmlformats.org/officeDocument/2006/relationships/image" Target="../media/image118.png"/><Relationship Id="rId4" Type="http://schemas.openxmlformats.org/officeDocument/2006/relationships/diagramData" Target="../diagrams/data17.xml"/><Relationship Id="rId9" Type="http://schemas.openxmlformats.org/officeDocument/2006/relationships/diagramData" Target="../diagrams/data19.xml"/><Relationship Id="rId14" Type="http://schemas.openxmlformats.org/officeDocument/2006/relationships/image" Target="../media/image5101.png"/></Relationships>
</file>

<file path=ppt/slides/_rels/slide97.xml.rels><?xml version="1.0" encoding="UTF-8" standalone="yes"?>
<Relationships xmlns="http://schemas.openxmlformats.org/package/2006/relationships"><Relationship Id="rId8" Type="http://schemas.microsoft.com/office/2007/relationships/diagramDrawing" Target="../diagrams/drawing16.xml"/><Relationship Id="rId3" Type="http://schemas.openxmlformats.org/officeDocument/2006/relationships/image" Target="../media/image106.svg"/><Relationship Id="rId7" Type="http://schemas.openxmlformats.org/officeDocument/2006/relationships/diagramColors" Target="../diagrams/colors16.xml"/><Relationship Id="rId2" Type="http://schemas.openxmlformats.org/officeDocument/2006/relationships/image" Target="../media/image105.png"/><Relationship Id="rId1" Type="http://schemas.openxmlformats.org/officeDocument/2006/relationships/slideLayout" Target="../slideLayouts/slideLayout13.xml"/><Relationship Id="rId6" Type="http://schemas.openxmlformats.org/officeDocument/2006/relationships/diagramQuickStyle" Target="../diagrams/quickStyle16.xml"/><Relationship Id="rId5" Type="http://schemas.openxmlformats.org/officeDocument/2006/relationships/diagramLayout" Target="../diagrams/layout16.xml"/><Relationship Id="rId15" Type="http://schemas.openxmlformats.org/officeDocument/2006/relationships/image" Target="../media/image55.png"/><Relationship Id="rId10" Type="http://schemas.openxmlformats.org/officeDocument/2006/relationships/image" Target="../media/image123.png"/><Relationship Id="rId4" Type="http://schemas.openxmlformats.org/officeDocument/2006/relationships/diagramData" Target="../diagrams/data20.xml"/><Relationship Id="rId9" Type="http://schemas.openxmlformats.org/officeDocument/2006/relationships/diagramData" Target="../diagrams/data21.xml"/><Relationship Id="rId14" Type="http://schemas.openxmlformats.org/officeDocument/2006/relationships/image" Target="../media/image541.png"/></Relationships>
</file>

<file path=ppt/slides/_rels/slide98.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38.xml"/><Relationship Id="rId1" Type="http://schemas.openxmlformats.org/officeDocument/2006/relationships/slideLayout" Target="../slideLayouts/slideLayout14.xml"/></Relationships>
</file>

<file path=ppt/slides/_rels/slide99.xml.rels><?xml version="1.0" encoding="UTF-8" standalone="yes"?>
<Relationships xmlns="http://schemas.openxmlformats.org/package/2006/relationships"><Relationship Id="rId8" Type="http://schemas.openxmlformats.org/officeDocument/2006/relationships/diagramLayout" Target="../diagrams/layout17.xml"/><Relationship Id="rId3" Type="http://schemas.openxmlformats.org/officeDocument/2006/relationships/image" Target="../media/image106.svg"/><Relationship Id="rId7" Type="http://schemas.openxmlformats.org/officeDocument/2006/relationships/diagramData" Target="../diagrams/data23.xml"/><Relationship Id="rId12" Type="http://schemas.openxmlformats.org/officeDocument/2006/relationships/diagramData" Target="../diagrams/data24.xml"/><Relationship Id="rId2" Type="http://schemas.openxmlformats.org/officeDocument/2006/relationships/image" Target="../media/image105.png"/><Relationship Id="rId1" Type="http://schemas.openxmlformats.org/officeDocument/2006/relationships/slideLayout" Target="../slideLayouts/slideLayout13.xml"/><Relationship Id="rId6" Type="http://schemas.openxmlformats.org/officeDocument/2006/relationships/image" Target="../media/image701.png"/><Relationship Id="rId11" Type="http://schemas.microsoft.com/office/2007/relationships/diagramDrawing" Target="../diagrams/drawing17.xml"/><Relationship Id="rId5" Type="http://schemas.openxmlformats.org/officeDocument/2006/relationships/image" Target="../media/image680.png"/><Relationship Id="rId10" Type="http://schemas.openxmlformats.org/officeDocument/2006/relationships/diagramColors" Target="../diagrams/colors17.xml"/><Relationship Id="rId4" Type="http://schemas.openxmlformats.org/officeDocument/2006/relationships/image" Target="../media/image125.png"/><Relationship Id="rId9" Type="http://schemas.openxmlformats.org/officeDocument/2006/relationships/diagramQuickStyle" Target="../diagrams/quickStyle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39" name="Rectangle 34">
            <a:extLst>
              <a:ext uri="{FF2B5EF4-FFF2-40B4-BE49-F238E27FC236}">
                <a16:creationId xmlns:a16="http://schemas.microsoft.com/office/drawing/2014/main" id="{3E443FD7-A66B-4AA0-872D-B088B9BC5F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p:cNvSpPr>
            <a:spLocks noGrp="1"/>
          </p:cNvSpPr>
          <p:nvPr>
            <p:ph type="ctrTitle"/>
          </p:nvPr>
        </p:nvSpPr>
        <p:spPr>
          <a:xfrm>
            <a:off x="1094095" y="851517"/>
            <a:ext cx="6313702" cy="2991416"/>
          </a:xfrm>
        </p:spPr>
        <p:txBody>
          <a:bodyPr anchor="b">
            <a:normAutofit/>
          </a:bodyPr>
          <a:lstStyle/>
          <a:p>
            <a:pPr algn="l">
              <a:spcBef>
                <a:spcPts val="3000"/>
              </a:spcBef>
            </a:pPr>
            <a:r>
              <a:rPr lang="en-US" sz="3600" dirty="0">
                <a:latin typeface="Times New Roman" panose="02020603050405020304" pitchFamily="18" charset="0"/>
                <a:cs typeface="Times New Roman" panose="02020603050405020304" pitchFamily="18" charset="0"/>
              </a:rPr>
              <a:t>Applied </a:t>
            </a:r>
            <a:br>
              <a:rPr lang="en-US" sz="3600" dirty="0">
                <a:latin typeface="Times New Roman" panose="02020603050405020304" pitchFamily="18" charset="0"/>
                <a:cs typeface="Times New Roman" panose="02020603050405020304" pitchFamily="18" charset="0"/>
              </a:rPr>
            </a:br>
            <a:r>
              <a:rPr lang="en-US" sz="3600" dirty="0">
                <a:latin typeface="Times New Roman" panose="02020603050405020304" pitchFamily="18" charset="0"/>
                <a:cs typeface="Times New Roman" panose="02020603050405020304" pitchFamily="18" charset="0"/>
              </a:rPr>
              <a:t>Machine Learning</a:t>
            </a:r>
            <a:br>
              <a:rPr lang="en-US" sz="3600" dirty="0">
                <a:latin typeface="Times New Roman" panose="02020603050405020304" pitchFamily="18" charset="0"/>
                <a:cs typeface="Times New Roman" panose="02020603050405020304" pitchFamily="18" charset="0"/>
              </a:rPr>
            </a:br>
            <a:r>
              <a:rPr lang="en-US" sz="3600" dirty="0">
                <a:latin typeface="Times New Roman" panose="02020603050405020304" pitchFamily="18" charset="0"/>
                <a:cs typeface="Times New Roman" panose="02020603050405020304" pitchFamily="18" charset="0"/>
              </a:rPr>
              <a:t>(BUAN 6341)</a:t>
            </a:r>
            <a:br>
              <a:rPr lang="en-US" sz="3600" dirty="0"/>
            </a:br>
            <a:br>
              <a:rPr lang="en-US" sz="3600" dirty="0"/>
            </a:br>
            <a:r>
              <a:rPr lang="en-US" sz="3600" dirty="0"/>
              <a:t>Lecture Linear Models</a:t>
            </a:r>
          </a:p>
        </p:txBody>
      </p:sp>
      <p:sp>
        <p:nvSpPr>
          <p:cNvPr id="6" name="Subtitle 2"/>
          <p:cNvSpPr>
            <a:spLocks noGrp="1"/>
          </p:cNvSpPr>
          <p:nvPr>
            <p:ph type="subTitle" idx="1"/>
          </p:nvPr>
        </p:nvSpPr>
        <p:spPr>
          <a:xfrm>
            <a:off x="1094095" y="4264865"/>
            <a:ext cx="4167115" cy="1301546"/>
          </a:xfrm>
        </p:spPr>
        <p:txBody>
          <a:bodyPr anchor="t">
            <a:normAutofit/>
          </a:bodyPr>
          <a:lstStyle/>
          <a:p>
            <a:pPr algn="l"/>
            <a:r>
              <a:rPr lang="en-US" sz="1800" dirty="0">
                <a:latin typeface="Times New Roman" panose="02020603050405020304" pitchFamily="18" charset="0"/>
                <a:cs typeface="Times New Roman" panose="02020603050405020304" pitchFamily="18" charset="0"/>
              </a:rPr>
              <a:t>Harpreet Singh</a:t>
            </a:r>
          </a:p>
          <a:p>
            <a:pPr algn="l"/>
            <a:r>
              <a:rPr lang="en-US" sz="1800" dirty="0">
                <a:latin typeface="Times New Roman" panose="02020603050405020304" pitchFamily="18" charset="0"/>
                <a:cs typeface="Times New Roman" panose="02020603050405020304" pitchFamily="18" charset="0"/>
              </a:rPr>
              <a:t>University of Texas at Dallas</a:t>
            </a:r>
          </a:p>
          <a:p>
            <a:pPr algn="l"/>
            <a:r>
              <a:rPr lang="en-US" sz="1800" dirty="0">
                <a:latin typeface="Times New Roman" panose="02020603050405020304" pitchFamily="18" charset="0"/>
                <a:cs typeface="Times New Roman" panose="02020603050405020304" pitchFamily="18" charset="0"/>
              </a:rPr>
              <a:t>Fall 2023</a:t>
            </a:r>
          </a:p>
          <a:p>
            <a:pPr algn="l"/>
            <a:endParaRPr lang="en-US" dirty="0"/>
          </a:p>
        </p:txBody>
      </p:sp>
      <p:sp>
        <p:nvSpPr>
          <p:cNvPr id="40" name="Freeform: Shape 36">
            <a:extLst>
              <a:ext uri="{FF2B5EF4-FFF2-40B4-BE49-F238E27FC236}">
                <a16:creationId xmlns:a16="http://schemas.microsoft.com/office/drawing/2014/main" id="{C04BE0EF-3561-49B4-9A29-F283168A9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0370" y="851518"/>
            <a:ext cx="6184806" cy="5154967"/>
          </a:xfrm>
          <a:custGeom>
            <a:avLst/>
            <a:gdLst>
              <a:gd name="connsiteX0" fmla="*/ 363179 w 6184806"/>
              <a:gd name="connsiteY0" fmla="*/ 3125191 h 5154967"/>
              <a:gd name="connsiteX1" fmla="*/ 898270 w 6184806"/>
              <a:gd name="connsiteY1" fmla="*/ 3125191 h 5154967"/>
              <a:gd name="connsiteX2" fmla="*/ 980326 w 6184806"/>
              <a:gd name="connsiteY2" fmla="*/ 3173551 h 5154967"/>
              <a:gd name="connsiteX3" fmla="*/ 1248448 w 6184806"/>
              <a:gd name="connsiteY3" fmla="*/ 3635277 h 5154967"/>
              <a:gd name="connsiteX4" fmla="*/ 1248448 w 6184806"/>
              <a:gd name="connsiteY4" fmla="*/ 3729695 h 5154967"/>
              <a:gd name="connsiteX5" fmla="*/ 980326 w 6184806"/>
              <a:gd name="connsiteY5" fmla="*/ 4191421 h 5154967"/>
              <a:gd name="connsiteX6" fmla="*/ 898270 w 6184806"/>
              <a:gd name="connsiteY6" fmla="*/ 4239781 h 5154967"/>
              <a:gd name="connsiteX7" fmla="*/ 363179 w 6184806"/>
              <a:gd name="connsiteY7" fmla="*/ 4239781 h 5154967"/>
              <a:gd name="connsiteX8" fmla="*/ 279969 w 6184806"/>
              <a:gd name="connsiteY8" fmla="*/ 4191421 h 5154967"/>
              <a:gd name="connsiteX9" fmla="*/ 13002 w 6184806"/>
              <a:gd name="connsiteY9" fmla="*/ 3729695 h 5154967"/>
              <a:gd name="connsiteX10" fmla="*/ 13002 w 6184806"/>
              <a:gd name="connsiteY10" fmla="*/ 3635277 h 5154967"/>
              <a:gd name="connsiteX11" fmla="*/ 279969 w 6184806"/>
              <a:gd name="connsiteY11" fmla="*/ 3173551 h 5154967"/>
              <a:gd name="connsiteX12" fmla="*/ 363179 w 6184806"/>
              <a:gd name="connsiteY12" fmla="*/ 3125191 h 5154967"/>
              <a:gd name="connsiteX13" fmla="*/ 2489721 w 6184806"/>
              <a:gd name="connsiteY13" fmla="*/ 570035 h 5154967"/>
              <a:gd name="connsiteX14" fmla="*/ 2764862 w 6184806"/>
              <a:gd name="connsiteY14" fmla="*/ 570035 h 5154967"/>
              <a:gd name="connsiteX15" fmla="*/ 2796959 w 6184806"/>
              <a:gd name="connsiteY15" fmla="*/ 570035 h 5154967"/>
              <a:gd name="connsiteX16" fmla="*/ 2827587 w 6184806"/>
              <a:gd name="connsiteY16" fmla="*/ 622777 h 5154967"/>
              <a:gd name="connsiteX17" fmla="*/ 2977604 w 6184806"/>
              <a:gd name="connsiteY17" fmla="*/ 881117 h 5154967"/>
              <a:gd name="connsiteX18" fmla="*/ 2977604 w 6184806"/>
              <a:gd name="connsiteY18" fmla="*/ 1025720 h 5154967"/>
              <a:gd name="connsiteX19" fmla="*/ 2566968 w 6184806"/>
              <a:gd name="connsiteY19" fmla="*/ 1732863 h 5154967"/>
              <a:gd name="connsiteX20" fmla="*/ 2441299 w 6184806"/>
              <a:gd name="connsiteY20" fmla="*/ 1806927 h 5154967"/>
              <a:gd name="connsiteX21" fmla="*/ 1621798 w 6184806"/>
              <a:gd name="connsiteY21" fmla="*/ 1806927 h 5154967"/>
              <a:gd name="connsiteX22" fmla="*/ 1583218 w 6184806"/>
              <a:gd name="connsiteY22" fmla="*/ 1801802 h 5154967"/>
              <a:gd name="connsiteX23" fmla="*/ 1556683 w 6184806"/>
              <a:gd name="connsiteY23" fmla="*/ 1790677 h 5154967"/>
              <a:gd name="connsiteX24" fmla="*/ 1572899 w 6184806"/>
              <a:gd name="connsiteY24" fmla="*/ 1762630 h 5154967"/>
              <a:gd name="connsiteX25" fmla="*/ 2147429 w 6184806"/>
              <a:gd name="connsiteY25" fmla="*/ 768968 h 5154967"/>
              <a:gd name="connsiteX26" fmla="*/ 2489721 w 6184806"/>
              <a:gd name="connsiteY26" fmla="*/ 570035 h 5154967"/>
              <a:gd name="connsiteX27" fmla="*/ 1573268 w 6184806"/>
              <a:gd name="connsiteY27" fmla="*/ 0 h 5154967"/>
              <a:gd name="connsiteX28" fmla="*/ 2497662 w 6184806"/>
              <a:gd name="connsiteY28" fmla="*/ 0 h 5154967"/>
              <a:gd name="connsiteX29" fmla="*/ 2639415 w 6184806"/>
              <a:gd name="connsiteY29" fmla="*/ 83546 h 5154967"/>
              <a:gd name="connsiteX30" fmla="*/ 2887862 w 6184806"/>
              <a:gd name="connsiteY30" fmla="*/ 511387 h 5154967"/>
              <a:gd name="connsiteX31" fmla="*/ 2915928 w 6184806"/>
              <a:gd name="connsiteY31" fmla="*/ 559720 h 5154967"/>
              <a:gd name="connsiteX32" fmla="*/ 2893844 w 6184806"/>
              <a:gd name="connsiteY32" fmla="*/ 559720 h 5154967"/>
              <a:gd name="connsiteX33" fmla="*/ 2789466 w 6184806"/>
              <a:gd name="connsiteY33" fmla="*/ 559720 h 5154967"/>
              <a:gd name="connsiteX34" fmla="*/ 2744122 w 6184806"/>
              <a:gd name="connsiteY34" fmla="*/ 481634 h 5154967"/>
              <a:gd name="connsiteX35" fmla="*/ 2570885 w 6184806"/>
              <a:gd name="connsiteY35" fmla="*/ 183309 h 5154967"/>
              <a:gd name="connsiteX36" fmla="*/ 2445216 w 6184806"/>
              <a:gd name="connsiteY36" fmla="*/ 109243 h 5154967"/>
              <a:gd name="connsiteX37" fmla="*/ 1625714 w 6184806"/>
              <a:gd name="connsiteY37" fmla="*/ 109243 h 5154967"/>
              <a:gd name="connsiteX38" fmla="*/ 1498276 w 6184806"/>
              <a:gd name="connsiteY38" fmla="*/ 183309 h 5154967"/>
              <a:gd name="connsiteX39" fmla="*/ 1089410 w 6184806"/>
              <a:gd name="connsiteY39" fmla="*/ 890450 h 5154967"/>
              <a:gd name="connsiteX40" fmla="*/ 1089410 w 6184806"/>
              <a:gd name="connsiteY40" fmla="*/ 1035054 h 5154967"/>
              <a:gd name="connsiteX41" fmla="*/ 1498276 w 6184806"/>
              <a:gd name="connsiteY41" fmla="*/ 1742196 h 5154967"/>
              <a:gd name="connsiteX42" fmla="*/ 1552039 w 6184806"/>
              <a:gd name="connsiteY42" fmla="*/ 1796422 h 5154967"/>
              <a:gd name="connsiteX43" fmla="*/ 1558260 w 6184806"/>
              <a:gd name="connsiteY43" fmla="*/ 1799029 h 5154967"/>
              <a:gd name="connsiteX44" fmla="*/ 1524911 w 6184806"/>
              <a:gd name="connsiteY44" fmla="*/ 1856707 h 5154967"/>
              <a:gd name="connsiteX45" fmla="*/ 1500108 w 6184806"/>
              <a:gd name="connsiteY45" fmla="*/ 1899604 h 5154967"/>
              <a:gd name="connsiteX46" fmla="*/ 1525834 w 6184806"/>
              <a:gd name="connsiteY46" fmla="*/ 1910390 h 5154967"/>
              <a:gd name="connsiteX47" fmla="*/ 1569352 w 6184806"/>
              <a:gd name="connsiteY47" fmla="*/ 1916170 h 5154967"/>
              <a:gd name="connsiteX48" fmla="*/ 2493745 w 6184806"/>
              <a:gd name="connsiteY48" fmla="*/ 1916170 h 5154967"/>
              <a:gd name="connsiteX49" fmla="*/ 2635498 w 6184806"/>
              <a:gd name="connsiteY49" fmla="*/ 1832627 h 5154967"/>
              <a:gd name="connsiteX50" fmla="*/ 3098693 w 6184806"/>
              <a:gd name="connsiteY50" fmla="*/ 1034974 h 5154967"/>
              <a:gd name="connsiteX51" fmla="*/ 3098693 w 6184806"/>
              <a:gd name="connsiteY51" fmla="*/ 871863 h 5154967"/>
              <a:gd name="connsiteX52" fmla="*/ 2945803 w 6184806"/>
              <a:gd name="connsiteY52" fmla="*/ 608576 h 5154967"/>
              <a:gd name="connsiteX53" fmla="*/ 2923422 w 6184806"/>
              <a:gd name="connsiteY53" fmla="*/ 570035 h 5154967"/>
              <a:gd name="connsiteX54" fmla="*/ 3027104 w 6184806"/>
              <a:gd name="connsiteY54" fmla="*/ 570035 h 5154967"/>
              <a:gd name="connsiteX55" fmla="*/ 4690846 w 6184806"/>
              <a:gd name="connsiteY55" fmla="*/ 570035 h 5154967"/>
              <a:gd name="connsiteX56" fmla="*/ 5028384 w 6184806"/>
              <a:gd name="connsiteY56" fmla="*/ 768968 h 5154967"/>
              <a:gd name="connsiteX57" fmla="*/ 6131323 w 6184806"/>
              <a:gd name="connsiteY57" fmla="*/ 2668304 h 5154967"/>
              <a:gd name="connsiteX58" fmla="*/ 6131323 w 6184806"/>
              <a:gd name="connsiteY58" fmla="*/ 3056698 h 5154967"/>
              <a:gd name="connsiteX59" fmla="*/ 5028384 w 6184806"/>
              <a:gd name="connsiteY59" fmla="*/ 4956035 h 5154967"/>
              <a:gd name="connsiteX60" fmla="*/ 4690846 w 6184806"/>
              <a:gd name="connsiteY60" fmla="*/ 5154967 h 5154967"/>
              <a:gd name="connsiteX61" fmla="*/ 2489721 w 6184806"/>
              <a:gd name="connsiteY61" fmla="*/ 5154967 h 5154967"/>
              <a:gd name="connsiteX62" fmla="*/ 2147429 w 6184806"/>
              <a:gd name="connsiteY62" fmla="*/ 4956035 h 5154967"/>
              <a:gd name="connsiteX63" fmla="*/ 1049243 w 6184806"/>
              <a:gd name="connsiteY63" fmla="*/ 3056698 h 5154967"/>
              <a:gd name="connsiteX64" fmla="*/ 1049243 w 6184806"/>
              <a:gd name="connsiteY64" fmla="*/ 2668304 h 5154967"/>
              <a:gd name="connsiteX65" fmla="*/ 1457007 w 6184806"/>
              <a:gd name="connsiteY65" fmla="*/ 1963067 h 5154967"/>
              <a:gd name="connsiteX66" fmla="*/ 1491373 w 6184806"/>
              <a:gd name="connsiteY66" fmla="*/ 1903634 h 5154967"/>
              <a:gd name="connsiteX67" fmla="*/ 1490164 w 6184806"/>
              <a:gd name="connsiteY67" fmla="*/ 1903127 h 5154967"/>
              <a:gd name="connsiteX68" fmla="*/ 1429519 w 6184806"/>
              <a:gd name="connsiteY68" fmla="*/ 1841960 h 5154967"/>
              <a:gd name="connsiteX69" fmla="*/ 968320 w 6184806"/>
              <a:gd name="connsiteY69" fmla="*/ 1044307 h 5154967"/>
              <a:gd name="connsiteX70" fmla="*/ 968320 w 6184806"/>
              <a:gd name="connsiteY70" fmla="*/ 881196 h 5154967"/>
              <a:gd name="connsiteX71" fmla="*/ 1429519 w 6184806"/>
              <a:gd name="connsiteY71" fmla="*/ 83546 h 5154967"/>
              <a:gd name="connsiteX72" fmla="*/ 1573268 w 6184806"/>
              <a:gd name="connsiteY72" fmla="*/ 0 h 5154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6184806" h="5154967">
                <a:moveTo>
                  <a:pt x="363179" y="3125191"/>
                </a:moveTo>
                <a:cubicBezTo>
                  <a:pt x="363179" y="3125191"/>
                  <a:pt x="363179" y="3125191"/>
                  <a:pt x="898270" y="3125191"/>
                </a:cubicBezTo>
                <a:cubicBezTo>
                  <a:pt x="931786" y="3125191"/>
                  <a:pt x="964145" y="3143614"/>
                  <a:pt x="980326" y="3173551"/>
                </a:cubicBezTo>
                <a:cubicBezTo>
                  <a:pt x="980326" y="3173551"/>
                  <a:pt x="980326" y="3173551"/>
                  <a:pt x="1248448" y="3635277"/>
                </a:cubicBezTo>
                <a:cubicBezTo>
                  <a:pt x="1265784" y="3664063"/>
                  <a:pt x="1265784" y="3700909"/>
                  <a:pt x="1248448" y="3729695"/>
                </a:cubicBezTo>
                <a:cubicBezTo>
                  <a:pt x="1248448" y="3729695"/>
                  <a:pt x="1248448" y="3729695"/>
                  <a:pt x="980326" y="4191421"/>
                </a:cubicBezTo>
                <a:cubicBezTo>
                  <a:pt x="964145" y="4221358"/>
                  <a:pt x="931786" y="4239781"/>
                  <a:pt x="898270" y="4239781"/>
                </a:cubicBezTo>
                <a:cubicBezTo>
                  <a:pt x="898270" y="4239781"/>
                  <a:pt x="898270" y="4239781"/>
                  <a:pt x="363179" y="4239781"/>
                </a:cubicBezTo>
                <a:cubicBezTo>
                  <a:pt x="328508" y="4239781"/>
                  <a:pt x="297305" y="4221358"/>
                  <a:pt x="279969" y="4191421"/>
                </a:cubicBezTo>
                <a:cubicBezTo>
                  <a:pt x="279969" y="4191421"/>
                  <a:pt x="279969" y="4191421"/>
                  <a:pt x="13002" y="3729695"/>
                </a:cubicBezTo>
                <a:cubicBezTo>
                  <a:pt x="-4334" y="3700909"/>
                  <a:pt x="-4334" y="3664063"/>
                  <a:pt x="13002" y="3635277"/>
                </a:cubicBezTo>
                <a:cubicBezTo>
                  <a:pt x="13002" y="3635277"/>
                  <a:pt x="13002" y="3635277"/>
                  <a:pt x="279969" y="3173551"/>
                </a:cubicBezTo>
                <a:cubicBezTo>
                  <a:pt x="297305" y="3143614"/>
                  <a:pt x="328508" y="3125191"/>
                  <a:pt x="363179" y="3125191"/>
                </a:cubicBezTo>
                <a:close/>
                <a:moveTo>
                  <a:pt x="2489721" y="570035"/>
                </a:moveTo>
                <a:cubicBezTo>
                  <a:pt x="2489721" y="570035"/>
                  <a:pt x="2489721" y="570035"/>
                  <a:pt x="2764862" y="570035"/>
                </a:cubicBezTo>
                <a:lnTo>
                  <a:pt x="2796959" y="570035"/>
                </a:lnTo>
                <a:lnTo>
                  <a:pt x="2827587" y="622777"/>
                </a:lnTo>
                <a:cubicBezTo>
                  <a:pt x="2870233" y="696217"/>
                  <a:pt x="2919858" y="781675"/>
                  <a:pt x="2977604" y="881117"/>
                </a:cubicBezTo>
                <a:cubicBezTo>
                  <a:pt x="3004153" y="925204"/>
                  <a:pt x="3004153" y="981634"/>
                  <a:pt x="2977604" y="1025720"/>
                </a:cubicBezTo>
                <a:cubicBezTo>
                  <a:pt x="2977604" y="1025720"/>
                  <a:pt x="2977604" y="1025720"/>
                  <a:pt x="2566968" y="1732863"/>
                </a:cubicBezTo>
                <a:cubicBezTo>
                  <a:pt x="2542188" y="1778712"/>
                  <a:pt x="2492629" y="1806927"/>
                  <a:pt x="2441299" y="1806927"/>
                </a:cubicBezTo>
                <a:cubicBezTo>
                  <a:pt x="2441299" y="1806927"/>
                  <a:pt x="2441299" y="1806927"/>
                  <a:pt x="1621798" y="1806927"/>
                </a:cubicBezTo>
                <a:cubicBezTo>
                  <a:pt x="1608523" y="1806927"/>
                  <a:pt x="1595580" y="1805163"/>
                  <a:pt x="1583218" y="1801802"/>
                </a:cubicBezTo>
                <a:lnTo>
                  <a:pt x="1556683" y="1790677"/>
                </a:lnTo>
                <a:lnTo>
                  <a:pt x="1572899" y="1762630"/>
                </a:lnTo>
                <a:cubicBezTo>
                  <a:pt x="1719523" y="1509042"/>
                  <a:pt x="1907201" y="1184448"/>
                  <a:pt x="2147429" y="768968"/>
                </a:cubicBezTo>
                <a:cubicBezTo>
                  <a:pt x="2218739" y="645819"/>
                  <a:pt x="2347099" y="570035"/>
                  <a:pt x="2489721" y="570035"/>
                </a:cubicBezTo>
                <a:close/>
                <a:moveTo>
                  <a:pt x="1573268" y="0"/>
                </a:moveTo>
                <a:cubicBezTo>
                  <a:pt x="1573268" y="0"/>
                  <a:pt x="1573268" y="0"/>
                  <a:pt x="2497662" y="0"/>
                </a:cubicBezTo>
                <a:cubicBezTo>
                  <a:pt x="2555561" y="0"/>
                  <a:pt x="2611463" y="31828"/>
                  <a:pt x="2639415" y="83546"/>
                </a:cubicBezTo>
                <a:cubicBezTo>
                  <a:pt x="2639415" y="83546"/>
                  <a:pt x="2639415" y="83546"/>
                  <a:pt x="2887862" y="511387"/>
                </a:cubicBezTo>
                <a:lnTo>
                  <a:pt x="2915928" y="559720"/>
                </a:lnTo>
                <a:lnTo>
                  <a:pt x="2893844" y="559720"/>
                </a:lnTo>
                <a:lnTo>
                  <a:pt x="2789466" y="559720"/>
                </a:lnTo>
                <a:lnTo>
                  <a:pt x="2744122" y="481634"/>
                </a:lnTo>
                <a:cubicBezTo>
                  <a:pt x="2570885" y="183309"/>
                  <a:pt x="2570885" y="183309"/>
                  <a:pt x="2570885" y="183309"/>
                </a:cubicBezTo>
                <a:cubicBezTo>
                  <a:pt x="2546104" y="137459"/>
                  <a:pt x="2496545" y="109243"/>
                  <a:pt x="2445216" y="109243"/>
                </a:cubicBezTo>
                <a:cubicBezTo>
                  <a:pt x="1625714" y="109243"/>
                  <a:pt x="1625714" y="109243"/>
                  <a:pt x="1625714" y="109243"/>
                </a:cubicBezTo>
                <a:cubicBezTo>
                  <a:pt x="1572615" y="109243"/>
                  <a:pt x="1524825" y="137459"/>
                  <a:pt x="1498276" y="183309"/>
                </a:cubicBezTo>
                <a:cubicBezTo>
                  <a:pt x="1089410" y="890450"/>
                  <a:pt x="1089410" y="890450"/>
                  <a:pt x="1089410" y="890450"/>
                </a:cubicBezTo>
                <a:cubicBezTo>
                  <a:pt x="1062860" y="934537"/>
                  <a:pt x="1062860" y="990967"/>
                  <a:pt x="1089410" y="1035054"/>
                </a:cubicBezTo>
                <a:cubicBezTo>
                  <a:pt x="1498276" y="1742196"/>
                  <a:pt x="1498276" y="1742196"/>
                  <a:pt x="1498276" y="1742196"/>
                </a:cubicBezTo>
                <a:cubicBezTo>
                  <a:pt x="1511551" y="1765121"/>
                  <a:pt x="1530135" y="1783637"/>
                  <a:pt x="1552039" y="1796422"/>
                </a:cubicBezTo>
                <a:lnTo>
                  <a:pt x="1558260" y="1799029"/>
                </a:lnTo>
                <a:lnTo>
                  <a:pt x="1524911" y="1856707"/>
                </a:lnTo>
                <a:lnTo>
                  <a:pt x="1500108" y="1899604"/>
                </a:lnTo>
                <a:lnTo>
                  <a:pt x="1525834" y="1910390"/>
                </a:lnTo>
                <a:cubicBezTo>
                  <a:pt x="1539779" y="1914181"/>
                  <a:pt x="1554378" y="1916170"/>
                  <a:pt x="1569352" y="1916170"/>
                </a:cubicBezTo>
                <a:cubicBezTo>
                  <a:pt x="2493745" y="1916170"/>
                  <a:pt x="2493745" y="1916170"/>
                  <a:pt x="2493745" y="1916170"/>
                </a:cubicBezTo>
                <a:cubicBezTo>
                  <a:pt x="2551645" y="1916170"/>
                  <a:pt x="2607546" y="1884345"/>
                  <a:pt x="2635498" y="1832627"/>
                </a:cubicBezTo>
                <a:cubicBezTo>
                  <a:pt x="3098693" y="1034974"/>
                  <a:pt x="3098693" y="1034974"/>
                  <a:pt x="3098693" y="1034974"/>
                </a:cubicBezTo>
                <a:cubicBezTo>
                  <a:pt x="3128641" y="985246"/>
                  <a:pt x="3128641" y="921593"/>
                  <a:pt x="3098693" y="871863"/>
                </a:cubicBezTo>
                <a:cubicBezTo>
                  <a:pt x="3040794" y="772157"/>
                  <a:pt x="2990132" y="684914"/>
                  <a:pt x="2945803" y="608576"/>
                </a:cubicBezTo>
                <a:lnTo>
                  <a:pt x="2923422" y="570035"/>
                </a:lnTo>
                <a:lnTo>
                  <a:pt x="3027104" y="570035"/>
                </a:lnTo>
                <a:cubicBezTo>
                  <a:pt x="3349535" y="570035"/>
                  <a:pt x="3865424" y="570035"/>
                  <a:pt x="4690846" y="570035"/>
                </a:cubicBezTo>
                <a:cubicBezTo>
                  <a:pt x="4828714" y="570035"/>
                  <a:pt x="4961827" y="645819"/>
                  <a:pt x="5028384" y="768968"/>
                </a:cubicBezTo>
                <a:cubicBezTo>
                  <a:pt x="5028384" y="768968"/>
                  <a:pt x="5028384" y="768968"/>
                  <a:pt x="6131323" y="2668304"/>
                </a:cubicBezTo>
                <a:cubicBezTo>
                  <a:pt x="6202634" y="2786717"/>
                  <a:pt x="6202634" y="2938285"/>
                  <a:pt x="6131323" y="3056698"/>
                </a:cubicBezTo>
                <a:cubicBezTo>
                  <a:pt x="6131323" y="3056698"/>
                  <a:pt x="6131323" y="3056698"/>
                  <a:pt x="5028384" y="4956035"/>
                </a:cubicBezTo>
                <a:cubicBezTo>
                  <a:pt x="4961827" y="5079184"/>
                  <a:pt x="4828714" y="5154967"/>
                  <a:pt x="4690846" y="5154967"/>
                </a:cubicBezTo>
                <a:cubicBezTo>
                  <a:pt x="4690846" y="5154967"/>
                  <a:pt x="4690846" y="5154967"/>
                  <a:pt x="2489721" y="5154967"/>
                </a:cubicBezTo>
                <a:cubicBezTo>
                  <a:pt x="2347099" y="5154967"/>
                  <a:pt x="2218739" y="5079184"/>
                  <a:pt x="2147429" y="4956035"/>
                </a:cubicBezTo>
                <a:cubicBezTo>
                  <a:pt x="2147429" y="4956035"/>
                  <a:pt x="2147429" y="4956035"/>
                  <a:pt x="1049243" y="3056698"/>
                </a:cubicBezTo>
                <a:cubicBezTo>
                  <a:pt x="977932" y="2938285"/>
                  <a:pt x="977932" y="2786717"/>
                  <a:pt x="1049243" y="2668304"/>
                </a:cubicBezTo>
                <a:cubicBezTo>
                  <a:pt x="1049243" y="2668304"/>
                  <a:pt x="1049243" y="2668304"/>
                  <a:pt x="1457007" y="1963067"/>
                </a:cubicBezTo>
                <a:lnTo>
                  <a:pt x="1491373" y="1903634"/>
                </a:lnTo>
                <a:lnTo>
                  <a:pt x="1490164" y="1903127"/>
                </a:lnTo>
                <a:cubicBezTo>
                  <a:pt x="1465456" y="1888705"/>
                  <a:pt x="1444493" y="1867820"/>
                  <a:pt x="1429519" y="1841960"/>
                </a:cubicBezTo>
                <a:cubicBezTo>
                  <a:pt x="1429519" y="1841960"/>
                  <a:pt x="1429519" y="1841960"/>
                  <a:pt x="968320" y="1044307"/>
                </a:cubicBezTo>
                <a:cubicBezTo>
                  <a:pt x="938371" y="994579"/>
                  <a:pt x="938371" y="930926"/>
                  <a:pt x="968320" y="881196"/>
                </a:cubicBezTo>
                <a:cubicBezTo>
                  <a:pt x="968320" y="881196"/>
                  <a:pt x="968320" y="881196"/>
                  <a:pt x="1429519" y="83546"/>
                </a:cubicBezTo>
                <a:cubicBezTo>
                  <a:pt x="1459466" y="31828"/>
                  <a:pt x="1513373" y="0"/>
                  <a:pt x="1573268" y="0"/>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0" name="Graphic 9" descr="Idea outline">
            <a:extLst>
              <a:ext uri="{FF2B5EF4-FFF2-40B4-BE49-F238E27FC236}">
                <a16:creationId xmlns:a16="http://schemas.microsoft.com/office/drawing/2014/main" id="{A6E8ECE4-D1D6-7532-4606-4246AF18953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7531503" y="2129307"/>
            <a:ext cx="3217333" cy="3217333"/>
          </a:xfrm>
          <a:prstGeom prst="rect">
            <a:avLst/>
          </a:prstGeom>
        </p:spPr>
      </p:pic>
    </p:spTree>
    <p:extLst>
      <p:ext uri="{BB962C8B-B14F-4D97-AF65-F5344CB8AC3E}">
        <p14:creationId xmlns:p14="http://schemas.microsoft.com/office/powerpoint/2010/main" val="37724591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0F9BA-946E-4E8D-92F7-C647BE98871C}"/>
              </a:ext>
            </a:extLst>
          </p:cNvPr>
          <p:cNvSpPr>
            <a:spLocks noGrp="1"/>
          </p:cNvSpPr>
          <p:nvPr>
            <p:ph type="title"/>
          </p:nvPr>
        </p:nvSpPr>
        <p:spPr/>
        <p:txBody>
          <a:bodyPr/>
          <a:lstStyle/>
          <a:p>
            <a:r>
              <a:rPr lang="en-US" dirty="0"/>
              <a:t>Linear Model Evaluation</a:t>
            </a:r>
          </a:p>
        </p:txBody>
      </p:sp>
      <p:sp>
        <p:nvSpPr>
          <p:cNvPr id="4" name="Slide Number Placeholder 3">
            <a:extLst>
              <a:ext uri="{FF2B5EF4-FFF2-40B4-BE49-F238E27FC236}">
                <a16:creationId xmlns:a16="http://schemas.microsoft.com/office/drawing/2014/main" id="{5EDCEC50-1EF5-4276-AA5E-B9F380ACFE22}"/>
              </a:ext>
            </a:extLst>
          </p:cNvPr>
          <p:cNvSpPr>
            <a:spLocks noGrp="1"/>
          </p:cNvSpPr>
          <p:nvPr>
            <p:ph type="sldNum" sz="quarter" idx="12"/>
          </p:nvPr>
        </p:nvSpPr>
        <p:spPr/>
        <p:txBody>
          <a:bodyPr/>
          <a:lstStyle/>
          <a:p>
            <a:fld id="{65DBD1E2-D45E-47D4-8DD8-1285FEA24AE0}" type="slidenum">
              <a:rPr lang="en-US" smtClean="0"/>
              <a:pPr/>
              <a:t>10</a:t>
            </a:fld>
            <a:endParaRPr lang="en-US" dirty="0"/>
          </a:p>
        </p:txBody>
      </p:sp>
      <p:pic>
        <p:nvPicPr>
          <p:cNvPr id="5122" name="Picture 2" descr="Image result for linear regression residual">
            <a:extLst>
              <a:ext uri="{FF2B5EF4-FFF2-40B4-BE49-F238E27FC236}">
                <a16:creationId xmlns:a16="http://schemas.microsoft.com/office/drawing/2014/main" id="{A9C4F9F8-1445-4ABC-B9C8-7BD79C8BF5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77542" y="1546000"/>
            <a:ext cx="6836916" cy="3811732"/>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Rounded Corners 6">
            <a:extLst>
              <a:ext uri="{FF2B5EF4-FFF2-40B4-BE49-F238E27FC236}">
                <a16:creationId xmlns:a16="http://schemas.microsoft.com/office/drawing/2014/main" id="{575753D5-384F-4126-970D-4653FED56B7D}"/>
              </a:ext>
            </a:extLst>
          </p:cNvPr>
          <p:cNvSpPr/>
          <p:nvPr/>
        </p:nvSpPr>
        <p:spPr>
          <a:xfrm>
            <a:off x="2789382" y="5540295"/>
            <a:ext cx="6613235" cy="479451"/>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414141"/>
                </a:solidFill>
                <a:latin typeface="Museo Sans 500" panose="02000000000000000000" pitchFamily="50" charset="0"/>
              </a:rPr>
              <a:t>Residuals e = observed (y) – predicted (y)</a:t>
            </a:r>
          </a:p>
        </p:txBody>
      </p:sp>
    </p:spTree>
    <p:extLst>
      <p:ext uri="{BB962C8B-B14F-4D97-AF65-F5344CB8AC3E}">
        <p14:creationId xmlns:p14="http://schemas.microsoft.com/office/powerpoint/2010/main" val="67817387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ext Box 2">
            <a:extLst>
              <a:ext uri="{FF2B5EF4-FFF2-40B4-BE49-F238E27FC236}">
                <a16:creationId xmlns:a16="http://schemas.microsoft.com/office/drawing/2014/main" id="{E4D0B31D-4309-41CF-8C4C-B473E8F487AA}"/>
              </a:ext>
            </a:extLst>
          </p:cNvPr>
          <p:cNvSpPr txBox="1">
            <a:spLocks noChangeArrowheads="1"/>
          </p:cNvSpPr>
          <p:nvPr/>
        </p:nvSpPr>
        <p:spPr bwMode="auto">
          <a:xfrm>
            <a:off x="293895" y="121275"/>
            <a:ext cx="9691591" cy="1325563"/>
          </a:xfrm>
          <a:prstGeom prst="rect">
            <a:avLst/>
          </a:prstGeom>
        </p:spPr>
        <p:txBody>
          <a:bodyPr vert="horz" lIns="91440" tIns="45720" rIns="91440" bIns="45720" rtlCol="0" anchor="ctr">
            <a:normAutofit/>
          </a:bodyPr>
          <a:lstStyle>
            <a:lvl1pPr>
              <a:lnSpc>
                <a:spcPct val="90000"/>
              </a:lnSpc>
              <a:spcBef>
                <a:spcPct val="0"/>
              </a:spcBef>
              <a:buNone/>
              <a:defRPr sz="4400">
                <a:latin typeface="+mj-lt"/>
                <a:ea typeface="+mj-ea"/>
                <a:cs typeface="+mj-cs"/>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3600" b="0" i="0" u="none" strike="noStrike" kern="1200" cap="none" spc="-7" normalizeH="0" baseline="0" noProof="0" dirty="0">
                <a:ln>
                  <a:noFill/>
                </a:ln>
                <a:solidFill>
                  <a:prstClr val="black"/>
                </a:solidFill>
                <a:effectLst/>
                <a:uLnTx/>
                <a:uFillTx/>
                <a:latin typeface="Calibri Light" panose="020F0302020204030204"/>
                <a:ea typeface="+mj-ea"/>
                <a:cs typeface="+mj-cs"/>
              </a:rPr>
              <a:t>Multilabel Classification </a:t>
            </a:r>
          </a:p>
        </p:txBody>
      </p:sp>
      <p:grpSp>
        <p:nvGrpSpPr>
          <p:cNvPr id="61" name="Group 60">
            <a:extLst>
              <a:ext uri="{FF2B5EF4-FFF2-40B4-BE49-F238E27FC236}">
                <a16:creationId xmlns:a16="http://schemas.microsoft.com/office/drawing/2014/main" id="{0C692761-6B09-8DE0-3599-8D9CBF3FEE14}"/>
              </a:ext>
            </a:extLst>
          </p:cNvPr>
          <p:cNvGrpSpPr/>
          <p:nvPr/>
        </p:nvGrpSpPr>
        <p:grpSpPr>
          <a:xfrm>
            <a:off x="3909270" y="2046272"/>
            <a:ext cx="2998576" cy="2566613"/>
            <a:chOff x="772644" y="1838481"/>
            <a:chExt cx="3840453" cy="3165034"/>
          </a:xfrm>
        </p:grpSpPr>
        <p:grpSp>
          <p:nvGrpSpPr>
            <p:cNvPr id="17" name="Group 16">
              <a:extLst>
                <a:ext uri="{FF2B5EF4-FFF2-40B4-BE49-F238E27FC236}">
                  <a16:creationId xmlns:a16="http://schemas.microsoft.com/office/drawing/2014/main" id="{39A9F18A-D564-6A8B-9229-E9C0D93B9BDF}"/>
                </a:ext>
              </a:extLst>
            </p:cNvPr>
            <p:cNvGrpSpPr/>
            <p:nvPr/>
          </p:nvGrpSpPr>
          <p:grpSpPr>
            <a:xfrm>
              <a:off x="863029" y="2358912"/>
              <a:ext cx="3750068" cy="2644603"/>
              <a:chOff x="863029" y="2358912"/>
              <a:chExt cx="3750068" cy="2644603"/>
            </a:xfrm>
          </p:grpSpPr>
          <p:sp>
            <p:nvSpPr>
              <p:cNvPr id="11" name="Rectangle 10">
                <a:extLst>
                  <a:ext uri="{FF2B5EF4-FFF2-40B4-BE49-F238E27FC236}">
                    <a16:creationId xmlns:a16="http://schemas.microsoft.com/office/drawing/2014/main" id="{7BE859FA-0E19-D03B-AC71-386FC3BB7E98}"/>
                  </a:ext>
                </a:extLst>
              </p:cNvPr>
              <p:cNvSpPr/>
              <p:nvPr/>
            </p:nvSpPr>
            <p:spPr>
              <a:xfrm>
                <a:off x="863029" y="2358912"/>
                <a:ext cx="3750068" cy="264460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3" name="Straight Connector 12">
                <a:extLst>
                  <a:ext uri="{FF2B5EF4-FFF2-40B4-BE49-F238E27FC236}">
                    <a16:creationId xmlns:a16="http://schemas.microsoft.com/office/drawing/2014/main" id="{631A950B-09B0-87E4-03D6-129DA0FD263B}"/>
                  </a:ext>
                </a:extLst>
              </p:cNvPr>
              <p:cNvCxnSpPr/>
              <p:nvPr/>
            </p:nvCxnSpPr>
            <p:spPr>
              <a:xfrm>
                <a:off x="1710813" y="2358913"/>
                <a:ext cx="0" cy="2644602"/>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6428D340-02B2-D003-1037-38AA36471F3D}"/>
                  </a:ext>
                </a:extLst>
              </p:cNvPr>
              <p:cNvCxnSpPr/>
              <p:nvPr/>
            </p:nvCxnSpPr>
            <p:spPr>
              <a:xfrm>
                <a:off x="863029" y="3077497"/>
                <a:ext cx="847784" cy="0"/>
              </a:xfrm>
              <a:prstGeom prst="line">
                <a:avLst/>
              </a:prstGeom>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11CBB39B-198D-EC9D-1523-985BCE0C8C9F}"/>
                  </a:ext>
                </a:extLst>
              </p:cNvPr>
              <p:cNvSpPr txBox="1"/>
              <p:nvPr/>
            </p:nvSpPr>
            <p:spPr>
              <a:xfrm>
                <a:off x="963561" y="2553205"/>
                <a:ext cx="847784" cy="45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 = 3</a:t>
                </a:r>
              </a:p>
            </p:txBody>
          </p:sp>
        </p:grpSp>
        <p:pic>
          <p:nvPicPr>
            <p:cNvPr id="19" name="Graphic 18" descr="Dog with solid fill">
              <a:extLst>
                <a:ext uri="{FF2B5EF4-FFF2-40B4-BE49-F238E27FC236}">
                  <a16:creationId xmlns:a16="http://schemas.microsoft.com/office/drawing/2014/main" id="{393D104D-EEDA-CF3A-4B83-811BCBB2F42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27936" y="3143437"/>
              <a:ext cx="650691" cy="650691"/>
            </a:xfrm>
            <a:prstGeom prst="rect">
              <a:avLst/>
            </a:prstGeom>
          </p:spPr>
        </p:pic>
        <p:pic>
          <p:nvPicPr>
            <p:cNvPr id="21" name="Graphic 20" descr="Kitten with solid fill">
              <a:extLst>
                <a:ext uri="{FF2B5EF4-FFF2-40B4-BE49-F238E27FC236}">
                  <a16:creationId xmlns:a16="http://schemas.microsoft.com/office/drawing/2014/main" id="{EF8891D0-F6D7-0BFA-371C-F0B96E0CCE6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75471" y="3663744"/>
              <a:ext cx="673510" cy="673510"/>
            </a:xfrm>
            <a:prstGeom prst="rect">
              <a:avLst/>
            </a:prstGeom>
          </p:spPr>
        </p:pic>
        <p:pic>
          <p:nvPicPr>
            <p:cNvPr id="23" name="Graphic 22" descr="Chicken with solid fill">
              <a:extLst>
                <a:ext uri="{FF2B5EF4-FFF2-40B4-BE49-F238E27FC236}">
                  <a16:creationId xmlns:a16="http://schemas.microsoft.com/office/drawing/2014/main" id="{E9753715-6643-B7A6-69D3-23AB495209EE}"/>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818760" y="2988627"/>
              <a:ext cx="373678" cy="373678"/>
            </a:xfrm>
            <a:prstGeom prst="rect">
              <a:avLst/>
            </a:prstGeom>
          </p:spPr>
        </p:pic>
        <p:sp>
          <p:nvSpPr>
            <p:cNvPr id="24" name="TextBox 23">
              <a:extLst>
                <a:ext uri="{FF2B5EF4-FFF2-40B4-BE49-F238E27FC236}">
                  <a16:creationId xmlns:a16="http://schemas.microsoft.com/office/drawing/2014/main" id="{8DE8840C-EC57-E781-D307-3484C4E0C004}"/>
                </a:ext>
              </a:extLst>
            </p:cNvPr>
            <p:cNvSpPr txBox="1"/>
            <p:nvPr/>
          </p:nvSpPr>
          <p:spPr>
            <a:xfrm>
              <a:off x="1811345" y="2561279"/>
              <a:ext cx="130768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Samples</a:t>
              </a:r>
            </a:p>
          </p:txBody>
        </p:sp>
        <p:sp>
          <p:nvSpPr>
            <p:cNvPr id="25" name="Rectangle 24">
              <a:extLst>
                <a:ext uri="{FF2B5EF4-FFF2-40B4-BE49-F238E27FC236}">
                  <a16:creationId xmlns:a16="http://schemas.microsoft.com/office/drawing/2014/main" id="{A20CC857-D35E-F0E5-BAD7-D869AB965E8E}"/>
                </a:ext>
              </a:extLst>
            </p:cNvPr>
            <p:cNvSpPr/>
            <p:nvPr/>
          </p:nvSpPr>
          <p:spPr>
            <a:xfrm>
              <a:off x="1907458" y="3008671"/>
              <a:ext cx="651139" cy="58010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Rectangle 25">
              <a:extLst>
                <a:ext uri="{FF2B5EF4-FFF2-40B4-BE49-F238E27FC236}">
                  <a16:creationId xmlns:a16="http://schemas.microsoft.com/office/drawing/2014/main" id="{6643BB20-8982-A364-4DBE-BD2C534CF608}"/>
                </a:ext>
              </a:extLst>
            </p:cNvPr>
            <p:cNvSpPr/>
            <p:nvPr/>
          </p:nvSpPr>
          <p:spPr>
            <a:xfrm>
              <a:off x="2865329" y="3008670"/>
              <a:ext cx="651139" cy="58010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a:extLst>
                <a:ext uri="{FF2B5EF4-FFF2-40B4-BE49-F238E27FC236}">
                  <a16:creationId xmlns:a16="http://schemas.microsoft.com/office/drawing/2014/main" id="{194E2DF0-143D-2B04-480C-1F853EC4A6E4}"/>
                </a:ext>
              </a:extLst>
            </p:cNvPr>
            <p:cNvSpPr/>
            <p:nvPr/>
          </p:nvSpPr>
          <p:spPr>
            <a:xfrm>
              <a:off x="3823201" y="3008672"/>
              <a:ext cx="581651" cy="58010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8" name="Graphic 27" descr="Dog with solid fill">
              <a:extLst>
                <a:ext uri="{FF2B5EF4-FFF2-40B4-BE49-F238E27FC236}">
                  <a16:creationId xmlns:a16="http://schemas.microsoft.com/office/drawing/2014/main" id="{4BE3580F-326E-65D8-C0D8-2180F7EFB4D6}"/>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885359" y="3008670"/>
              <a:ext cx="373678" cy="373678"/>
            </a:xfrm>
            <a:prstGeom prst="rect">
              <a:avLst/>
            </a:prstGeom>
          </p:spPr>
        </p:pic>
        <p:pic>
          <p:nvPicPr>
            <p:cNvPr id="29" name="Graphic 28" descr="Kitten with solid fill">
              <a:extLst>
                <a:ext uri="{FF2B5EF4-FFF2-40B4-BE49-F238E27FC236}">
                  <a16:creationId xmlns:a16="http://schemas.microsoft.com/office/drawing/2014/main" id="{8989DF09-7D52-8B50-3CE6-AF6D39F861C6}"/>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828134" y="3143436"/>
              <a:ext cx="492039" cy="492039"/>
            </a:xfrm>
            <a:prstGeom prst="rect">
              <a:avLst/>
            </a:prstGeom>
          </p:spPr>
        </p:pic>
        <p:pic>
          <p:nvPicPr>
            <p:cNvPr id="30" name="Graphic 29" descr="Chicken with solid fill">
              <a:extLst>
                <a:ext uri="{FF2B5EF4-FFF2-40B4-BE49-F238E27FC236}">
                  <a16:creationId xmlns:a16="http://schemas.microsoft.com/office/drawing/2014/main" id="{EEDE2915-35FB-E558-BD1D-D6ECECB127C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49213" y="4380374"/>
              <a:ext cx="526026" cy="526026"/>
            </a:xfrm>
            <a:prstGeom prst="rect">
              <a:avLst/>
            </a:prstGeom>
          </p:spPr>
        </p:pic>
        <p:sp>
          <p:nvSpPr>
            <p:cNvPr id="31" name="TextBox 30">
              <a:extLst>
                <a:ext uri="{FF2B5EF4-FFF2-40B4-BE49-F238E27FC236}">
                  <a16:creationId xmlns:a16="http://schemas.microsoft.com/office/drawing/2014/main" id="{80CAC37C-E3C8-5C5C-A91C-AA71F1A8AEBD}"/>
                </a:ext>
              </a:extLst>
            </p:cNvPr>
            <p:cNvSpPr txBox="1"/>
            <p:nvPr/>
          </p:nvSpPr>
          <p:spPr>
            <a:xfrm>
              <a:off x="1742920" y="3953866"/>
              <a:ext cx="130768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Labels</a:t>
              </a:r>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200E99C7-D30D-1C63-FE1D-CAAA57D69631}"/>
                    </a:ext>
                  </a:extLst>
                </p:cNvPr>
                <p:cNvSpPr txBox="1"/>
                <p:nvPr/>
              </p:nvSpPr>
              <p:spPr>
                <a:xfrm>
                  <a:off x="1827278" y="4323199"/>
                  <a:ext cx="597921" cy="276999"/>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[100]</m:t>
                        </m:r>
                      </m:oMath>
                    </m:oMathPara>
                  </a14:m>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32" name="TextBox 31">
                  <a:extLst>
                    <a:ext uri="{FF2B5EF4-FFF2-40B4-BE49-F238E27FC236}">
                      <a16:creationId xmlns:a16="http://schemas.microsoft.com/office/drawing/2014/main" id="{200E99C7-D30D-1C63-FE1D-CAAA57D69631}"/>
                    </a:ext>
                  </a:extLst>
                </p:cNvPr>
                <p:cNvSpPr txBox="1">
                  <a:spLocks noRot="1" noChangeAspect="1" noMove="1" noResize="1" noEditPoints="1" noAdjustHandles="1" noChangeArrowheads="1" noChangeShapeType="1" noTextEdit="1"/>
                </p:cNvSpPr>
                <p:nvPr/>
              </p:nvSpPr>
              <p:spPr>
                <a:xfrm>
                  <a:off x="1827278" y="4323199"/>
                  <a:ext cx="597921" cy="276999"/>
                </a:xfrm>
                <a:prstGeom prst="rect">
                  <a:avLst/>
                </a:prstGeom>
                <a:blipFill>
                  <a:blip r:embed="rId8"/>
                  <a:stretch>
                    <a:fillRect l="-23377" t="-2703" r="-40260" b="-7027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44101334-36F7-B1A6-AAD8-AA4160D8A4E7}"/>
                    </a:ext>
                  </a:extLst>
                </p:cNvPr>
                <p:cNvSpPr txBox="1"/>
                <p:nvPr/>
              </p:nvSpPr>
              <p:spPr>
                <a:xfrm>
                  <a:off x="2884294" y="4337254"/>
                  <a:ext cx="597921" cy="276999"/>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[010]</m:t>
                        </m:r>
                      </m:oMath>
                    </m:oMathPara>
                  </a14:m>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33" name="TextBox 32">
                  <a:extLst>
                    <a:ext uri="{FF2B5EF4-FFF2-40B4-BE49-F238E27FC236}">
                      <a16:creationId xmlns:a16="http://schemas.microsoft.com/office/drawing/2014/main" id="{44101334-36F7-B1A6-AAD8-AA4160D8A4E7}"/>
                    </a:ext>
                  </a:extLst>
                </p:cNvPr>
                <p:cNvSpPr txBox="1">
                  <a:spLocks noRot="1" noChangeAspect="1" noMove="1" noResize="1" noEditPoints="1" noAdjustHandles="1" noChangeArrowheads="1" noChangeShapeType="1" noTextEdit="1"/>
                </p:cNvSpPr>
                <p:nvPr/>
              </p:nvSpPr>
              <p:spPr>
                <a:xfrm>
                  <a:off x="2884294" y="4337254"/>
                  <a:ext cx="597921" cy="276999"/>
                </a:xfrm>
                <a:prstGeom prst="rect">
                  <a:avLst/>
                </a:prstGeom>
                <a:blipFill>
                  <a:blip r:embed="rId9"/>
                  <a:stretch>
                    <a:fillRect l="-25000" t="-2703" r="-40789" b="-7027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6DBF0167-519F-2930-5354-8C4C74A58B43}"/>
                    </a:ext>
                  </a:extLst>
                </p:cNvPr>
                <p:cNvSpPr txBox="1"/>
                <p:nvPr/>
              </p:nvSpPr>
              <p:spPr>
                <a:xfrm>
                  <a:off x="3731039" y="4327739"/>
                  <a:ext cx="597921" cy="276999"/>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[001]</m:t>
                        </m:r>
                      </m:oMath>
                    </m:oMathPara>
                  </a14:m>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34" name="TextBox 33">
                  <a:extLst>
                    <a:ext uri="{FF2B5EF4-FFF2-40B4-BE49-F238E27FC236}">
                      <a16:creationId xmlns:a16="http://schemas.microsoft.com/office/drawing/2014/main" id="{6DBF0167-519F-2930-5354-8C4C74A58B43}"/>
                    </a:ext>
                  </a:extLst>
                </p:cNvPr>
                <p:cNvSpPr txBox="1">
                  <a:spLocks noRot="1" noChangeAspect="1" noMove="1" noResize="1" noEditPoints="1" noAdjustHandles="1" noChangeArrowheads="1" noChangeShapeType="1" noTextEdit="1"/>
                </p:cNvSpPr>
                <p:nvPr/>
              </p:nvSpPr>
              <p:spPr>
                <a:xfrm>
                  <a:off x="3731039" y="4327739"/>
                  <a:ext cx="597921" cy="276999"/>
                </a:xfrm>
                <a:prstGeom prst="rect">
                  <a:avLst/>
                </a:prstGeom>
                <a:blipFill>
                  <a:blip r:embed="rId10"/>
                  <a:stretch>
                    <a:fillRect l="-23377" t="-5405" r="-40260" b="-67568"/>
                  </a:stretch>
                </a:blipFill>
              </p:spPr>
              <p:txBody>
                <a:bodyPr/>
                <a:lstStyle/>
                <a:p>
                  <a:r>
                    <a:rPr lang="en-US">
                      <a:noFill/>
                    </a:rPr>
                    <a:t> </a:t>
                  </a:r>
                </a:p>
              </p:txBody>
            </p:sp>
          </mc:Fallback>
        </mc:AlternateContent>
        <p:sp>
          <p:nvSpPr>
            <p:cNvPr id="56" name="TextBox 55">
              <a:extLst>
                <a:ext uri="{FF2B5EF4-FFF2-40B4-BE49-F238E27FC236}">
                  <a16:creationId xmlns:a16="http://schemas.microsoft.com/office/drawing/2014/main" id="{DC808B41-97EB-BD0C-C26D-BD35E2B3E2F7}"/>
                </a:ext>
              </a:extLst>
            </p:cNvPr>
            <p:cNvSpPr txBox="1"/>
            <p:nvPr/>
          </p:nvSpPr>
          <p:spPr>
            <a:xfrm>
              <a:off x="772644" y="1838481"/>
              <a:ext cx="2972787" cy="45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Dog  or Cat or Hen</a:t>
              </a:r>
            </a:p>
          </p:txBody>
        </p:sp>
      </p:grpSp>
      <p:grpSp>
        <p:nvGrpSpPr>
          <p:cNvPr id="62" name="Group 61">
            <a:extLst>
              <a:ext uri="{FF2B5EF4-FFF2-40B4-BE49-F238E27FC236}">
                <a16:creationId xmlns:a16="http://schemas.microsoft.com/office/drawing/2014/main" id="{C50042D4-D2F0-C524-B2BC-5D2DF98A5759}"/>
              </a:ext>
            </a:extLst>
          </p:cNvPr>
          <p:cNvGrpSpPr/>
          <p:nvPr/>
        </p:nvGrpSpPr>
        <p:grpSpPr>
          <a:xfrm>
            <a:off x="392667" y="2002526"/>
            <a:ext cx="3049937" cy="2516997"/>
            <a:chOff x="4856445" y="1807111"/>
            <a:chExt cx="3879489" cy="3178934"/>
          </a:xfrm>
        </p:grpSpPr>
        <p:grpSp>
          <p:nvGrpSpPr>
            <p:cNvPr id="54" name="Group 53">
              <a:extLst>
                <a:ext uri="{FF2B5EF4-FFF2-40B4-BE49-F238E27FC236}">
                  <a16:creationId xmlns:a16="http://schemas.microsoft.com/office/drawing/2014/main" id="{36A3ACEA-4927-B8D8-23A5-422AC35D3026}"/>
                </a:ext>
              </a:extLst>
            </p:cNvPr>
            <p:cNvGrpSpPr/>
            <p:nvPr/>
          </p:nvGrpSpPr>
          <p:grpSpPr>
            <a:xfrm>
              <a:off x="4985866" y="2341443"/>
              <a:ext cx="3750068" cy="2644602"/>
              <a:chOff x="4985866" y="2341443"/>
              <a:chExt cx="3750068" cy="2644602"/>
            </a:xfrm>
          </p:grpSpPr>
          <p:grpSp>
            <p:nvGrpSpPr>
              <p:cNvPr id="35" name="Group 34">
                <a:extLst>
                  <a:ext uri="{FF2B5EF4-FFF2-40B4-BE49-F238E27FC236}">
                    <a16:creationId xmlns:a16="http://schemas.microsoft.com/office/drawing/2014/main" id="{CBE56EEA-030A-C532-E204-750F92BDB4EA}"/>
                  </a:ext>
                </a:extLst>
              </p:cNvPr>
              <p:cNvGrpSpPr/>
              <p:nvPr/>
            </p:nvGrpSpPr>
            <p:grpSpPr>
              <a:xfrm>
                <a:off x="4985866" y="2341443"/>
                <a:ext cx="3750068" cy="2644602"/>
                <a:chOff x="863029" y="2358913"/>
                <a:chExt cx="3750068" cy="2644602"/>
              </a:xfrm>
            </p:grpSpPr>
            <p:sp>
              <p:nvSpPr>
                <p:cNvPr id="36" name="Rectangle 35">
                  <a:extLst>
                    <a:ext uri="{FF2B5EF4-FFF2-40B4-BE49-F238E27FC236}">
                      <a16:creationId xmlns:a16="http://schemas.microsoft.com/office/drawing/2014/main" id="{29305347-9DD1-BE35-377B-071FA58D626F}"/>
                    </a:ext>
                  </a:extLst>
                </p:cNvPr>
                <p:cNvSpPr/>
                <p:nvPr/>
              </p:nvSpPr>
              <p:spPr>
                <a:xfrm>
                  <a:off x="863029" y="2358913"/>
                  <a:ext cx="3750068" cy="264460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37" name="Straight Connector 36">
                  <a:extLst>
                    <a:ext uri="{FF2B5EF4-FFF2-40B4-BE49-F238E27FC236}">
                      <a16:creationId xmlns:a16="http://schemas.microsoft.com/office/drawing/2014/main" id="{EEE5D29C-CF24-34FB-F3BE-6E11AFDBF95A}"/>
                    </a:ext>
                  </a:extLst>
                </p:cNvPr>
                <p:cNvCxnSpPr/>
                <p:nvPr/>
              </p:nvCxnSpPr>
              <p:spPr>
                <a:xfrm>
                  <a:off x="1710813" y="2358913"/>
                  <a:ext cx="0" cy="2644602"/>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635633AF-1591-A1C1-D0F0-5017E680C0F7}"/>
                    </a:ext>
                  </a:extLst>
                </p:cNvPr>
                <p:cNvCxnSpPr/>
                <p:nvPr/>
              </p:nvCxnSpPr>
              <p:spPr>
                <a:xfrm>
                  <a:off x="863029" y="3077497"/>
                  <a:ext cx="847784" cy="0"/>
                </a:xfrm>
                <a:prstGeom prst="line">
                  <a:avLst/>
                </a:prstGeom>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026D6F20-7AB3-501D-1862-00E99E665C4A}"/>
                    </a:ext>
                  </a:extLst>
                </p:cNvPr>
                <p:cNvSpPr txBox="1"/>
                <p:nvPr/>
              </p:nvSpPr>
              <p:spPr>
                <a:xfrm>
                  <a:off x="897803" y="2553751"/>
                  <a:ext cx="847784" cy="46646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 = 2</a:t>
                  </a:r>
                </a:p>
              </p:txBody>
            </p:sp>
          </p:grpSp>
          <p:pic>
            <p:nvPicPr>
              <p:cNvPr id="40" name="Graphic 39" descr="Dog with solid fill">
                <a:extLst>
                  <a:ext uri="{FF2B5EF4-FFF2-40B4-BE49-F238E27FC236}">
                    <a16:creationId xmlns:a16="http://schemas.microsoft.com/office/drawing/2014/main" id="{C052E4C1-09D0-7148-04EA-8FF81F9572A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050773" y="3125967"/>
                <a:ext cx="650691" cy="650691"/>
              </a:xfrm>
              <a:prstGeom prst="rect">
                <a:avLst/>
              </a:prstGeom>
            </p:spPr>
          </p:pic>
          <p:pic>
            <p:nvPicPr>
              <p:cNvPr id="41" name="Graphic 40" descr="Kitten with solid fill">
                <a:extLst>
                  <a:ext uri="{FF2B5EF4-FFF2-40B4-BE49-F238E27FC236}">
                    <a16:creationId xmlns:a16="http://schemas.microsoft.com/office/drawing/2014/main" id="{9DABE690-15A5-CB77-5706-7C1BA048149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998308" y="3646274"/>
                <a:ext cx="673510" cy="673510"/>
              </a:xfrm>
              <a:prstGeom prst="rect">
                <a:avLst/>
              </a:prstGeom>
            </p:spPr>
          </p:pic>
          <p:sp>
            <p:nvSpPr>
              <p:cNvPr id="43" name="TextBox 42">
                <a:extLst>
                  <a:ext uri="{FF2B5EF4-FFF2-40B4-BE49-F238E27FC236}">
                    <a16:creationId xmlns:a16="http://schemas.microsoft.com/office/drawing/2014/main" id="{7CF71F4D-6F48-8A33-D33E-5C171213D201}"/>
                  </a:ext>
                </a:extLst>
              </p:cNvPr>
              <p:cNvSpPr txBox="1"/>
              <p:nvPr/>
            </p:nvSpPr>
            <p:spPr>
              <a:xfrm>
                <a:off x="5934182" y="2543809"/>
                <a:ext cx="130768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Samples</a:t>
                </a:r>
              </a:p>
            </p:txBody>
          </p:sp>
          <p:sp>
            <p:nvSpPr>
              <p:cNvPr id="44" name="Rectangle 43">
                <a:extLst>
                  <a:ext uri="{FF2B5EF4-FFF2-40B4-BE49-F238E27FC236}">
                    <a16:creationId xmlns:a16="http://schemas.microsoft.com/office/drawing/2014/main" id="{0BDA0E95-2D1B-D6C6-8AEF-CD6F93CEDA69}"/>
                  </a:ext>
                </a:extLst>
              </p:cNvPr>
              <p:cNvSpPr/>
              <p:nvPr/>
            </p:nvSpPr>
            <p:spPr>
              <a:xfrm>
                <a:off x="6030295" y="2991201"/>
                <a:ext cx="651139" cy="58010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5" name="Rectangle 44">
                <a:extLst>
                  <a:ext uri="{FF2B5EF4-FFF2-40B4-BE49-F238E27FC236}">
                    <a16:creationId xmlns:a16="http://schemas.microsoft.com/office/drawing/2014/main" id="{40C716AF-F9DB-E0A5-3B43-D2B4299E605D}"/>
                  </a:ext>
                </a:extLst>
              </p:cNvPr>
              <p:cNvSpPr/>
              <p:nvPr/>
            </p:nvSpPr>
            <p:spPr>
              <a:xfrm>
                <a:off x="6988166" y="2991200"/>
                <a:ext cx="651139" cy="58010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6" name="Rectangle 45">
                <a:extLst>
                  <a:ext uri="{FF2B5EF4-FFF2-40B4-BE49-F238E27FC236}">
                    <a16:creationId xmlns:a16="http://schemas.microsoft.com/office/drawing/2014/main" id="{E17B5D3C-0B3F-CB6C-7898-516B749C4FFF}"/>
                  </a:ext>
                </a:extLst>
              </p:cNvPr>
              <p:cNvSpPr/>
              <p:nvPr/>
            </p:nvSpPr>
            <p:spPr>
              <a:xfrm>
                <a:off x="7946038" y="2991202"/>
                <a:ext cx="581651" cy="58010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7" name="Graphic 46" descr="Dog with solid fill">
                <a:extLst>
                  <a:ext uri="{FF2B5EF4-FFF2-40B4-BE49-F238E27FC236}">
                    <a16:creationId xmlns:a16="http://schemas.microsoft.com/office/drawing/2014/main" id="{6CBDFF9D-3DF6-8361-48D7-0EBE17366BDB}"/>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08196" y="2991200"/>
                <a:ext cx="373678" cy="373678"/>
              </a:xfrm>
              <a:prstGeom prst="rect">
                <a:avLst/>
              </a:prstGeom>
            </p:spPr>
          </p:pic>
          <p:pic>
            <p:nvPicPr>
              <p:cNvPr id="48" name="Graphic 47" descr="Kitten with solid fill">
                <a:extLst>
                  <a:ext uri="{FF2B5EF4-FFF2-40B4-BE49-F238E27FC236}">
                    <a16:creationId xmlns:a16="http://schemas.microsoft.com/office/drawing/2014/main" id="{78AB8D5E-9F3D-D445-2159-8061D4713B38}"/>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950971" y="3125966"/>
                <a:ext cx="492039" cy="492039"/>
              </a:xfrm>
              <a:prstGeom prst="rect">
                <a:avLst/>
              </a:prstGeom>
            </p:spPr>
          </p:pic>
          <p:sp>
            <p:nvSpPr>
              <p:cNvPr id="50" name="TextBox 49">
                <a:extLst>
                  <a:ext uri="{FF2B5EF4-FFF2-40B4-BE49-F238E27FC236}">
                    <a16:creationId xmlns:a16="http://schemas.microsoft.com/office/drawing/2014/main" id="{3E43195A-A602-A282-3E4E-F1B82660D8F3}"/>
                  </a:ext>
                </a:extLst>
              </p:cNvPr>
              <p:cNvSpPr txBox="1"/>
              <p:nvPr/>
            </p:nvSpPr>
            <p:spPr>
              <a:xfrm>
                <a:off x="5865757" y="3936396"/>
                <a:ext cx="130768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Labels</a:t>
                </a:r>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12BAD5AF-EBE9-73C4-A008-4E6A86268AB8}"/>
                      </a:ext>
                    </a:extLst>
                  </p:cNvPr>
                  <p:cNvSpPr txBox="1"/>
                  <p:nvPr/>
                </p:nvSpPr>
                <p:spPr>
                  <a:xfrm>
                    <a:off x="5950115" y="4305730"/>
                    <a:ext cx="434308" cy="349846"/>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oMath>
                      </m:oMathPara>
                    </a14:m>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51" name="TextBox 50">
                    <a:extLst>
                      <a:ext uri="{FF2B5EF4-FFF2-40B4-BE49-F238E27FC236}">
                        <a16:creationId xmlns:a16="http://schemas.microsoft.com/office/drawing/2014/main" id="{12BAD5AF-EBE9-73C4-A008-4E6A86268AB8}"/>
                      </a:ext>
                    </a:extLst>
                  </p:cNvPr>
                  <p:cNvSpPr txBox="1">
                    <a:spLocks noRot="1" noChangeAspect="1" noMove="1" noResize="1" noEditPoints="1" noAdjustHandles="1" noChangeArrowheads="1" noChangeShapeType="1" noTextEdit="1"/>
                  </p:cNvSpPr>
                  <p:nvPr/>
                </p:nvSpPr>
                <p:spPr>
                  <a:xfrm>
                    <a:off x="5950115" y="4305730"/>
                    <a:ext cx="434308" cy="349846"/>
                  </a:xfrm>
                  <a:prstGeom prst="rect">
                    <a:avLst/>
                  </a:prstGeom>
                  <a:blipFill>
                    <a:blip r:embed="rId11"/>
                    <a:stretch>
                      <a:fillRect l="-23214" t="-2222" r="-26786" b="-4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5342D4B3-7987-D61B-6AC5-8FFE2C60679D}"/>
                      </a:ext>
                    </a:extLst>
                  </p:cNvPr>
                  <p:cNvSpPr txBox="1"/>
                  <p:nvPr/>
                </p:nvSpPr>
                <p:spPr>
                  <a:xfrm>
                    <a:off x="7114333" y="4305728"/>
                    <a:ext cx="434308" cy="349846"/>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m:t>
                          </m:r>
                        </m:oMath>
                      </m:oMathPara>
                    </a14:m>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52" name="TextBox 51">
                    <a:extLst>
                      <a:ext uri="{FF2B5EF4-FFF2-40B4-BE49-F238E27FC236}">
                        <a16:creationId xmlns:a16="http://schemas.microsoft.com/office/drawing/2014/main" id="{5342D4B3-7987-D61B-6AC5-8FFE2C60679D}"/>
                      </a:ext>
                    </a:extLst>
                  </p:cNvPr>
                  <p:cNvSpPr txBox="1">
                    <a:spLocks noRot="1" noChangeAspect="1" noMove="1" noResize="1" noEditPoints="1" noAdjustHandles="1" noChangeArrowheads="1" noChangeShapeType="1" noTextEdit="1"/>
                  </p:cNvSpPr>
                  <p:nvPr/>
                </p:nvSpPr>
                <p:spPr>
                  <a:xfrm>
                    <a:off x="7114333" y="4305728"/>
                    <a:ext cx="434308" cy="349846"/>
                  </a:xfrm>
                  <a:prstGeom prst="rect">
                    <a:avLst/>
                  </a:prstGeom>
                  <a:blipFill>
                    <a:blip r:embed="rId12"/>
                    <a:stretch>
                      <a:fillRect l="-25000" t="-2222" r="-25000" b="-4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034F9145-DDD1-9A99-DBE9-0836D7E47869}"/>
                      </a:ext>
                    </a:extLst>
                  </p:cNvPr>
                  <p:cNvSpPr txBox="1"/>
                  <p:nvPr/>
                </p:nvSpPr>
                <p:spPr>
                  <a:xfrm>
                    <a:off x="8058009" y="4305727"/>
                    <a:ext cx="434308" cy="349846"/>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m:t>
                          </m:r>
                        </m:oMath>
                      </m:oMathPara>
                    </a14:m>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53" name="TextBox 52">
                    <a:extLst>
                      <a:ext uri="{FF2B5EF4-FFF2-40B4-BE49-F238E27FC236}">
                        <a16:creationId xmlns:a16="http://schemas.microsoft.com/office/drawing/2014/main" id="{034F9145-DDD1-9A99-DBE9-0836D7E47869}"/>
                      </a:ext>
                    </a:extLst>
                  </p:cNvPr>
                  <p:cNvSpPr txBox="1">
                    <a:spLocks noRot="1" noChangeAspect="1" noMove="1" noResize="1" noEditPoints="1" noAdjustHandles="1" noChangeArrowheads="1" noChangeShapeType="1" noTextEdit="1"/>
                  </p:cNvSpPr>
                  <p:nvPr/>
                </p:nvSpPr>
                <p:spPr>
                  <a:xfrm>
                    <a:off x="8058009" y="4305727"/>
                    <a:ext cx="434308" cy="349846"/>
                  </a:xfrm>
                  <a:prstGeom prst="rect">
                    <a:avLst/>
                  </a:prstGeom>
                  <a:blipFill>
                    <a:blip r:embed="rId13"/>
                    <a:stretch>
                      <a:fillRect l="-23214" t="-2222" r="-26786" b="-40000"/>
                    </a:stretch>
                  </a:blipFill>
                </p:spPr>
                <p:txBody>
                  <a:bodyPr/>
                  <a:lstStyle/>
                  <a:p>
                    <a:r>
                      <a:rPr lang="en-US">
                        <a:noFill/>
                      </a:rPr>
                      <a:t> </a:t>
                    </a:r>
                  </a:p>
                </p:txBody>
              </p:sp>
            </mc:Fallback>
          </mc:AlternateContent>
        </p:grpSp>
        <p:sp>
          <p:nvSpPr>
            <p:cNvPr id="57" name="TextBox 56">
              <a:extLst>
                <a:ext uri="{FF2B5EF4-FFF2-40B4-BE49-F238E27FC236}">
                  <a16:creationId xmlns:a16="http://schemas.microsoft.com/office/drawing/2014/main" id="{0E71D0BD-0D14-02D2-C0C1-575AC3A46516}"/>
                </a:ext>
              </a:extLst>
            </p:cNvPr>
            <p:cNvSpPr txBox="1"/>
            <p:nvPr/>
          </p:nvSpPr>
          <p:spPr>
            <a:xfrm>
              <a:off x="4856445" y="1807111"/>
              <a:ext cx="215547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Dog  or No Dog</a:t>
              </a:r>
            </a:p>
          </p:txBody>
        </p:sp>
        <p:pic>
          <p:nvPicPr>
            <p:cNvPr id="59" name="Graphic 58" descr="Chicken with solid fill">
              <a:extLst>
                <a:ext uri="{FF2B5EF4-FFF2-40B4-BE49-F238E27FC236}">
                  <a16:creationId xmlns:a16="http://schemas.microsoft.com/office/drawing/2014/main" id="{90AE3F5E-63F0-9CF7-E106-03C6B0B69C5B}"/>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5073770" y="4385747"/>
              <a:ext cx="526026" cy="526026"/>
            </a:xfrm>
            <a:prstGeom prst="rect">
              <a:avLst/>
            </a:prstGeom>
          </p:spPr>
        </p:pic>
        <p:pic>
          <p:nvPicPr>
            <p:cNvPr id="60" name="Graphic 59" descr="Chicken with solid fill">
              <a:extLst>
                <a:ext uri="{FF2B5EF4-FFF2-40B4-BE49-F238E27FC236}">
                  <a16:creationId xmlns:a16="http://schemas.microsoft.com/office/drawing/2014/main" id="{D23FF2BB-68E2-1515-56B2-E35B85E91231}"/>
                </a:ext>
              </a:extLst>
            </p:cNvPr>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7979751" y="3007486"/>
              <a:ext cx="373678" cy="373677"/>
            </a:xfrm>
            <a:prstGeom prst="rect">
              <a:avLst/>
            </a:prstGeom>
          </p:spPr>
        </p:pic>
      </p:grpSp>
      <p:grpSp>
        <p:nvGrpSpPr>
          <p:cNvPr id="170" name="Group 169">
            <a:extLst>
              <a:ext uri="{FF2B5EF4-FFF2-40B4-BE49-F238E27FC236}">
                <a16:creationId xmlns:a16="http://schemas.microsoft.com/office/drawing/2014/main" id="{83946F63-0C1F-AFD5-C995-23E2214D4366}"/>
              </a:ext>
            </a:extLst>
          </p:cNvPr>
          <p:cNvGrpSpPr/>
          <p:nvPr/>
        </p:nvGrpSpPr>
        <p:grpSpPr>
          <a:xfrm>
            <a:off x="3563191" y="4890983"/>
            <a:ext cx="2429743" cy="1811008"/>
            <a:chOff x="563638" y="4989055"/>
            <a:chExt cx="2429743" cy="1811008"/>
          </a:xfrm>
        </p:grpSpPr>
        <p:pic>
          <p:nvPicPr>
            <p:cNvPr id="139" name="Graphic 138" descr="Dog with solid fill">
              <a:extLst>
                <a:ext uri="{FF2B5EF4-FFF2-40B4-BE49-F238E27FC236}">
                  <a16:creationId xmlns:a16="http://schemas.microsoft.com/office/drawing/2014/main" id="{9B70F616-0457-F179-8062-B168AE527FE7}"/>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07245" y="5149854"/>
              <a:ext cx="259693" cy="259693"/>
            </a:xfrm>
            <a:prstGeom prst="rect">
              <a:avLst/>
            </a:prstGeom>
          </p:spPr>
        </p:pic>
        <p:grpSp>
          <p:nvGrpSpPr>
            <p:cNvPr id="141" name="Group 140">
              <a:extLst>
                <a:ext uri="{FF2B5EF4-FFF2-40B4-BE49-F238E27FC236}">
                  <a16:creationId xmlns:a16="http://schemas.microsoft.com/office/drawing/2014/main" id="{D13A24E6-A3B8-5B35-6D43-06A4F7905435}"/>
                </a:ext>
              </a:extLst>
            </p:cNvPr>
            <p:cNvGrpSpPr/>
            <p:nvPr/>
          </p:nvGrpSpPr>
          <p:grpSpPr>
            <a:xfrm>
              <a:off x="837908" y="5013831"/>
              <a:ext cx="2155473" cy="1700980"/>
              <a:chOff x="5064349" y="4954082"/>
              <a:chExt cx="2155473" cy="1700980"/>
            </a:xfrm>
          </p:grpSpPr>
          <p:cxnSp>
            <p:nvCxnSpPr>
              <p:cNvPr id="142" name="Straight Arrow Connector 141">
                <a:extLst>
                  <a:ext uri="{FF2B5EF4-FFF2-40B4-BE49-F238E27FC236}">
                    <a16:creationId xmlns:a16="http://schemas.microsoft.com/office/drawing/2014/main" id="{B2062998-BF3A-5B10-8257-8567DAF936CE}"/>
                  </a:ext>
                </a:extLst>
              </p:cNvPr>
              <p:cNvCxnSpPr>
                <a:cxnSpLocks/>
              </p:cNvCxnSpPr>
              <p:nvPr/>
            </p:nvCxnSpPr>
            <p:spPr>
              <a:xfrm flipH="1" flipV="1">
                <a:off x="5279922" y="4954082"/>
                <a:ext cx="33092" cy="170098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3" name="Straight Arrow Connector 142">
                <a:extLst>
                  <a:ext uri="{FF2B5EF4-FFF2-40B4-BE49-F238E27FC236}">
                    <a16:creationId xmlns:a16="http://schemas.microsoft.com/office/drawing/2014/main" id="{BE0C3FD1-8AD7-94A6-1D31-6549E39EE306}"/>
                  </a:ext>
                </a:extLst>
              </p:cNvPr>
              <p:cNvCxnSpPr>
                <a:cxnSpLocks/>
              </p:cNvCxnSpPr>
              <p:nvPr/>
            </p:nvCxnSpPr>
            <p:spPr>
              <a:xfrm>
                <a:off x="5064349" y="6492830"/>
                <a:ext cx="215547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FFA1720B-FF38-8B17-54D6-F463E5604C35}"/>
                  </a:ext>
                </a:extLst>
              </p:cNvPr>
              <p:cNvCxnSpPr>
                <a:cxnSpLocks/>
              </p:cNvCxnSpPr>
              <p:nvPr/>
            </p:nvCxnSpPr>
            <p:spPr>
              <a:xfrm>
                <a:off x="5955247" y="5012558"/>
                <a:ext cx="852850" cy="1172011"/>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grpSp>
        <p:cxnSp>
          <p:nvCxnSpPr>
            <p:cNvPr id="148" name="Straight Connector 147">
              <a:extLst>
                <a:ext uri="{FF2B5EF4-FFF2-40B4-BE49-F238E27FC236}">
                  <a16:creationId xmlns:a16="http://schemas.microsoft.com/office/drawing/2014/main" id="{0E4E3265-9BCC-0481-0526-8A2B4362EDA2}"/>
                </a:ext>
              </a:extLst>
            </p:cNvPr>
            <p:cNvCxnSpPr>
              <a:cxnSpLocks/>
            </p:cNvCxnSpPr>
            <p:nvPr/>
          </p:nvCxnSpPr>
          <p:spPr>
            <a:xfrm flipV="1">
              <a:off x="1302146" y="4989055"/>
              <a:ext cx="1275552" cy="116020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35AB0E6B-02E5-87CC-091B-1317CA78A634}"/>
                </a:ext>
              </a:extLst>
            </p:cNvPr>
            <p:cNvCxnSpPr>
              <a:cxnSpLocks/>
            </p:cNvCxnSpPr>
            <p:nvPr/>
          </p:nvCxnSpPr>
          <p:spPr>
            <a:xfrm>
              <a:off x="1189967" y="5665706"/>
              <a:ext cx="1512120" cy="19652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pic>
          <p:nvPicPr>
            <p:cNvPr id="158" name="Graphic 157" descr="Dog with solid fill">
              <a:extLst>
                <a:ext uri="{FF2B5EF4-FFF2-40B4-BE49-F238E27FC236}">
                  <a16:creationId xmlns:a16="http://schemas.microsoft.com/office/drawing/2014/main" id="{C226C2F8-FE27-F5F0-E25A-928CE18A77C9}"/>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459645" y="5302254"/>
              <a:ext cx="259693" cy="259693"/>
            </a:xfrm>
            <a:prstGeom prst="rect">
              <a:avLst/>
            </a:prstGeom>
          </p:spPr>
        </p:pic>
        <p:pic>
          <p:nvPicPr>
            <p:cNvPr id="159" name="Graphic 158" descr="Dog with solid fill">
              <a:extLst>
                <a:ext uri="{FF2B5EF4-FFF2-40B4-BE49-F238E27FC236}">
                  <a16:creationId xmlns:a16="http://schemas.microsoft.com/office/drawing/2014/main" id="{24BF1E29-EC98-C1AC-35B3-1125355F31BC}"/>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266771" y="5454654"/>
              <a:ext cx="259693" cy="259693"/>
            </a:xfrm>
            <a:prstGeom prst="rect">
              <a:avLst/>
            </a:prstGeom>
          </p:spPr>
        </p:pic>
        <p:pic>
          <p:nvPicPr>
            <p:cNvPr id="160" name="Graphic 159" descr="Chicken with solid fill">
              <a:extLst>
                <a:ext uri="{FF2B5EF4-FFF2-40B4-BE49-F238E27FC236}">
                  <a16:creationId xmlns:a16="http://schemas.microsoft.com/office/drawing/2014/main" id="{6224DE4A-3853-74AB-5CE8-F0967E33B9FA}"/>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676909" y="5831603"/>
              <a:ext cx="246676" cy="246676"/>
            </a:xfrm>
            <a:prstGeom prst="rect">
              <a:avLst/>
            </a:prstGeom>
          </p:spPr>
        </p:pic>
        <p:pic>
          <p:nvPicPr>
            <p:cNvPr id="161" name="Graphic 160" descr="Chicken with solid fill">
              <a:extLst>
                <a:ext uri="{FF2B5EF4-FFF2-40B4-BE49-F238E27FC236}">
                  <a16:creationId xmlns:a16="http://schemas.microsoft.com/office/drawing/2014/main" id="{0E084745-26A5-6FBB-F7F2-A965C4F84B6B}"/>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829309" y="5984003"/>
              <a:ext cx="246676" cy="246676"/>
            </a:xfrm>
            <a:prstGeom prst="rect">
              <a:avLst/>
            </a:prstGeom>
          </p:spPr>
        </p:pic>
        <p:pic>
          <p:nvPicPr>
            <p:cNvPr id="162" name="Graphic 161" descr="Chicken with solid fill">
              <a:extLst>
                <a:ext uri="{FF2B5EF4-FFF2-40B4-BE49-F238E27FC236}">
                  <a16:creationId xmlns:a16="http://schemas.microsoft.com/office/drawing/2014/main" id="{4E868259-1787-0709-F20C-977EB0DBEB77}"/>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923585" y="5793479"/>
              <a:ext cx="246676" cy="246676"/>
            </a:xfrm>
            <a:prstGeom prst="rect">
              <a:avLst/>
            </a:prstGeom>
          </p:spPr>
        </p:pic>
        <p:pic>
          <p:nvPicPr>
            <p:cNvPr id="163" name="Graphic 162" descr="Kitten with solid fill">
              <a:extLst>
                <a:ext uri="{FF2B5EF4-FFF2-40B4-BE49-F238E27FC236}">
                  <a16:creationId xmlns:a16="http://schemas.microsoft.com/office/drawing/2014/main" id="{2F8BBF5D-8525-0EA9-2F06-B87D851541AE}"/>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382079" y="5107050"/>
              <a:ext cx="312885" cy="312885"/>
            </a:xfrm>
            <a:prstGeom prst="rect">
              <a:avLst/>
            </a:prstGeom>
          </p:spPr>
        </p:pic>
        <p:pic>
          <p:nvPicPr>
            <p:cNvPr id="164" name="Graphic 163" descr="Kitten with solid fill">
              <a:extLst>
                <a:ext uri="{FF2B5EF4-FFF2-40B4-BE49-F238E27FC236}">
                  <a16:creationId xmlns:a16="http://schemas.microsoft.com/office/drawing/2014/main" id="{D28A9D2C-6F7A-4E66-8C63-7C27B64E2012}"/>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534479" y="5259450"/>
              <a:ext cx="312885" cy="312885"/>
            </a:xfrm>
            <a:prstGeom prst="rect">
              <a:avLst/>
            </a:prstGeom>
          </p:spPr>
        </p:pic>
        <p:pic>
          <p:nvPicPr>
            <p:cNvPr id="165" name="Graphic 164" descr="Kitten with solid fill">
              <a:extLst>
                <a:ext uri="{FF2B5EF4-FFF2-40B4-BE49-F238E27FC236}">
                  <a16:creationId xmlns:a16="http://schemas.microsoft.com/office/drawing/2014/main" id="{490EED8D-81B6-0016-5CC9-6990B523EA86}"/>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275235" y="5362857"/>
              <a:ext cx="312885" cy="312885"/>
            </a:xfrm>
            <a:prstGeom prst="rect">
              <a:avLst/>
            </a:prstGeom>
          </p:spPr>
        </p:pic>
        <mc:AlternateContent xmlns:mc="http://schemas.openxmlformats.org/markup-compatibility/2006" xmlns:a14="http://schemas.microsoft.com/office/drawing/2010/main">
          <mc:Choice Requires="a14">
            <p:sp>
              <p:nvSpPr>
                <p:cNvPr id="168" name="TextBox 167">
                  <a:extLst>
                    <a:ext uri="{FF2B5EF4-FFF2-40B4-BE49-F238E27FC236}">
                      <a16:creationId xmlns:a16="http://schemas.microsoft.com/office/drawing/2014/main" id="{49AB57B4-EA9B-3DB4-30E1-9EDD901207B5}"/>
                    </a:ext>
                  </a:extLst>
                </p:cNvPr>
                <p:cNvSpPr txBox="1"/>
                <p:nvPr/>
              </p:nvSpPr>
              <p:spPr>
                <a:xfrm>
                  <a:off x="563638" y="5719892"/>
                  <a:ext cx="548539" cy="276999"/>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𝑥</m:t>
                            </m:r>
                          </m:e>
                          <m: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sub>
                        </m:sSub>
                      </m:oMath>
                    </m:oMathPara>
                  </a14:m>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168" name="TextBox 167">
                  <a:extLst>
                    <a:ext uri="{FF2B5EF4-FFF2-40B4-BE49-F238E27FC236}">
                      <a16:creationId xmlns:a16="http://schemas.microsoft.com/office/drawing/2014/main" id="{49AB57B4-EA9B-3DB4-30E1-9EDD901207B5}"/>
                    </a:ext>
                  </a:extLst>
                </p:cNvPr>
                <p:cNvSpPr txBox="1">
                  <a:spLocks noRot="1" noChangeAspect="1" noMove="1" noResize="1" noEditPoints="1" noAdjustHandles="1" noChangeArrowheads="1" noChangeShapeType="1" noTextEdit="1"/>
                </p:cNvSpPr>
                <p:nvPr/>
              </p:nvSpPr>
              <p:spPr>
                <a:xfrm>
                  <a:off x="563638" y="5719892"/>
                  <a:ext cx="548539" cy="276999"/>
                </a:xfrm>
                <a:prstGeom prst="rect">
                  <a:avLst/>
                </a:prstGeom>
                <a:blipFill>
                  <a:blip r:embed="rId17"/>
                  <a:stretch>
                    <a:fillRect b="-152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9" name="TextBox 168">
                  <a:extLst>
                    <a:ext uri="{FF2B5EF4-FFF2-40B4-BE49-F238E27FC236}">
                      <a16:creationId xmlns:a16="http://schemas.microsoft.com/office/drawing/2014/main" id="{414F42D5-FBCD-43BE-C6AC-902863F45A53}"/>
                    </a:ext>
                  </a:extLst>
                </p:cNvPr>
                <p:cNvSpPr txBox="1"/>
                <p:nvPr/>
              </p:nvSpPr>
              <p:spPr>
                <a:xfrm>
                  <a:off x="1589252" y="6523064"/>
                  <a:ext cx="548539" cy="276999"/>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𝑥</m:t>
                            </m:r>
                          </m:e>
                          <m: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sub>
                        </m:sSub>
                      </m:oMath>
                    </m:oMathPara>
                  </a14:m>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169" name="TextBox 168">
                  <a:extLst>
                    <a:ext uri="{FF2B5EF4-FFF2-40B4-BE49-F238E27FC236}">
                      <a16:creationId xmlns:a16="http://schemas.microsoft.com/office/drawing/2014/main" id="{414F42D5-FBCD-43BE-C6AC-902863F45A53}"/>
                    </a:ext>
                  </a:extLst>
                </p:cNvPr>
                <p:cNvSpPr txBox="1">
                  <a:spLocks noRot="1" noChangeAspect="1" noMove="1" noResize="1" noEditPoints="1" noAdjustHandles="1" noChangeArrowheads="1" noChangeShapeType="1" noTextEdit="1"/>
                </p:cNvSpPr>
                <p:nvPr/>
              </p:nvSpPr>
              <p:spPr>
                <a:xfrm>
                  <a:off x="1589252" y="6523064"/>
                  <a:ext cx="548539" cy="276999"/>
                </a:xfrm>
                <a:prstGeom prst="rect">
                  <a:avLst/>
                </a:prstGeom>
                <a:blipFill>
                  <a:blip r:embed="rId18"/>
                  <a:stretch>
                    <a:fillRect b="-15556"/>
                  </a:stretch>
                </a:blipFill>
              </p:spPr>
              <p:txBody>
                <a:bodyPr/>
                <a:lstStyle/>
                <a:p>
                  <a:r>
                    <a:rPr lang="en-US">
                      <a:noFill/>
                    </a:rPr>
                    <a:t> </a:t>
                  </a:r>
                </a:p>
              </p:txBody>
            </p:sp>
          </mc:Fallback>
        </mc:AlternateContent>
      </p:grpSp>
      <p:grpSp>
        <p:nvGrpSpPr>
          <p:cNvPr id="171" name="Group 170">
            <a:extLst>
              <a:ext uri="{FF2B5EF4-FFF2-40B4-BE49-F238E27FC236}">
                <a16:creationId xmlns:a16="http://schemas.microsoft.com/office/drawing/2014/main" id="{A38FA2C8-2D62-AB47-318C-A989A3C32626}"/>
              </a:ext>
            </a:extLst>
          </p:cNvPr>
          <p:cNvGrpSpPr/>
          <p:nvPr/>
        </p:nvGrpSpPr>
        <p:grpSpPr>
          <a:xfrm>
            <a:off x="92400" y="4875735"/>
            <a:ext cx="2429743" cy="1786232"/>
            <a:chOff x="563638" y="5013831"/>
            <a:chExt cx="2429743" cy="1786232"/>
          </a:xfrm>
        </p:grpSpPr>
        <p:pic>
          <p:nvPicPr>
            <p:cNvPr id="172" name="Graphic 171" descr="Dog with solid fill">
              <a:extLst>
                <a:ext uri="{FF2B5EF4-FFF2-40B4-BE49-F238E27FC236}">
                  <a16:creationId xmlns:a16="http://schemas.microsoft.com/office/drawing/2014/main" id="{B507E184-4634-4BCB-76A2-DFF53B12B3F0}"/>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07245" y="5149854"/>
              <a:ext cx="259693" cy="259693"/>
            </a:xfrm>
            <a:prstGeom prst="rect">
              <a:avLst/>
            </a:prstGeom>
          </p:spPr>
        </p:pic>
        <p:grpSp>
          <p:nvGrpSpPr>
            <p:cNvPr id="173" name="Group 172">
              <a:extLst>
                <a:ext uri="{FF2B5EF4-FFF2-40B4-BE49-F238E27FC236}">
                  <a16:creationId xmlns:a16="http://schemas.microsoft.com/office/drawing/2014/main" id="{46258407-C5C4-27BF-6BB8-C62CA2CBE9D5}"/>
                </a:ext>
              </a:extLst>
            </p:cNvPr>
            <p:cNvGrpSpPr/>
            <p:nvPr/>
          </p:nvGrpSpPr>
          <p:grpSpPr>
            <a:xfrm>
              <a:off x="837908" y="5013831"/>
              <a:ext cx="2155473" cy="1700980"/>
              <a:chOff x="5064349" y="4954082"/>
              <a:chExt cx="2155473" cy="1700980"/>
            </a:xfrm>
          </p:grpSpPr>
          <p:cxnSp>
            <p:nvCxnSpPr>
              <p:cNvPr id="186" name="Straight Arrow Connector 185">
                <a:extLst>
                  <a:ext uri="{FF2B5EF4-FFF2-40B4-BE49-F238E27FC236}">
                    <a16:creationId xmlns:a16="http://schemas.microsoft.com/office/drawing/2014/main" id="{13888861-02EE-0F89-529D-EA00D303485C}"/>
                  </a:ext>
                </a:extLst>
              </p:cNvPr>
              <p:cNvCxnSpPr>
                <a:cxnSpLocks/>
              </p:cNvCxnSpPr>
              <p:nvPr/>
            </p:nvCxnSpPr>
            <p:spPr>
              <a:xfrm flipH="1" flipV="1">
                <a:off x="5279922" y="4954082"/>
                <a:ext cx="33092" cy="170098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7" name="Straight Arrow Connector 186">
                <a:extLst>
                  <a:ext uri="{FF2B5EF4-FFF2-40B4-BE49-F238E27FC236}">
                    <a16:creationId xmlns:a16="http://schemas.microsoft.com/office/drawing/2014/main" id="{2F92669F-BC27-096A-C911-DC73ADDE9194}"/>
                  </a:ext>
                </a:extLst>
              </p:cNvPr>
              <p:cNvCxnSpPr>
                <a:cxnSpLocks/>
              </p:cNvCxnSpPr>
              <p:nvPr/>
            </p:nvCxnSpPr>
            <p:spPr>
              <a:xfrm>
                <a:off x="5064349" y="6492830"/>
                <a:ext cx="215547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10095D2E-1C60-3389-72B5-39A3AB1D4B41}"/>
                  </a:ext>
                </a:extLst>
              </p:cNvPr>
              <p:cNvCxnSpPr>
                <a:cxnSpLocks/>
              </p:cNvCxnSpPr>
              <p:nvPr/>
            </p:nvCxnSpPr>
            <p:spPr>
              <a:xfrm>
                <a:off x="5955247" y="5012558"/>
                <a:ext cx="852850" cy="1172011"/>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grpSp>
        <p:pic>
          <p:nvPicPr>
            <p:cNvPr id="176" name="Graphic 175" descr="Dog with solid fill">
              <a:extLst>
                <a:ext uri="{FF2B5EF4-FFF2-40B4-BE49-F238E27FC236}">
                  <a16:creationId xmlns:a16="http://schemas.microsoft.com/office/drawing/2014/main" id="{8586C151-5610-9A24-3D0E-7A8AC3674E11}"/>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459645" y="5302254"/>
              <a:ext cx="259693" cy="259693"/>
            </a:xfrm>
            <a:prstGeom prst="rect">
              <a:avLst/>
            </a:prstGeom>
          </p:spPr>
        </p:pic>
        <p:pic>
          <p:nvPicPr>
            <p:cNvPr id="177" name="Graphic 176" descr="Dog with solid fill">
              <a:extLst>
                <a:ext uri="{FF2B5EF4-FFF2-40B4-BE49-F238E27FC236}">
                  <a16:creationId xmlns:a16="http://schemas.microsoft.com/office/drawing/2014/main" id="{E35D0853-8991-B7D2-964A-1EBFA2FCFB07}"/>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266771" y="5454654"/>
              <a:ext cx="259693" cy="259693"/>
            </a:xfrm>
            <a:prstGeom prst="rect">
              <a:avLst/>
            </a:prstGeom>
          </p:spPr>
        </p:pic>
        <p:pic>
          <p:nvPicPr>
            <p:cNvPr id="178" name="Graphic 177" descr="Chicken with solid fill">
              <a:extLst>
                <a:ext uri="{FF2B5EF4-FFF2-40B4-BE49-F238E27FC236}">
                  <a16:creationId xmlns:a16="http://schemas.microsoft.com/office/drawing/2014/main" id="{9A710418-3A84-062A-D0AF-FAA8A286A3D9}"/>
                </a:ext>
              </a:extLst>
            </p:cNvPr>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676909" y="5831603"/>
              <a:ext cx="246676" cy="246676"/>
            </a:xfrm>
            <a:prstGeom prst="rect">
              <a:avLst/>
            </a:prstGeom>
          </p:spPr>
        </p:pic>
        <p:pic>
          <p:nvPicPr>
            <p:cNvPr id="179" name="Graphic 178" descr="Chicken with solid fill">
              <a:extLst>
                <a:ext uri="{FF2B5EF4-FFF2-40B4-BE49-F238E27FC236}">
                  <a16:creationId xmlns:a16="http://schemas.microsoft.com/office/drawing/2014/main" id="{95F75A3D-5EBB-BA2B-D815-5D43F40C5645}"/>
                </a:ext>
              </a:extLst>
            </p:cNvPr>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829309" y="5984003"/>
              <a:ext cx="246676" cy="246676"/>
            </a:xfrm>
            <a:prstGeom prst="rect">
              <a:avLst/>
            </a:prstGeom>
          </p:spPr>
        </p:pic>
        <p:pic>
          <p:nvPicPr>
            <p:cNvPr id="180" name="Graphic 179" descr="Chicken with solid fill">
              <a:extLst>
                <a:ext uri="{FF2B5EF4-FFF2-40B4-BE49-F238E27FC236}">
                  <a16:creationId xmlns:a16="http://schemas.microsoft.com/office/drawing/2014/main" id="{4ADD3A39-591C-B7C3-7544-11A063083C12}"/>
                </a:ext>
              </a:extLst>
            </p:cNvPr>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923585" y="5793479"/>
              <a:ext cx="246676" cy="246676"/>
            </a:xfrm>
            <a:prstGeom prst="rect">
              <a:avLst/>
            </a:prstGeom>
          </p:spPr>
        </p:pic>
        <p:pic>
          <p:nvPicPr>
            <p:cNvPr id="181" name="Graphic 180" descr="Kitten with solid fill">
              <a:extLst>
                <a:ext uri="{FF2B5EF4-FFF2-40B4-BE49-F238E27FC236}">
                  <a16:creationId xmlns:a16="http://schemas.microsoft.com/office/drawing/2014/main" id="{1BA09978-796C-584D-2FE7-87FD56519D3E}"/>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382079" y="5107050"/>
              <a:ext cx="312885" cy="312885"/>
            </a:xfrm>
            <a:prstGeom prst="rect">
              <a:avLst/>
            </a:prstGeom>
          </p:spPr>
        </p:pic>
        <p:pic>
          <p:nvPicPr>
            <p:cNvPr id="182" name="Graphic 181" descr="Kitten with solid fill">
              <a:extLst>
                <a:ext uri="{FF2B5EF4-FFF2-40B4-BE49-F238E27FC236}">
                  <a16:creationId xmlns:a16="http://schemas.microsoft.com/office/drawing/2014/main" id="{AC89F3D3-98C9-44C3-EF31-E3CB0062DC08}"/>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534479" y="5259450"/>
              <a:ext cx="312885" cy="312885"/>
            </a:xfrm>
            <a:prstGeom prst="rect">
              <a:avLst/>
            </a:prstGeom>
          </p:spPr>
        </p:pic>
        <p:pic>
          <p:nvPicPr>
            <p:cNvPr id="183" name="Graphic 182" descr="Kitten with solid fill">
              <a:extLst>
                <a:ext uri="{FF2B5EF4-FFF2-40B4-BE49-F238E27FC236}">
                  <a16:creationId xmlns:a16="http://schemas.microsoft.com/office/drawing/2014/main" id="{F278BC19-A0FD-7C9E-865F-A78D9BC36901}"/>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275235" y="5362857"/>
              <a:ext cx="312885" cy="312885"/>
            </a:xfrm>
            <a:prstGeom prst="rect">
              <a:avLst/>
            </a:prstGeom>
          </p:spPr>
        </p:pic>
        <mc:AlternateContent xmlns:mc="http://schemas.openxmlformats.org/markup-compatibility/2006" xmlns:a14="http://schemas.microsoft.com/office/drawing/2010/main">
          <mc:Choice Requires="a14">
            <p:sp>
              <p:nvSpPr>
                <p:cNvPr id="184" name="TextBox 183">
                  <a:extLst>
                    <a:ext uri="{FF2B5EF4-FFF2-40B4-BE49-F238E27FC236}">
                      <a16:creationId xmlns:a16="http://schemas.microsoft.com/office/drawing/2014/main" id="{1246952A-8007-45CB-9788-4B517EEF40C1}"/>
                    </a:ext>
                  </a:extLst>
                </p:cNvPr>
                <p:cNvSpPr txBox="1"/>
                <p:nvPr/>
              </p:nvSpPr>
              <p:spPr>
                <a:xfrm>
                  <a:off x="563638" y="5719892"/>
                  <a:ext cx="548539" cy="276999"/>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𝑥</m:t>
                            </m:r>
                          </m:e>
                          <m: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sub>
                        </m:sSub>
                      </m:oMath>
                    </m:oMathPara>
                  </a14:m>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184" name="TextBox 183">
                  <a:extLst>
                    <a:ext uri="{FF2B5EF4-FFF2-40B4-BE49-F238E27FC236}">
                      <a16:creationId xmlns:a16="http://schemas.microsoft.com/office/drawing/2014/main" id="{1246952A-8007-45CB-9788-4B517EEF40C1}"/>
                    </a:ext>
                  </a:extLst>
                </p:cNvPr>
                <p:cNvSpPr txBox="1">
                  <a:spLocks noRot="1" noChangeAspect="1" noMove="1" noResize="1" noEditPoints="1" noAdjustHandles="1" noChangeArrowheads="1" noChangeShapeType="1" noTextEdit="1"/>
                </p:cNvSpPr>
                <p:nvPr/>
              </p:nvSpPr>
              <p:spPr>
                <a:xfrm>
                  <a:off x="563638" y="5719892"/>
                  <a:ext cx="548539" cy="276999"/>
                </a:xfrm>
                <a:prstGeom prst="rect">
                  <a:avLst/>
                </a:prstGeom>
                <a:blipFill>
                  <a:blip r:embed="rId20"/>
                  <a:stretch>
                    <a:fillRect b="-1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5" name="TextBox 184">
                  <a:extLst>
                    <a:ext uri="{FF2B5EF4-FFF2-40B4-BE49-F238E27FC236}">
                      <a16:creationId xmlns:a16="http://schemas.microsoft.com/office/drawing/2014/main" id="{39FE1A3A-CED2-83DF-F79A-5061B77E0204}"/>
                    </a:ext>
                  </a:extLst>
                </p:cNvPr>
                <p:cNvSpPr txBox="1"/>
                <p:nvPr/>
              </p:nvSpPr>
              <p:spPr>
                <a:xfrm>
                  <a:off x="1589252" y="6523064"/>
                  <a:ext cx="548539" cy="276999"/>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𝑥</m:t>
                            </m:r>
                          </m:e>
                          <m: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sub>
                        </m:sSub>
                      </m:oMath>
                    </m:oMathPara>
                  </a14:m>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185" name="TextBox 184">
                  <a:extLst>
                    <a:ext uri="{FF2B5EF4-FFF2-40B4-BE49-F238E27FC236}">
                      <a16:creationId xmlns:a16="http://schemas.microsoft.com/office/drawing/2014/main" id="{39FE1A3A-CED2-83DF-F79A-5061B77E0204}"/>
                    </a:ext>
                  </a:extLst>
                </p:cNvPr>
                <p:cNvSpPr txBox="1">
                  <a:spLocks noRot="1" noChangeAspect="1" noMove="1" noResize="1" noEditPoints="1" noAdjustHandles="1" noChangeArrowheads="1" noChangeShapeType="1" noTextEdit="1"/>
                </p:cNvSpPr>
                <p:nvPr/>
              </p:nvSpPr>
              <p:spPr>
                <a:xfrm>
                  <a:off x="1589252" y="6523064"/>
                  <a:ext cx="548539" cy="276999"/>
                </a:xfrm>
                <a:prstGeom prst="rect">
                  <a:avLst/>
                </a:prstGeom>
                <a:blipFill>
                  <a:blip r:embed="rId21"/>
                  <a:stretch>
                    <a:fillRect b="-15217"/>
                  </a:stretch>
                </a:blipFill>
              </p:spPr>
              <p:txBody>
                <a:bodyPr/>
                <a:lstStyle/>
                <a:p>
                  <a:r>
                    <a:rPr lang="en-US">
                      <a:noFill/>
                    </a:rPr>
                    <a:t> </a:t>
                  </a:r>
                </a:p>
              </p:txBody>
            </p:sp>
          </mc:Fallback>
        </mc:AlternateContent>
      </p:grpSp>
      <p:cxnSp>
        <p:nvCxnSpPr>
          <p:cNvPr id="190" name="Straight Connector 189">
            <a:extLst>
              <a:ext uri="{FF2B5EF4-FFF2-40B4-BE49-F238E27FC236}">
                <a16:creationId xmlns:a16="http://schemas.microsoft.com/office/drawing/2014/main" id="{409996BA-0F80-5012-3D96-8A9D52EEDF72}"/>
              </a:ext>
            </a:extLst>
          </p:cNvPr>
          <p:cNvCxnSpPr/>
          <p:nvPr/>
        </p:nvCxnSpPr>
        <p:spPr>
          <a:xfrm>
            <a:off x="3588579" y="1372524"/>
            <a:ext cx="68826" cy="5411162"/>
          </a:xfrm>
          <a:prstGeom prst="line">
            <a:avLst/>
          </a:prstGeom>
          <a:ln w="34925"/>
        </p:spPr>
        <p:style>
          <a:lnRef idx="1">
            <a:schemeClr val="accent1"/>
          </a:lnRef>
          <a:fillRef idx="0">
            <a:schemeClr val="accent1"/>
          </a:fillRef>
          <a:effectRef idx="0">
            <a:schemeClr val="accent1"/>
          </a:effectRef>
          <a:fontRef idx="minor">
            <a:schemeClr val="tx1"/>
          </a:fontRef>
        </p:style>
      </p:cxnSp>
      <p:graphicFrame>
        <p:nvGraphicFramePr>
          <p:cNvPr id="10240" name="Diagram 10239">
            <a:extLst>
              <a:ext uri="{FF2B5EF4-FFF2-40B4-BE49-F238E27FC236}">
                <a16:creationId xmlns:a16="http://schemas.microsoft.com/office/drawing/2014/main" id="{8D2CD97F-46D1-921E-72AF-585492F07942}"/>
              </a:ext>
            </a:extLst>
          </p:cNvPr>
          <p:cNvGraphicFramePr/>
          <p:nvPr/>
        </p:nvGraphicFramePr>
        <p:xfrm>
          <a:off x="444327" y="1553341"/>
          <a:ext cx="2092671" cy="369332"/>
        </p:xfrm>
        <a:graphic>
          <a:graphicData uri="http://schemas.openxmlformats.org/drawingml/2006/diagram">
            <dgm:relIds xmlns:dgm="http://schemas.openxmlformats.org/drawingml/2006/diagram" xmlns:r="http://schemas.openxmlformats.org/officeDocument/2006/relationships" r:dm="rId22" r:lo="rId23" r:qs="rId24" r:cs="rId25"/>
          </a:graphicData>
        </a:graphic>
      </p:graphicFrame>
      <p:graphicFrame>
        <p:nvGraphicFramePr>
          <p:cNvPr id="10241" name="Diagram 10240">
            <a:extLst>
              <a:ext uri="{FF2B5EF4-FFF2-40B4-BE49-F238E27FC236}">
                <a16:creationId xmlns:a16="http://schemas.microsoft.com/office/drawing/2014/main" id="{29ECA042-E02C-6CEC-D6F5-9D243653C144}"/>
              </a:ext>
            </a:extLst>
          </p:cNvPr>
          <p:cNvGraphicFramePr/>
          <p:nvPr/>
        </p:nvGraphicFramePr>
        <p:xfrm>
          <a:off x="4305602" y="1547781"/>
          <a:ext cx="2092671" cy="369332"/>
        </p:xfrm>
        <a:graphic>
          <a:graphicData uri="http://schemas.openxmlformats.org/drawingml/2006/diagram">
            <dgm:relIds xmlns:dgm="http://schemas.openxmlformats.org/drawingml/2006/diagram" xmlns:r="http://schemas.openxmlformats.org/officeDocument/2006/relationships" r:dm="rId27" r:lo="rId28" r:qs="rId29" r:cs="rId30"/>
          </a:graphicData>
        </a:graphic>
      </p:graphicFrame>
      <p:cxnSp>
        <p:nvCxnSpPr>
          <p:cNvPr id="2" name="Straight Connector 1">
            <a:extLst>
              <a:ext uri="{FF2B5EF4-FFF2-40B4-BE49-F238E27FC236}">
                <a16:creationId xmlns:a16="http://schemas.microsoft.com/office/drawing/2014/main" id="{5D8734CF-254A-17ED-A064-A30935B15FB0}"/>
              </a:ext>
            </a:extLst>
          </p:cNvPr>
          <p:cNvCxnSpPr/>
          <p:nvPr/>
        </p:nvCxnSpPr>
        <p:spPr>
          <a:xfrm>
            <a:off x="7417939" y="1401982"/>
            <a:ext cx="68826" cy="5411162"/>
          </a:xfrm>
          <a:prstGeom prst="line">
            <a:avLst/>
          </a:prstGeom>
          <a:ln w="34925"/>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17D9FA33-330D-9EDB-D75E-357BABEF7CEA}"/>
              </a:ext>
            </a:extLst>
          </p:cNvPr>
          <p:cNvGrpSpPr/>
          <p:nvPr/>
        </p:nvGrpSpPr>
        <p:grpSpPr>
          <a:xfrm>
            <a:off x="7905843" y="2046272"/>
            <a:ext cx="2998576" cy="2566613"/>
            <a:chOff x="772644" y="1838481"/>
            <a:chExt cx="3840453" cy="3165034"/>
          </a:xfrm>
        </p:grpSpPr>
        <p:grpSp>
          <p:nvGrpSpPr>
            <p:cNvPr id="4" name="Group 3">
              <a:extLst>
                <a:ext uri="{FF2B5EF4-FFF2-40B4-BE49-F238E27FC236}">
                  <a16:creationId xmlns:a16="http://schemas.microsoft.com/office/drawing/2014/main" id="{4F5D02AD-C377-D213-9087-4EF7555A0D41}"/>
                </a:ext>
              </a:extLst>
            </p:cNvPr>
            <p:cNvGrpSpPr/>
            <p:nvPr/>
          </p:nvGrpSpPr>
          <p:grpSpPr>
            <a:xfrm>
              <a:off x="863029" y="2358912"/>
              <a:ext cx="3750068" cy="2644603"/>
              <a:chOff x="863029" y="2358912"/>
              <a:chExt cx="3750068" cy="2644603"/>
            </a:xfrm>
          </p:grpSpPr>
          <p:sp>
            <p:nvSpPr>
              <p:cNvPr id="63" name="Rectangle 62">
                <a:extLst>
                  <a:ext uri="{FF2B5EF4-FFF2-40B4-BE49-F238E27FC236}">
                    <a16:creationId xmlns:a16="http://schemas.microsoft.com/office/drawing/2014/main" id="{DB82A62C-388A-79F1-B29C-A0539F975BFB}"/>
                  </a:ext>
                </a:extLst>
              </p:cNvPr>
              <p:cNvSpPr/>
              <p:nvPr/>
            </p:nvSpPr>
            <p:spPr>
              <a:xfrm>
                <a:off x="863029" y="2358912"/>
                <a:ext cx="3750068" cy="264460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28" name="Straight Connector 127">
                <a:extLst>
                  <a:ext uri="{FF2B5EF4-FFF2-40B4-BE49-F238E27FC236}">
                    <a16:creationId xmlns:a16="http://schemas.microsoft.com/office/drawing/2014/main" id="{3E4BBCFA-B8F1-BEFB-95F0-CCB8FFE81F3A}"/>
                  </a:ext>
                </a:extLst>
              </p:cNvPr>
              <p:cNvCxnSpPr/>
              <p:nvPr/>
            </p:nvCxnSpPr>
            <p:spPr>
              <a:xfrm>
                <a:off x="1710813" y="2358913"/>
                <a:ext cx="0" cy="2644602"/>
              </a:xfrm>
              <a:prstGeom prst="line">
                <a:avLst/>
              </a:prstGeom>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337FEA95-36A4-57AC-A627-D1FB2043DF71}"/>
                  </a:ext>
                </a:extLst>
              </p:cNvPr>
              <p:cNvCxnSpPr/>
              <p:nvPr/>
            </p:nvCxnSpPr>
            <p:spPr>
              <a:xfrm>
                <a:off x="863029" y="3077497"/>
                <a:ext cx="847784" cy="0"/>
              </a:xfrm>
              <a:prstGeom prst="line">
                <a:avLst/>
              </a:prstGeom>
            </p:spPr>
            <p:style>
              <a:lnRef idx="1">
                <a:schemeClr val="accent1"/>
              </a:lnRef>
              <a:fillRef idx="0">
                <a:schemeClr val="accent1"/>
              </a:fillRef>
              <a:effectRef idx="0">
                <a:schemeClr val="accent1"/>
              </a:effectRef>
              <a:fontRef idx="minor">
                <a:schemeClr val="tx1"/>
              </a:fontRef>
            </p:style>
          </p:cxnSp>
          <p:sp>
            <p:nvSpPr>
              <p:cNvPr id="130" name="TextBox 129">
                <a:extLst>
                  <a:ext uri="{FF2B5EF4-FFF2-40B4-BE49-F238E27FC236}">
                    <a16:creationId xmlns:a16="http://schemas.microsoft.com/office/drawing/2014/main" id="{457C97EA-EAE9-4303-150D-7F30CA798493}"/>
                  </a:ext>
                </a:extLst>
              </p:cNvPr>
              <p:cNvSpPr txBox="1"/>
              <p:nvPr/>
            </p:nvSpPr>
            <p:spPr>
              <a:xfrm>
                <a:off x="963561" y="2553205"/>
                <a:ext cx="847784" cy="45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 = 3</a:t>
                </a:r>
              </a:p>
            </p:txBody>
          </p:sp>
        </p:grpSp>
        <p:pic>
          <p:nvPicPr>
            <p:cNvPr id="5" name="Graphic 4" descr="Dog with solid fill">
              <a:extLst>
                <a:ext uri="{FF2B5EF4-FFF2-40B4-BE49-F238E27FC236}">
                  <a16:creationId xmlns:a16="http://schemas.microsoft.com/office/drawing/2014/main" id="{61389276-88FE-591E-69DA-B45F8027429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27936" y="3143437"/>
              <a:ext cx="650691" cy="650691"/>
            </a:xfrm>
            <a:prstGeom prst="rect">
              <a:avLst/>
            </a:prstGeom>
          </p:spPr>
        </p:pic>
        <p:pic>
          <p:nvPicPr>
            <p:cNvPr id="6" name="Graphic 5" descr="Kitten with solid fill">
              <a:extLst>
                <a:ext uri="{FF2B5EF4-FFF2-40B4-BE49-F238E27FC236}">
                  <a16:creationId xmlns:a16="http://schemas.microsoft.com/office/drawing/2014/main" id="{66B0D07E-07AC-1C0E-73DD-12DDF737868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75471" y="3663744"/>
              <a:ext cx="673510" cy="673510"/>
            </a:xfrm>
            <a:prstGeom prst="rect">
              <a:avLst/>
            </a:prstGeom>
          </p:spPr>
        </p:pic>
        <p:pic>
          <p:nvPicPr>
            <p:cNvPr id="7" name="Graphic 6" descr="Chicken with solid fill">
              <a:extLst>
                <a:ext uri="{FF2B5EF4-FFF2-40B4-BE49-F238E27FC236}">
                  <a16:creationId xmlns:a16="http://schemas.microsoft.com/office/drawing/2014/main" id="{53142326-104E-5B7F-A422-D8637F45EC4D}"/>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818760" y="2988627"/>
              <a:ext cx="373678" cy="373678"/>
            </a:xfrm>
            <a:prstGeom prst="rect">
              <a:avLst/>
            </a:prstGeom>
          </p:spPr>
        </p:pic>
        <p:sp>
          <p:nvSpPr>
            <p:cNvPr id="8" name="TextBox 7">
              <a:extLst>
                <a:ext uri="{FF2B5EF4-FFF2-40B4-BE49-F238E27FC236}">
                  <a16:creationId xmlns:a16="http://schemas.microsoft.com/office/drawing/2014/main" id="{D9BDA96C-0513-A10C-E7CF-1E9284A996EC}"/>
                </a:ext>
              </a:extLst>
            </p:cNvPr>
            <p:cNvSpPr txBox="1"/>
            <p:nvPr/>
          </p:nvSpPr>
          <p:spPr>
            <a:xfrm>
              <a:off x="1811345" y="2561279"/>
              <a:ext cx="130768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Samples</a:t>
              </a:r>
            </a:p>
          </p:txBody>
        </p:sp>
        <p:sp>
          <p:nvSpPr>
            <p:cNvPr id="9" name="Rectangle 8">
              <a:extLst>
                <a:ext uri="{FF2B5EF4-FFF2-40B4-BE49-F238E27FC236}">
                  <a16:creationId xmlns:a16="http://schemas.microsoft.com/office/drawing/2014/main" id="{78CA1392-76BB-D789-797C-BE7625E1A7BB}"/>
                </a:ext>
              </a:extLst>
            </p:cNvPr>
            <p:cNvSpPr/>
            <p:nvPr/>
          </p:nvSpPr>
          <p:spPr>
            <a:xfrm>
              <a:off x="1907458" y="3008671"/>
              <a:ext cx="651139" cy="58010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12DDAFBF-423D-D556-0CFF-5ED01E057D55}"/>
                </a:ext>
              </a:extLst>
            </p:cNvPr>
            <p:cNvSpPr/>
            <p:nvPr/>
          </p:nvSpPr>
          <p:spPr>
            <a:xfrm>
              <a:off x="2865329" y="3008670"/>
              <a:ext cx="651139" cy="58010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898B3C36-98FC-D086-F75B-913862A6CBD5}"/>
                </a:ext>
              </a:extLst>
            </p:cNvPr>
            <p:cNvSpPr/>
            <p:nvPr/>
          </p:nvSpPr>
          <p:spPr>
            <a:xfrm>
              <a:off x="3823201" y="3008672"/>
              <a:ext cx="581651" cy="58010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4" name="Graphic 13" descr="Dog with solid fill">
              <a:extLst>
                <a:ext uri="{FF2B5EF4-FFF2-40B4-BE49-F238E27FC236}">
                  <a16:creationId xmlns:a16="http://schemas.microsoft.com/office/drawing/2014/main" id="{90DF1A19-3B05-AA0C-5F3E-A9A6439DE8CB}"/>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885359" y="3008670"/>
              <a:ext cx="373678" cy="373678"/>
            </a:xfrm>
            <a:prstGeom prst="rect">
              <a:avLst/>
            </a:prstGeom>
          </p:spPr>
        </p:pic>
        <p:pic>
          <p:nvPicPr>
            <p:cNvPr id="18" name="Graphic 17" descr="Kitten with solid fill">
              <a:extLst>
                <a:ext uri="{FF2B5EF4-FFF2-40B4-BE49-F238E27FC236}">
                  <a16:creationId xmlns:a16="http://schemas.microsoft.com/office/drawing/2014/main" id="{74AAFB19-55E3-35F8-126B-B4179998404F}"/>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968139" y="3156770"/>
              <a:ext cx="492039" cy="492039"/>
            </a:xfrm>
            <a:prstGeom prst="rect">
              <a:avLst/>
            </a:prstGeom>
          </p:spPr>
        </p:pic>
        <p:pic>
          <p:nvPicPr>
            <p:cNvPr id="20" name="Graphic 19" descr="Chicken with solid fill">
              <a:extLst>
                <a:ext uri="{FF2B5EF4-FFF2-40B4-BE49-F238E27FC236}">
                  <a16:creationId xmlns:a16="http://schemas.microsoft.com/office/drawing/2014/main" id="{81A3B515-77C3-01F0-6D90-9695378A58A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49213" y="4380374"/>
              <a:ext cx="526026" cy="526026"/>
            </a:xfrm>
            <a:prstGeom prst="rect">
              <a:avLst/>
            </a:prstGeom>
          </p:spPr>
        </p:pic>
        <p:sp>
          <p:nvSpPr>
            <p:cNvPr id="22" name="TextBox 21">
              <a:extLst>
                <a:ext uri="{FF2B5EF4-FFF2-40B4-BE49-F238E27FC236}">
                  <a16:creationId xmlns:a16="http://schemas.microsoft.com/office/drawing/2014/main" id="{116B272B-EF38-BAD5-8D52-DF72747D3487}"/>
                </a:ext>
              </a:extLst>
            </p:cNvPr>
            <p:cNvSpPr txBox="1"/>
            <p:nvPr/>
          </p:nvSpPr>
          <p:spPr>
            <a:xfrm>
              <a:off x="1742920" y="3953866"/>
              <a:ext cx="130768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Labels</a:t>
              </a:r>
            </a:p>
          </p:txBody>
        </p: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A7B6C4E1-42BD-47E7-3490-8E001685FAE7}"/>
                    </a:ext>
                  </a:extLst>
                </p:cNvPr>
                <p:cNvSpPr txBox="1"/>
                <p:nvPr/>
              </p:nvSpPr>
              <p:spPr>
                <a:xfrm>
                  <a:off x="1827279" y="4323199"/>
                  <a:ext cx="765793" cy="341583"/>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[110]</m:t>
                        </m:r>
                      </m:oMath>
                    </m:oMathPara>
                  </a14:m>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42" name="TextBox 41">
                  <a:extLst>
                    <a:ext uri="{FF2B5EF4-FFF2-40B4-BE49-F238E27FC236}">
                      <a16:creationId xmlns:a16="http://schemas.microsoft.com/office/drawing/2014/main" id="{A7B6C4E1-42BD-47E7-3490-8E001685FAE7}"/>
                    </a:ext>
                  </a:extLst>
                </p:cNvPr>
                <p:cNvSpPr txBox="1">
                  <a:spLocks noRot="1" noChangeAspect="1" noMove="1" noResize="1" noEditPoints="1" noAdjustHandles="1" noChangeArrowheads="1" noChangeShapeType="1" noTextEdit="1"/>
                </p:cNvSpPr>
                <p:nvPr/>
              </p:nvSpPr>
              <p:spPr>
                <a:xfrm>
                  <a:off x="1827279" y="4323199"/>
                  <a:ext cx="765793" cy="341583"/>
                </a:xfrm>
                <a:prstGeom prst="rect">
                  <a:avLst/>
                </a:prstGeom>
                <a:blipFill>
                  <a:blip r:embed="rId32"/>
                  <a:stretch>
                    <a:fillRect l="-14286" t="-2174" r="-14286" b="-369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E9A5E00C-1065-55B7-D4CA-E1ACD9E34A28}"/>
                    </a:ext>
                  </a:extLst>
                </p:cNvPr>
                <p:cNvSpPr txBox="1"/>
                <p:nvPr/>
              </p:nvSpPr>
              <p:spPr>
                <a:xfrm>
                  <a:off x="2831262" y="4301483"/>
                  <a:ext cx="765793" cy="341583"/>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[011]</m:t>
                        </m:r>
                      </m:oMath>
                    </m:oMathPara>
                  </a14:m>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49" name="TextBox 48">
                  <a:extLst>
                    <a:ext uri="{FF2B5EF4-FFF2-40B4-BE49-F238E27FC236}">
                      <a16:creationId xmlns:a16="http://schemas.microsoft.com/office/drawing/2014/main" id="{E9A5E00C-1065-55B7-D4CA-E1ACD9E34A28}"/>
                    </a:ext>
                  </a:extLst>
                </p:cNvPr>
                <p:cNvSpPr txBox="1">
                  <a:spLocks noRot="1" noChangeAspect="1" noMove="1" noResize="1" noEditPoints="1" noAdjustHandles="1" noChangeArrowheads="1" noChangeShapeType="1" noTextEdit="1"/>
                </p:cNvSpPr>
                <p:nvPr/>
              </p:nvSpPr>
              <p:spPr>
                <a:xfrm>
                  <a:off x="2831262" y="4301483"/>
                  <a:ext cx="765793" cy="341583"/>
                </a:xfrm>
                <a:prstGeom prst="rect">
                  <a:avLst/>
                </a:prstGeom>
                <a:blipFill>
                  <a:blip r:embed="rId33"/>
                  <a:stretch>
                    <a:fillRect l="-14286" t="-2174" r="-14286" b="-369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EF274C0C-8C51-1E74-6BB1-817B7D9BA81D}"/>
                    </a:ext>
                  </a:extLst>
                </p:cNvPr>
                <p:cNvSpPr txBox="1"/>
                <p:nvPr/>
              </p:nvSpPr>
              <p:spPr>
                <a:xfrm>
                  <a:off x="3731129" y="4316259"/>
                  <a:ext cx="765793" cy="341583"/>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[101]</m:t>
                        </m:r>
                      </m:oMath>
                    </m:oMathPara>
                  </a14:m>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55" name="TextBox 54">
                  <a:extLst>
                    <a:ext uri="{FF2B5EF4-FFF2-40B4-BE49-F238E27FC236}">
                      <a16:creationId xmlns:a16="http://schemas.microsoft.com/office/drawing/2014/main" id="{EF274C0C-8C51-1E74-6BB1-817B7D9BA81D}"/>
                    </a:ext>
                  </a:extLst>
                </p:cNvPr>
                <p:cNvSpPr txBox="1">
                  <a:spLocks noRot="1" noChangeAspect="1" noMove="1" noResize="1" noEditPoints="1" noAdjustHandles="1" noChangeArrowheads="1" noChangeShapeType="1" noTextEdit="1"/>
                </p:cNvSpPr>
                <p:nvPr/>
              </p:nvSpPr>
              <p:spPr>
                <a:xfrm>
                  <a:off x="3731129" y="4316259"/>
                  <a:ext cx="765793" cy="341583"/>
                </a:xfrm>
                <a:prstGeom prst="rect">
                  <a:avLst/>
                </a:prstGeom>
                <a:blipFill>
                  <a:blip r:embed="rId34"/>
                  <a:stretch>
                    <a:fillRect l="-14286" t="-2174" r="-14286" b="-36957"/>
                  </a:stretch>
                </a:blipFill>
              </p:spPr>
              <p:txBody>
                <a:bodyPr/>
                <a:lstStyle/>
                <a:p>
                  <a:r>
                    <a:rPr lang="en-US">
                      <a:noFill/>
                    </a:rPr>
                    <a:t> </a:t>
                  </a:r>
                </a:p>
              </p:txBody>
            </p:sp>
          </mc:Fallback>
        </mc:AlternateContent>
        <p:sp>
          <p:nvSpPr>
            <p:cNvPr id="58" name="TextBox 57">
              <a:extLst>
                <a:ext uri="{FF2B5EF4-FFF2-40B4-BE49-F238E27FC236}">
                  <a16:creationId xmlns:a16="http://schemas.microsoft.com/office/drawing/2014/main" id="{A6BEFF8D-6222-C094-0B80-EAF580133B35}"/>
                </a:ext>
              </a:extLst>
            </p:cNvPr>
            <p:cNvSpPr txBox="1"/>
            <p:nvPr/>
          </p:nvSpPr>
          <p:spPr>
            <a:xfrm>
              <a:off x="772644" y="1838481"/>
              <a:ext cx="2972787" cy="45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Dog  or Cat or Hen</a:t>
              </a:r>
            </a:p>
          </p:txBody>
        </p:sp>
      </p:grpSp>
      <p:grpSp>
        <p:nvGrpSpPr>
          <p:cNvPr id="131" name="Group 130">
            <a:extLst>
              <a:ext uri="{FF2B5EF4-FFF2-40B4-BE49-F238E27FC236}">
                <a16:creationId xmlns:a16="http://schemas.microsoft.com/office/drawing/2014/main" id="{5A31B36C-4E33-B800-EA09-02454BFBA711}"/>
              </a:ext>
            </a:extLst>
          </p:cNvPr>
          <p:cNvGrpSpPr/>
          <p:nvPr/>
        </p:nvGrpSpPr>
        <p:grpSpPr>
          <a:xfrm>
            <a:off x="7559764" y="4890983"/>
            <a:ext cx="2429743" cy="1811008"/>
            <a:chOff x="563638" y="4989055"/>
            <a:chExt cx="2429743" cy="1811008"/>
          </a:xfrm>
        </p:grpSpPr>
        <p:pic>
          <p:nvPicPr>
            <p:cNvPr id="132" name="Graphic 131" descr="Dog with solid fill">
              <a:extLst>
                <a:ext uri="{FF2B5EF4-FFF2-40B4-BE49-F238E27FC236}">
                  <a16:creationId xmlns:a16="http://schemas.microsoft.com/office/drawing/2014/main" id="{757F244C-5445-FBEB-0DAA-541DEEBDEFF4}"/>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07245" y="5149854"/>
              <a:ext cx="259693" cy="259693"/>
            </a:xfrm>
            <a:prstGeom prst="rect">
              <a:avLst/>
            </a:prstGeom>
          </p:spPr>
        </p:pic>
        <p:grpSp>
          <p:nvGrpSpPr>
            <p:cNvPr id="133" name="Group 132">
              <a:extLst>
                <a:ext uri="{FF2B5EF4-FFF2-40B4-BE49-F238E27FC236}">
                  <a16:creationId xmlns:a16="http://schemas.microsoft.com/office/drawing/2014/main" id="{A5389092-BA93-5990-BF25-53991D2D8F65}"/>
                </a:ext>
              </a:extLst>
            </p:cNvPr>
            <p:cNvGrpSpPr/>
            <p:nvPr/>
          </p:nvGrpSpPr>
          <p:grpSpPr>
            <a:xfrm>
              <a:off x="837908" y="5013831"/>
              <a:ext cx="2155473" cy="1700980"/>
              <a:chOff x="5064349" y="4954082"/>
              <a:chExt cx="2155473" cy="1700980"/>
            </a:xfrm>
          </p:grpSpPr>
          <p:cxnSp>
            <p:nvCxnSpPr>
              <p:cNvPr id="155" name="Straight Arrow Connector 154">
                <a:extLst>
                  <a:ext uri="{FF2B5EF4-FFF2-40B4-BE49-F238E27FC236}">
                    <a16:creationId xmlns:a16="http://schemas.microsoft.com/office/drawing/2014/main" id="{EA14B565-F600-D7EF-603A-632E1C81DFDE}"/>
                  </a:ext>
                </a:extLst>
              </p:cNvPr>
              <p:cNvCxnSpPr>
                <a:cxnSpLocks/>
              </p:cNvCxnSpPr>
              <p:nvPr/>
            </p:nvCxnSpPr>
            <p:spPr>
              <a:xfrm flipH="1" flipV="1">
                <a:off x="5279922" y="4954082"/>
                <a:ext cx="33092" cy="170098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6" name="Straight Arrow Connector 155">
                <a:extLst>
                  <a:ext uri="{FF2B5EF4-FFF2-40B4-BE49-F238E27FC236}">
                    <a16:creationId xmlns:a16="http://schemas.microsoft.com/office/drawing/2014/main" id="{7A4B235D-6A13-D9EA-64D4-7B19366FDCB9}"/>
                  </a:ext>
                </a:extLst>
              </p:cNvPr>
              <p:cNvCxnSpPr>
                <a:cxnSpLocks/>
              </p:cNvCxnSpPr>
              <p:nvPr/>
            </p:nvCxnSpPr>
            <p:spPr>
              <a:xfrm>
                <a:off x="5064349" y="6492830"/>
                <a:ext cx="215547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58A6EE59-3446-4721-709B-8210228C24AD}"/>
                  </a:ext>
                </a:extLst>
              </p:cNvPr>
              <p:cNvCxnSpPr>
                <a:cxnSpLocks/>
              </p:cNvCxnSpPr>
              <p:nvPr/>
            </p:nvCxnSpPr>
            <p:spPr>
              <a:xfrm>
                <a:off x="5955247" y="5012558"/>
                <a:ext cx="852850" cy="1172011"/>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grpSp>
        <p:cxnSp>
          <p:nvCxnSpPr>
            <p:cNvPr id="134" name="Straight Connector 133">
              <a:extLst>
                <a:ext uri="{FF2B5EF4-FFF2-40B4-BE49-F238E27FC236}">
                  <a16:creationId xmlns:a16="http://schemas.microsoft.com/office/drawing/2014/main" id="{69FACD32-C73F-2533-4F74-A3BC2CB5EEA5}"/>
                </a:ext>
              </a:extLst>
            </p:cNvPr>
            <p:cNvCxnSpPr>
              <a:cxnSpLocks/>
            </p:cNvCxnSpPr>
            <p:nvPr/>
          </p:nvCxnSpPr>
          <p:spPr>
            <a:xfrm flipV="1">
              <a:off x="1302146" y="4989055"/>
              <a:ext cx="1275552" cy="116020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0275D715-9672-B281-D984-9B4BBF214016}"/>
                </a:ext>
              </a:extLst>
            </p:cNvPr>
            <p:cNvCxnSpPr>
              <a:cxnSpLocks/>
            </p:cNvCxnSpPr>
            <p:nvPr/>
          </p:nvCxnSpPr>
          <p:spPr>
            <a:xfrm>
              <a:off x="1189967" y="5665706"/>
              <a:ext cx="1512120" cy="19652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pic>
          <p:nvPicPr>
            <p:cNvPr id="136" name="Graphic 135" descr="Dog with solid fill">
              <a:extLst>
                <a:ext uri="{FF2B5EF4-FFF2-40B4-BE49-F238E27FC236}">
                  <a16:creationId xmlns:a16="http://schemas.microsoft.com/office/drawing/2014/main" id="{AF77DDFA-C84A-D7BD-CDFB-B1D13C51D3C1}"/>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459645" y="5302254"/>
              <a:ext cx="259693" cy="259693"/>
            </a:xfrm>
            <a:prstGeom prst="rect">
              <a:avLst/>
            </a:prstGeom>
          </p:spPr>
        </p:pic>
        <p:pic>
          <p:nvPicPr>
            <p:cNvPr id="137" name="Graphic 136" descr="Dog with solid fill">
              <a:extLst>
                <a:ext uri="{FF2B5EF4-FFF2-40B4-BE49-F238E27FC236}">
                  <a16:creationId xmlns:a16="http://schemas.microsoft.com/office/drawing/2014/main" id="{A6FF67D4-BF74-A12A-8822-C7819C8327B4}"/>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266771" y="5454654"/>
              <a:ext cx="259693" cy="259693"/>
            </a:xfrm>
            <a:prstGeom prst="rect">
              <a:avLst/>
            </a:prstGeom>
          </p:spPr>
        </p:pic>
        <p:pic>
          <p:nvPicPr>
            <p:cNvPr id="138" name="Graphic 137" descr="Chicken with solid fill">
              <a:extLst>
                <a:ext uri="{FF2B5EF4-FFF2-40B4-BE49-F238E27FC236}">
                  <a16:creationId xmlns:a16="http://schemas.microsoft.com/office/drawing/2014/main" id="{30876B2A-D862-DC37-C534-96D63F69848B}"/>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676909" y="5831603"/>
              <a:ext cx="246676" cy="246676"/>
            </a:xfrm>
            <a:prstGeom prst="rect">
              <a:avLst/>
            </a:prstGeom>
          </p:spPr>
        </p:pic>
        <p:pic>
          <p:nvPicPr>
            <p:cNvPr id="140" name="Graphic 139" descr="Chicken with solid fill">
              <a:extLst>
                <a:ext uri="{FF2B5EF4-FFF2-40B4-BE49-F238E27FC236}">
                  <a16:creationId xmlns:a16="http://schemas.microsoft.com/office/drawing/2014/main" id="{49A31C16-B894-5962-22C7-0433F0875C7F}"/>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829309" y="5984003"/>
              <a:ext cx="246676" cy="246676"/>
            </a:xfrm>
            <a:prstGeom prst="rect">
              <a:avLst/>
            </a:prstGeom>
          </p:spPr>
        </p:pic>
        <p:pic>
          <p:nvPicPr>
            <p:cNvPr id="147" name="Graphic 146" descr="Chicken with solid fill">
              <a:extLst>
                <a:ext uri="{FF2B5EF4-FFF2-40B4-BE49-F238E27FC236}">
                  <a16:creationId xmlns:a16="http://schemas.microsoft.com/office/drawing/2014/main" id="{CA319A2A-70A0-771B-D933-C927CB389695}"/>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923585" y="5793479"/>
              <a:ext cx="246676" cy="246676"/>
            </a:xfrm>
            <a:prstGeom prst="rect">
              <a:avLst/>
            </a:prstGeom>
          </p:spPr>
        </p:pic>
        <p:pic>
          <p:nvPicPr>
            <p:cNvPr id="149" name="Graphic 148" descr="Kitten with solid fill">
              <a:extLst>
                <a:ext uri="{FF2B5EF4-FFF2-40B4-BE49-F238E27FC236}">
                  <a16:creationId xmlns:a16="http://schemas.microsoft.com/office/drawing/2014/main" id="{AE61E65E-F738-D9C8-E0DA-C0797D9451E3}"/>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382079" y="5107050"/>
              <a:ext cx="312885" cy="312885"/>
            </a:xfrm>
            <a:prstGeom prst="rect">
              <a:avLst/>
            </a:prstGeom>
          </p:spPr>
        </p:pic>
        <p:pic>
          <p:nvPicPr>
            <p:cNvPr id="150" name="Graphic 149" descr="Kitten with solid fill">
              <a:extLst>
                <a:ext uri="{FF2B5EF4-FFF2-40B4-BE49-F238E27FC236}">
                  <a16:creationId xmlns:a16="http://schemas.microsoft.com/office/drawing/2014/main" id="{CBCE75B8-F5B6-E74E-66C9-30EA369BBF70}"/>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534479" y="5259450"/>
              <a:ext cx="312885" cy="312885"/>
            </a:xfrm>
            <a:prstGeom prst="rect">
              <a:avLst/>
            </a:prstGeom>
          </p:spPr>
        </p:pic>
        <p:pic>
          <p:nvPicPr>
            <p:cNvPr id="151" name="Graphic 150" descr="Kitten with solid fill">
              <a:extLst>
                <a:ext uri="{FF2B5EF4-FFF2-40B4-BE49-F238E27FC236}">
                  <a16:creationId xmlns:a16="http://schemas.microsoft.com/office/drawing/2014/main" id="{360F72F9-0874-9FE1-B1B0-E3AB489836EB}"/>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275235" y="5362857"/>
              <a:ext cx="312885" cy="312885"/>
            </a:xfrm>
            <a:prstGeom prst="rect">
              <a:avLst/>
            </a:prstGeom>
          </p:spPr>
        </p:pic>
        <mc:AlternateContent xmlns:mc="http://schemas.openxmlformats.org/markup-compatibility/2006" xmlns:a14="http://schemas.microsoft.com/office/drawing/2010/main">
          <mc:Choice Requires="a14">
            <p:sp>
              <p:nvSpPr>
                <p:cNvPr id="152" name="TextBox 151">
                  <a:extLst>
                    <a:ext uri="{FF2B5EF4-FFF2-40B4-BE49-F238E27FC236}">
                      <a16:creationId xmlns:a16="http://schemas.microsoft.com/office/drawing/2014/main" id="{BB37F1AF-325F-C68D-65EE-1F8E1B935BA3}"/>
                    </a:ext>
                  </a:extLst>
                </p:cNvPr>
                <p:cNvSpPr txBox="1"/>
                <p:nvPr/>
              </p:nvSpPr>
              <p:spPr>
                <a:xfrm>
                  <a:off x="563638" y="5719892"/>
                  <a:ext cx="548539" cy="276999"/>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𝑥</m:t>
                            </m:r>
                          </m:e>
                          <m: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sub>
                        </m:sSub>
                      </m:oMath>
                    </m:oMathPara>
                  </a14:m>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152" name="TextBox 151">
                  <a:extLst>
                    <a:ext uri="{FF2B5EF4-FFF2-40B4-BE49-F238E27FC236}">
                      <a16:creationId xmlns:a16="http://schemas.microsoft.com/office/drawing/2014/main" id="{BB37F1AF-325F-C68D-65EE-1F8E1B935BA3}"/>
                    </a:ext>
                  </a:extLst>
                </p:cNvPr>
                <p:cNvSpPr txBox="1">
                  <a:spLocks noRot="1" noChangeAspect="1" noMove="1" noResize="1" noEditPoints="1" noAdjustHandles="1" noChangeArrowheads="1" noChangeShapeType="1" noTextEdit="1"/>
                </p:cNvSpPr>
                <p:nvPr/>
              </p:nvSpPr>
              <p:spPr>
                <a:xfrm>
                  <a:off x="563638" y="5719892"/>
                  <a:ext cx="548539" cy="276999"/>
                </a:xfrm>
                <a:prstGeom prst="rect">
                  <a:avLst/>
                </a:prstGeom>
                <a:blipFill>
                  <a:blip r:embed="rId35"/>
                  <a:stretch>
                    <a:fillRect b="-152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3" name="TextBox 152">
                  <a:extLst>
                    <a:ext uri="{FF2B5EF4-FFF2-40B4-BE49-F238E27FC236}">
                      <a16:creationId xmlns:a16="http://schemas.microsoft.com/office/drawing/2014/main" id="{731EADDE-3D90-3137-420C-9B7B5D5E8FC8}"/>
                    </a:ext>
                  </a:extLst>
                </p:cNvPr>
                <p:cNvSpPr txBox="1"/>
                <p:nvPr/>
              </p:nvSpPr>
              <p:spPr>
                <a:xfrm>
                  <a:off x="1589252" y="6523064"/>
                  <a:ext cx="548539" cy="276999"/>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𝑥</m:t>
                            </m:r>
                          </m:e>
                          <m: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sub>
                        </m:sSub>
                      </m:oMath>
                    </m:oMathPara>
                  </a14:m>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153" name="TextBox 152">
                  <a:extLst>
                    <a:ext uri="{FF2B5EF4-FFF2-40B4-BE49-F238E27FC236}">
                      <a16:creationId xmlns:a16="http://schemas.microsoft.com/office/drawing/2014/main" id="{731EADDE-3D90-3137-420C-9B7B5D5E8FC8}"/>
                    </a:ext>
                  </a:extLst>
                </p:cNvPr>
                <p:cNvSpPr txBox="1">
                  <a:spLocks noRot="1" noChangeAspect="1" noMove="1" noResize="1" noEditPoints="1" noAdjustHandles="1" noChangeArrowheads="1" noChangeShapeType="1" noTextEdit="1"/>
                </p:cNvSpPr>
                <p:nvPr/>
              </p:nvSpPr>
              <p:spPr>
                <a:xfrm>
                  <a:off x="1589252" y="6523064"/>
                  <a:ext cx="548539" cy="276999"/>
                </a:xfrm>
                <a:prstGeom prst="rect">
                  <a:avLst/>
                </a:prstGeom>
                <a:blipFill>
                  <a:blip r:embed="rId36"/>
                  <a:stretch>
                    <a:fillRect b="-15556"/>
                  </a:stretch>
                </a:blipFill>
              </p:spPr>
              <p:txBody>
                <a:bodyPr/>
                <a:lstStyle/>
                <a:p>
                  <a:r>
                    <a:rPr lang="en-US">
                      <a:noFill/>
                    </a:rPr>
                    <a:t> </a:t>
                  </a:r>
                </a:p>
              </p:txBody>
            </p:sp>
          </mc:Fallback>
        </mc:AlternateContent>
      </p:grpSp>
      <p:graphicFrame>
        <p:nvGraphicFramePr>
          <p:cNvPr id="166" name="Diagram 165">
            <a:extLst>
              <a:ext uri="{FF2B5EF4-FFF2-40B4-BE49-F238E27FC236}">
                <a16:creationId xmlns:a16="http://schemas.microsoft.com/office/drawing/2014/main" id="{670FA417-5E7B-680F-A649-C7DC2402EFFD}"/>
              </a:ext>
            </a:extLst>
          </p:cNvPr>
          <p:cNvGraphicFramePr/>
          <p:nvPr/>
        </p:nvGraphicFramePr>
        <p:xfrm>
          <a:off x="8205634" y="1499011"/>
          <a:ext cx="2092671" cy="369332"/>
        </p:xfrm>
        <a:graphic>
          <a:graphicData uri="http://schemas.openxmlformats.org/drawingml/2006/diagram">
            <dgm:relIds xmlns:dgm="http://schemas.openxmlformats.org/drawingml/2006/diagram" xmlns:r="http://schemas.openxmlformats.org/officeDocument/2006/relationships" r:dm="rId37" r:lo="rId38" r:qs="rId39" r:cs="rId40"/>
          </a:graphicData>
        </a:graphic>
      </p:graphicFrame>
      <p:pic>
        <p:nvPicPr>
          <p:cNvPr id="167" name="Graphic 166" descr="Kitten with solid fill">
            <a:extLst>
              <a:ext uri="{FF2B5EF4-FFF2-40B4-BE49-F238E27FC236}">
                <a16:creationId xmlns:a16="http://schemas.microsoft.com/office/drawing/2014/main" id="{1820BFAD-67EE-8C35-06A0-92DE4CD6FA07}"/>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896336" y="3100886"/>
            <a:ext cx="384178" cy="399008"/>
          </a:xfrm>
          <a:prstGeom prst="rect">
            <a:avLst/>
          </a:prstGeom>
        </p:spPr>
      </p:pic>
      <p:pic>
        <p:nvPicPr>
          <p:cNvPr id="174" name="Graphic 173" descr="Chicken with solid fill">
            <a:extLst>
              <a:ext uri="{FF2B5EF4-FFF2-40B4-BE49-F238E27FC236}">
                <a16:creationId xmlns:a16="http://schemas.microsoft.com/office/drawing/2014/main" id="{40F4F4A2-DA3E-F18E-1373-7EC3DB63B464}"/>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493499" y="2974060"/>
            <a:ext cx="291763" cy="303026"/>
          </a:xfrm>
          <a:prstGeom prst="rect">
            <a:avLst/>
          </a:prstGeom>
        </p:spPr>
      </p:pic>
      <p:pic>
        <p:nvPicPr>
          <p:cNvPr id="175" name="Graphic 174" descr="Dog with solid fill">
            <a:extLst>
              <a:ext uri="{FF2B5EF4-FFF2-40B4-BE49-F238E27FC236}">
                <a16:creationId xmlns:a16="http://schemas.microsoft.com/office/drawing/2014/main" id="{7FBDCE15-8B4F-52CF-A70C-EEA0027783B8}"/>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487516" y="3194602"/>
            <a:ext cx="254308" cy="264125"/>
          </a:xfrm>
          <a:prstGeom prst="rect">
            <a:avLst/>
          </a:prstGeom>
        </p:spPr>
      </p:pic>
    </p:spTree>
    <p:extLst>
      <p:ext uri="{BB962C8B-B14F-4D97-AF65-F5344CB8AC3E}">
        <p14:creationId xmlns:p14="http://schemas.microsoft.com/office/powerpoint/2010/main" val="382767367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42" name="Text Box 2">
            <a:extLst>
              <a:ext uri="{FF2B5EF4-FFF2-40B4-BE49-F238E27FC236}">
                <a16:creationId xmlns:a16="http://schemas.microsoft.com/office/drawing/2014/main" id="{E4D0B31D-4309-41CF-8C4C-B473E8F487AA}"/>
              </a:ext>
            </a:extLst>
          </p:cNvPr>
          <p:cNvSpPr txBox="1">
            <a:spLocks noChangeArrowheads="1"/>
          </p:cNvSpPr>
          <p:nvPr/>
        </p:nvSpPr>
        <p:spPr bwMode="auto">
          <a:xfrm>
            <a:off x="195573" y="-6985"/>
            <a:ext cx="9691591" cy="1211847"/>
          </a:xfrm>
          <a:prstGeom prst="rect">
            <a:avLst/>
          </a:prstGeom>
        </p:spPr>
        <p:txBody>
          <a:bodyPr vert="horz" lIns="91440" tIns="45720" rIns="91440" bIns="45720" rtlCol="0" anchor="ctr">
            <a:normAutofit/>
          </a:bodyPr>
          <a:lstStyle>
            <a:lvl1pPr>
              <a:lnSpc>
                <a:spcPct val="90000"/>
              </a:lnSpc>
              <a:spcBef>
                <a:spcPct val="0"/>
              </a:spcBef>
              <a:buNone/>
              <a:defRPr sz="4400">
                <a:latin typeface="+mj-lt"/>
                <a:ea typeface="+mj-ea"/>
                <a:cs typeface="+mj-cs"/>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3200" b="0" i="0" u="none" strike="noStrike" kern="1200" cap="none" spc="-7" normalizeH="0" baseline="0" noProof="0" dirty="0">
                <a:ln>
                  <a:noFill/>
                </a:ln>
                <a:solidFill>
                  <a:prstClr val="black"/>
                </a:solidFill>
                <a:effectLst/>
                <a:uLnTx/>
                <a:uFillTx/>
                <a:latin typeface="Calibri Light" panose="020F0302020204030204"/>
                <a:ea typeface="+mj-ea"/>
                <a:cs typeface="+mj-cs"/>
              </a:rPr>
              <a:t>Multilabel Classification</a:t>
            </a:r>
            <a:endParaRPr kumimoji="0" lang="en-US" altLang="en-US" sz="3200" b="0" i="0" u="none" strike="noStrike" kern="1200" cap="none" spc="0" normalizeH="0" baseline="0" noProof="0" dirty="0">
              <a:ln>
                <a:noFill/>
              </a:ln>
              <a:solidFill>
                <a:prstClr val="black"/>
              </a:solidFill>
              <a:effectLst/>
              <a:uLnTx/>
              <a:uFillTx/>
              <a:latin typeface="Calibri Light" panose="020F0302020204030204"/>
              <a:ea typeface="+mj-ea"/>
              <a:cs typeface="+mj-cs"/>
            </a:endParaRPr>
          </a:p>
        </p:txBody>
      </p:sp>
      <p:sp>
        <p:nvSpPr>
          <p:cNvPr id="144" name="Rectangle 143">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88880" y="0"/>
            <a:ext cx="210312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6" name="Oval 145">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5400" y="2358913"/>
            <a:ext cx="2140172" cy="2140172"/>
          </a:xfrm>
          <a:prstGeom prst="ellipse">
            <a:avLst/>
          </a:prstGeom>
          <a:solidFill>
            <a:srgbClr val="FFFFFF"/>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251" name="Graphic 73" descr="Brain">
            <a:extLst>
              <a:ext uri="{FF2B5EF4-FFF2-40B4-BE49-F238E27FC236}">
                <a16:creationId xmlns:a16="http://schemas.microsoft.com/office/drawing/2014/main" id="{14D034BD-DFE2-4FB3-ACAC-601BDC71EDF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13987" y="2857501"/>
            <a:ext cx="1142998" cy="1142998"/>
          </a:xfrm>
          <a:prstGeom prst="rect">
            <a:avLst/>
          </a:prstGeom>
        </p:spPr>
      </p:pic>
      <p:grpSp>
        <p:nvGrpSpPr>
          <p:cNvPr id="11" name="Group 10">
            <a:extLst>
              <a:ext uri="{FF2B5EF4-FFF2-40B4-BE49-F238E27FC236}">
                <a16:creationId xmlns:a16="http://schemas.microsoft.com/office/drawing/2014/main" id="{75F3B2C7-507D-8260-48CC-2D6A7AB6DB50}"/>
              </a:ext>
            </a:extLst>
          </p:cNvPr>
          <p:cNvGrpSpPr/>
          <p:nvPr/>
        </p:nvGrpSpPr>
        <p:grpSpPr>
          <a:xfrm>
            <a:off x="195573" y="1046462"/>
            <a:ext cx="8641995" cy="3622077"/>
            <a:chOff x="259939" y="1401324"/>
            <a:chExt cx="8641995" cy="3622077"/>
          </a:xfrm>
        </p:grpSpPr>
        <p:pic>
          <p:nvPicPr>
            <p:cNvPr id="9" name="Picture 8">
              <a:extLst>
                <a:ext uri="{FF2B5EF4-FFF2-40B4-BE49-F238E27FC236}">
                  <a16:creationId xmlns:a16="http://schemas.microsoft.com/office/drawing/2014/main" id="{5F33A86C-DB61-6837-1CEB-F4C0E16FCFE1}"/>
                </a:ext>
              </a:extLst>
            </p:cNvPr>
            <p:cNvPicPr>
              <a:picLocks noChangeAspect="1"/>
            </p:cNvPicPr>
            <p:nvPr/>
          </p:nvPicPr>
          <p:blipFill>
            <a:blip r:embed="rId4"/>
            <a:stretch>
              <a:fillRect/>
            </a:stretch>
          </p:blipFill>
          <p:spPr>
            <a:xfrm>
              <a:off x="259939" y="1401324"/>
              <a:ext cx="8641995" cy="3622077"/>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FA382AE8-35E0-A195-0539-FCF0221506EB}"/>
                    </a:ext>
                  </a:extLst>
                </p:cNvPr>
                <p:cNvSpPr txBox="1"/>
                <p:nvPr/>
              </p:nvSpPr>
              <p:spPr>
                <a:xfrm>
                  <a:off x="4058152" y="1432164"/>
                  <a:ext cx="183960" cy="276999"/>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accPr>
                          <m:e>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𝑝</m:t>
                            </m:r>
                          </m:e>
                        </m:acc>
                      </m:oMath>
                    </m:oMathPara>
                  </a14:m>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8" name="TextBox 7">
                  <a:extLst>
                    <a:ext uri="{FF2B5EF4-FFF2-40B4-BE49-F238E27FC236}">
                      <a16:creationId xmlns:a16="http://schemas.microsoft.com/office/drawing/2014/main" id="{FA382AE8-35E0-A195-0539-FCF0221506EB}"/>
                    </a:ext>
                  </a:extLst>
                </p:cNvPr>
                <p:cNvSpPr txBox="1">
                  <a:spLocks noRot="1" noChangeAspect="1" noMove="1" noResize="1" noEditPoints="1" noAdjustHandles="1" noChangeArrowheads="1" noChangeShapeType="1" noTextEdit="1"/>
                </p:cNvSpPr>
                <p:nvPr/>
              </p:nvSpPr>
              <p:spPr>
                <a:xfrm>
                  <a:off x="4058152" y="1432164"/>
                  <a:ext cx="183960" cy="276999"/>
                </a:xfrm>
                <a:prstGeom prst="rect">
                  <a:avLst/>
                </a:prstGeom>
                <a:blipFill>
                  <a:blip r:embed="rId5"/>
                  <a:stretch>
                    <a:fillRect l="-32258" t="-23913" r="-119355" b="-23913"/>
                  </a:stretch>
                </a:blipFill>
              </p:spPr>
              <p:txBody>
                <a:bodyPr/>
                <a:lstStyle/>
                <a:p>
                  <a:r>
                    <a:rPr lang="en-US">
                      <a:noFill/>
                    </a:rPr>
                    <a:t> </a:t>
                  </a:r>
                </a:p>
              </p:txBody>
            </p:sp>
          </mc:Fallback>
        </mc:AlternateContent>
        <p:grpSp>
          <p:nvGrpSpPr>
            <p:cNvPr id="19" name="Group 18">
              <a:extLst>
                <a:ext uri="{FF2B5EF4-FFF2-40B4-BE49-F238E27FC236}">
                  <a16:creationId xmlns:a16="http://schemas.microsoft.com/office/drawing/2014/main" id="{B1B55E4F-E858-AC1C-76C9-7F50B1F65734}"/>
                </a:ext>
              </a:extLst>
            </p:cNvPr>
            <p:cNvGrpSpPr/>
            <p:nvPr/>
          </p:nvGrpSpPr>
          <p:grpSpPr>
            <a:xfrm>
              <a:off x="4439978" y="1432164"/>
              <a:ext cx="284756" cy="2922103"/>
              <a:chOff x="4593633" y="2116127"/>
              <a:chExt cx="284756" cy="2922103"/>
            </a:xfrm>
          </p:grpSpPr>
          <p:sp>
            <p:nvSpPr>
              <p:cNvPr id="4" name="TextBox 3">
                <a:extLst>
                  <a:ext uri="{FF2B5EF4-FFF2-40B4-BE49-F238E27FC236}">
                    <a16:creationId xmlns:a16="http://schemas.microsoft.com/office/drawing/2014/main" id="{1A189AD5-C229-25FD-185E-A57A42BB9629}"/>
                  </a:ext>
                </a:extLst>
              </p:cNvPr>
              <p:cNvSpPr txBox="1"/>
              <p:nvPr/>
            </p:nvSpPr>
            <p:spPr>
              <a:xfrm>
                <a:off x="4593634" y="2586058"/>
                <a:ext cx="28191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a:t>
                </a:r>
              </a:p>
            </p:txBody>
          </p:sp>
          <p:sp>
            <p:nvSpPr>
              <p:cNvPr id="5" name="TextBox 4">
                <a:extLst>
                  <a:ext uri="{FF2B5EF4-FFF2-40B4-BE49-F238E27FC236}">
                    <a16:creationId xmlns:a16="http://schemas.microsoft.com/office/drawing/2014/main" id="{4B13C533-B0DE-C54F-AFF2-7D39F527B759}"/>
                  </a:ext>
                </a:extLst>
              </p:cNvPr>
              <p:cNvSpPr txBox="1"/>
              <p:nvPr/>
            </p:nvSpPr>
            <p:spPr>
              <a:xfrm>
                <a:off x="4593634" y="3260299"/>
                <a:ext cx="28191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0</a:t>
                </a:r>
              </a:p>
            </p:txBody>
          </p:sp>
          <p:sp>
            <p:nvSpPr>
              <p:cNvPr id="6" name="TextBox 5">
                <a:extLst>
                  <a:ext uri="{FF2B5EF4-FFF2-40B4-BE49-F238E27FC236}">
                    <a16:creationId xmlns:a16="http://schemas.microsoft.com/office/drawing/2014/main" id="{164781F5-B7B9-B72F-006A-06EABA60B96C}"/>
                  </a:ext>
                </a:extLst>
              </p:cNvPr>
              <p:cNvSpPr txBox="1"/>
              <p:nvPr/>
            </p:nvSpPr>
            <p:spPr>
              <a:xfrm>
                <a:off x="4593634" y="3976216"/>
                <a:ext cx="28191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a:t>
                </a:r>
              </a:p>
            </p:txBody>
          </p:sp>
          <p:sp>
            <p:nvSpPr>
              <p:cNvPr id="7" name="Rectangle 6">
                <a:extLst>
                  <a:ext uri="{FF2B5EF4-FFF2-40B4-BE49-F238E27FC236}">
                    <a16:creationId xmlns:a16="http://schemas.microsoft.com/office/drawing/2014/main" id="{4D37DCD4-321B-3A35-D5DA-89EF29C3EAA2}"/>
                  </a:ext>
                </a:extLst>
              </p:cNvPr>
              <p:cNvSpPr/>
              <p:nvPr/>
            </p:nvSpPr>
            <p:spPr>
              <a:xfrm>
                <a:off x="4596471" y="2509611"/>
                <a:ext cx="281918" cy="245217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8E415B94-FA41-78A8-172A-70F811630158}"/>
                  </a:ext>
                </a:extLst>
              </p:cNvPr>
              <p:cNvSpPr txBox="1"/>
              <p:nvPr/>
            </p:nvSpPr>
            <p:spPr>
              <a:xfrm>
                <a:off x="4593633" y="4668898"/>
                <a:ext cx="28191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0</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01B50329-85FE-934A-CAC1-0EB614039A60}"/>
                      </a:ext>
                    </a:extLst>
                  </p:cNvPr>
                  <p:cNvSpPr txBox="1"/>
                  <p:nvPr/>
                </p:nvSpPr>
                <p:spPr>
                  <a:xfrm>
                    <a:off x="4641233" y="2116127"/>
                    <a:ext cx="186718" cy="276999"/>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accPr>
                            <m:e>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𝑦</m:t>
                              </m:r>
                            </m:e>
                          </m:acc>
                        </m:oMath>
                      </m:oMathPara>
                    </a14:m>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13" name="TextBox 12">
                    <a:extLst>
                      <a:ext uri="{FF2B5EF4-FFF2-40B4-BE49-F238E27FC236}">
                        <a16:creationId xmlns:a16="http://schemas.microsoft.com/office/drawing/2014/main" id="{01B50329-85FE-934A-CAC1-0EB614039A60}"/>
                      </a:ext>
                    </a:extLst>
                  </p:cNvPr>
                  <p:cNvSpPr txBox="1">
                    <a:spLocks noRot="1" noChangeAspect="1" noMove="1" noResize="1" noEditPoints="1" noAdjustHandles="1" noChangeArrowheads="1" noChangeShapeType="1" noTextEdit="1"/>
                  </p:cNvSpPr>
                  <p:nvPr/>
                </p:nvSpPr>
                <p:spPr>
                  <a:xfrm>
                    <a:off x="4641233" y="2116127"/>
                    <a:ext cx="186718" cy="276999"/>
                  </a:xfrm>
                  <a:prstGeom prst="rect">
                    <a:avLst/>
                  </a:prstGeom>
                  <a:blipFill>
                    <a:blip r:embed="rId6"/>
                    <a:stretch>
                      <a:fillRect l="-32258" t="-26667" r="-74194" b="-26667"/>
                    </a:stretch>
                  </a:blipFill>
                </p:spPr>
                <p:txBody>
                  <a:bodyPr/>
                  <a:lstStyle/>
                  <a:p>
                    <a:r>
                      <a:rPr lang="en-US">
                        <a:noFill/>
                      </a:rPr>
                      <a:t> </a:t>
                    </a:r>
                  </a:p>
                </p:txBody>
              </p:sp>
            </mc:Fallback>
          </mc:AlternateContent>
        </p:grpSp>
      </p:grpSp>
      <mc:AlternateContent xmlns:mc="http://schemas.openxmlformats.org/markup-compatibility/2006">
        <mc:Choice xmlns:a14="http://schemas.microsoft.com/office/drawing/2010/main" Requires="a14">
          <p:graphicFrame>
            <p:nvGraphicFramePr>
              <p:cNvPr id="21" name="Diagram 20">
                <a:extLst>
                  <a:ext uri="{FF2B5EF4-FFF2-40B4-BE49-F238E27FC236}">
                    <a16:creationId xmlns:a16="http://schemas.microsoft.com/office/drawing/2014/main" id="{760E62A3-C741-567D-1222-5B994A3DD10F}"/>
                  </a:ext>
                </a:extLst>
              </p:cNvPr>
              <p:cNvGraphicFramePr/>
              <p:nvPr>
                <p:extLst>
                  <p:ext uri="{D42A27DB-BD31-4B8C-83A1-F6EECF244321}">
                    <p14:modId xmlns:p14="http://schemas.microsoft.com/office/powerpoint/2010/main" val="2783573939"/>
                  </p:ext>
                </p:extLst>
              </p:nvPr>
            </p:nvGraphicFramePr>
            <p:xfrm>
              <a:off x="464684" y="4696105"/>
              <a:ext cx="8641994" cy="204062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mc:Choice>
        <mc:Fallback>
          <p:graphicFrame>
            <p:nvGraphicFramePr>
              <p:cNvPr id="21" name="Diagram 20">
                <a:extLst>
                  <a:ext uri="{FF2B5EF4-FFF2-40B4-BE49-F238E27FC236}">
                    <a16:creationId xmlns:a16="http://schemas.microsoft.com/office/drawing/2014/main" id="{760E62A3-C741-567D-1222-5B994A3DD10F}"/>
                  </a:ext>
                </a:extLst>
              </p:cNvPr>
              <p:cNvGraphicFramePr/>
              <p:nvPr>
                <p:extLst>
                  <p:ext uri="{D42A27DB-BD31-4B8C-83A1-F6EECF244321}">
                    <p14:modId xmlns:p14="http://schemas.microsoft.com/office/powerpoint/2010/main" val="2783573939"/>
                  </p:ext>
                </p:extLst>
              </p:nvPr>
            </p:nvGraphicFramePr>
            <p:xfrm>
              <a:off x="464684" y="4696105"/>
              <a:ext cx="8641994" cy="2040620"/>
            </p:xfrm>
            <a:graphic>
              <a:graphicData uri="http://schemas.openxmlformats.org/drawingml/2006/diagram">
                <dgm:relIds xmlns:dgm="http://schemas.openxmlformats.org/drawingml/2006/diagram" xmlns:r="http://schemas.openxmlformats.org/officeDocument/2006/relationships" r:dm="rId12" r:lo="rId8" r:qs="rId9" r:cs="rId10"/>
              </a:graphicData>
            </a:graphic>
          </p:graphicFrame>
        </mc:Fallback>
      </mc:AlternateContent>
      <p:sp>
        <p:nvSpPr>
          <p:cNvPr id="3" name="TextBox 2">
            <a:extLst>
              <a:ext uri="{FF2B5EF4-FFF2-40B4-BE49-F238E27FC236}">
                <a16:creationId xmlns:a16="http://schemas.microsoft.com/office/drawing/2014/main" id="{22A67F5E-E8D4-8DBE-5BF2-29B2D20AA44A}"/>
              </a:ext>
            </a:extLst>
          </p:cNvPr>
          <p:cNvSpPr txBox="1"/>
          <p:nvPr/>
        </p:nvSpPr>
        <p:spPr>
          <a:xfrm>
            <a:off x="3840480" y="4176872"/>
            <a:ext cx="42164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ED7D31"/>
                </a:solidFill>
                <a:effectLst/>
                <a:uLnTx/>
                <a:uFillTx/>
                <a:latin typeface="Calibri" panose="020F0502020204030204"/>
                <a:ea typeface="+mn-ea"/>
                <a:cs typeface="+mn-cs"/>
              </a:rPr>
              <a:t>Probabilities will not sum to 1</a:t>
            </a:r>
          </a:p>
        </p:txBody>
      </p:sp>
      <p:cxnSp>
        <p:nvCxnSpPr>
          <p:cNvPr id="14" name="Straight Arrow Connector 13">
            <a:extLst>
              <a:ext uri="{FF2B5EF4-FFF2-40B4-BE49-F238E27FC236}">
                <a16:creationId xmlns:a16="http://schemas.microsoft.com/office/drawing/2014/main" id="{C541006B-CC5D-1335-36C3-D92F221B6464}"/>
              </a:ext>
            </a:extLst>
          </p:cNvPr>
          <p:cNvCxnSpPr>
            <a:cxnSpLocks/>
          </p:cNvCxnSpPr>
          <p:nvPr/>
        </p:nvCxnSpPr>
        <p:spPr>
          <a:xfrm flipH="1" flipV="1">
            <a:off x="4154720" y="4048866"/>
            <a:ext cx="228166" cy="198157"/>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05AFD8D2-B79D-4EA9-A427-A67944B77F73}"/>
              </a:ext>
            </a:extLst>
          </p:cNvPr>
          <p:cNvSpPr/>
          <p:nvPr/>
        </p:nvSpPr>
        <p:spPr>
          <a:xfrm>
            <a:off x="3854320" y="1518109"/>
            <a:ext cx="397408" cy="245217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0141641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42" name="Text Box 2">
            <a:extLst>
              <a:ext uri="{FF2B5EF4-FFF2-40B4-BE49-F238E27FC236}">
                <a16:creationId xmlns:a16="http://schemas.microsoft.com/office/drawing/2014/main" id="{E4D0B31D-4309-41CF-8C4C-B473E8F487AA}"/>
              </a:ext>
            </a:extLst>
          </p:cNvPr>
          <p:cNvSpPr txBox="1">
            <a:spLocks noChangeArrowheads="1"/>
          </p:cNvSpPr>
          <p:nvPr/>
        </p:nvSpPr>
        <p:spPr bwMode="auto">
          <a:xfrm>
            <a:off x="293895" y="168402"/>
            <a:ext cx="9691591" cy="1211847"/>
          </a:xfrm>
          <a:prstGeom prst="rect">
            <a:avLst/>
          </a:prstGeom>
        </p:spPr>
        <p:txBody>
          <a:bodyPr vert="horz" lIns="91440" tIns="45720" rIns="91440" bIns="45720" rtlCol="0" anchor="ctr">
            <a:normAutofit/>
          </a:bodyPr>
          <a:lstStyle>
            <a:lvl1pPr>
              <a:lnSpc>
                <a:spcPct val="90000"/>
              </a:lnSpc>
              <a:spcBef>
                <a:spcPct val="0"/>
              </a:spcBef>
              <a:buNone/>
              <a:defRPr sz="4400">
                <a:latin typeface="+mj-lt"/>
                <a:ea typeface="+mj-ea"/>
                <a:cs typeface="+mj-cs"/>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Calibri Light" panose="020F0302020204030204"/>
                <a:ea typeface="+mj-ea"/>
                <a:cs typeface="+mj-cs"/>
              </a:rPr>
              <a:t>Linear Classifiers</a:t>
            </a:r>
            <a:endParaRPr kumimoji="0" lang="en-US" altLang="en-US" sz="3200" b="0" i="0" u="none" strike="noStrike" kern="1200" cap="none" spc="0" normalizeH="0" baseline="0" noProof="0" dirty="0">
              <a:ln>
                <a:noFill/>
              </a:ln>
              <a:solidFill>
                <a:prstClr val="black"/>
              </a:solidFill>
              <a:effectLst/>
              <a:uLnTx/>
              <a:uFillTx/>
              <a:latin typeface="Calibri Light" panose="020F0302020204030204"/>
              <a:ea typeface="+mj-ea"/>
              <a:cs typeface="+mj-cs"/>
            </a:endParaRPr>
          </a:p>
        </p:txBody>
      </p:sp>
      <p:sp>
        <p:nvSpPr>
          <p:cNvPr id="144" name="Rectangle 143">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88880" y="0"/>
            <a:ext cx="210312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6" name="Oval 145">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5400" y="2358913"/>
            <a:ext cx="2140172" cy="2140172"/>
          </a:xfrm>
          <a:prstGeom prst="ellipse">
            <a:avLst/>
          </a:prstGeom>
          <a:solidFill>
            <a:srgbClr val="FFFFFF"/>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251" name="Graphic 73" descr="Brain">
            <a:extLst>
              <a:ext uri="{FF2B5EF4-FFF2-40B4-BE49-F238E27FC236}">
                <a16:creationId xmlns:a16="http://schemas.microsoft.com/office/drawing/2014/main" id="{14D034BD-DFE2-4FB3-ACAC-601BDC71EDF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13987" y="2857501"/>
            <a:ext cx="1142998" cy="1142998"/>
          </a:xfrm>
          <a:prstGeom prst="rect">
            <a:avLst/>
          </a:prstGeom>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A3DD8518-32A9-51C6-5242-73E971BF3C63}"/>
                  </a:ext>
                </a:extLst>
              </p:cNvPr>
              <p:cNvSpPr txBox="1"/>
              <p:nvPr/>
            </p:nvSpPr>
            <p:spPr>
              <a:xfrm>
                <a:off x="309880" y="1303401"/>
                <a:ext cx="9941560" cy="417434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Predictions in all the previous models can be made based on:</a:t>
                </a: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sSub>
                        <m:sSubPr>
                          <m:ctrlP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acc>
                            <m:accPr>
                              <m:chr m:val="̂"/>
                              <m:ctrlP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accPr>
                            <m:e>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𝑧</m:t>
                              </m:r>
                            </m:e>
                          </m:acc>
                        </m:e>
                        <m:sub>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𝑘</m:t>
                          </m:r>
                        </m:sub>
                      </m:sSub>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𝑥</m:t>
                      </m:r>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en-US" sz="24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 </m:t>
                      </m:r>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m:rPr>
                          <m:nor/>
                        </m:rP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m:t> </m:t>
                      </m:r>
                      <m:sSup>
                        <m:sSupPr>
                          <m:ctrlPr>
                            <a:rPr kumimoji="0" lang="en-US" sz="24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Times New Roman" panose="02020603050405020304" pitchFamily="18" charset="0"/>
                            </a:rPr>
                          </m:ctrlPr>
                        </m:sSupPr>
                        <m:e>
                          <m:acc>
                            <m:accPr>
                              <m:chr m:val="̂"/>
                              <m:ctrlPr>
                                <a:rPr kumimoji="0" lang="en-US" sz="24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Times New Roman" panose="02020603050405020304" pitchFamily="18" charset="0"/>
                                </a:rPr>
                              </m:ctrlPr>
                            </m:accPr>
                            <m:e>
                              <m:r>
                                <m:rPr>
                                  <m:nor/>
                                </m:rP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m:t>b</m:t>
                              </m:r>
                            </m:e>
                          </m:acc>
                        </m:e>
                        <m:sup>
                          <m:r>
                            <a:rPr kumimoji="0" lang="en-US" sz="24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Times New Roman" panose="02020603050405020304" pitchFamily="18" charset="0"/>
                            </a:rPr>
                            <m:t>𝑘</m:t>
                          </m:r>
                        </m:sup>
                      </m:sSup>
                      <m:r>
                        <a:rPr kumimoji="0" lang="en-US" sz="24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Times New Roman" panose="02020603050405020304" pitchFamily="18" charset="0"/>
                        </a:rPr>
                        <m:t>+ </m:t>
                      </m:r>
                      <m:sSubSup>
                        <m:sSubSupPr>
                          <m:ctrlP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acc>
                            <m:accPr>
                              <m:chr m:val="̂"/>
                              <m:ctrlP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accPr>
                            <m:e>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𝑤</m:t>
                              </m:r>
                            </m:e>
                          </m:acc>
                        </m:e>
                        <m:sub>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sub>
                        <m:sup>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𝑘</m:t>
                          </m:r>
                        </m:sup>
                      </m:sSubSup>
                      <m:sSub>
                        <m:sSubPr>
                          <m:ctrlP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𝑥</m:t>
                          </m:r>
                        </m:e>
                        <m:sub>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sub>
                      </m:sSub>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Sup>
                        <m:sSubSupPr>
                          <m:ctrlP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acc>
                            <m:accPr>
                              <m:chr m:val="̂"/>
                              <m:ctrlP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accPr>
                            <m:e>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𝑤</m:t>
                              </m:r>
                            </m:e>
                          </m:acc>
                        </m:e>
                        <m:sub>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𝑛</m:t>
                          </m:r>
                        </m:sub>
                        <m:sup>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𝑘</m:t>
                          </m:r>
                        </m:sup>
                      </m:sSubSup>
                      <m:sSub>
                        <m:sSubPr>
                          <m:ctrlP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𝑥</m:t>
                          </m:r>
                        </m:e>
                        <m:sub>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𝑛</m:t>
                          </m:r>
                        </m:sub>
                      </m:sSub>
                    </m:oMath>
                  </m:oMathPara>
                </a14:m>
                <a:endPar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Output equation given</a:t>
                </a:r>
                <a:r>
                  <a:rPr kumimoji="0" lang="en-US" sz="2400" b="0" i="1"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x</a:t>
                </a:r>
                <a:r>
                  <a:rPr kumimoji="0" lang="en-US" sz="2400" b="0" i="0" u="none" strike="noStrike" kern="1200" cap="none" spc="0" normalizeH="0" baseline="-2500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1</a:t>
                </a: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and </a:t>
                </a:r>
                <a:r>
                  <a:rPr kumimoji="0" lang="en-US" sz="2400" b="0" i="1"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x</a:t>
                </a:r>
                <a:r>
                  <a:rPr kumimoji="0" lang="en-US" sz="2400" b="0" i="0" u="none" strike="noStrike" kern="1200" cap="none" spc="0" normalizeH="0" baseline="-2500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2</a:t>
                </a: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is the equation of a line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1"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w</a:t>
                </a:r>
                <a:r>
                  <a:rPr kumimoji="0" lang="en-US" sz="2400" b="0" i="0" u="none" strike="noStrike" kern="1200" cap="none" spc="0" normalizeH="0" baseline="-2500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1</a:t>
                </a:r>
                <a:r>
                  <a:rPr kumimoji="0" lang="en-US" sz="2400" b="0" i="1"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x</a:t>
                </a:r>
                <a:r>
                  <a:rPr kumimoji="0" lang="en-US" sz="2400" b="0" i="0" u="none" strike="noStrike" kern="1200" cap="none" spc="0" normalizeH="0" baseline="-2500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1</a:t>
                </a: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 </a:t>
                </a:r>
                <a:r>
                  <a:rPr kumimoji="0" lang="en-US" sz="2400" b="0" i="1"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w</a:t>
                </a:r>
                <a:r>
                  <a:rPr kumimoji="0" lang="en-US" sz="2400" b="0" i="0" u="none" strike="noStrike" kern="1200" cap="none" spc="0" normalizeH="0" baseline="-2500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2</a:t>
                </a:r>
                <a:r>
                  <a:rPr kumimoji="0" lang="en-US" sz="2400" b="0" i="1"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x</a:t>
                </a:r>
                <a:r>
                  <a:rPr kumimoji="0" lang="en-US" sz="2400" b="0" i="0" u="none" strike="noStrike" kern="1200" cap="none" spc="0" normalizeH="0" baseline="-2500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2</a:t>
                </a: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 </a:t>
                </a:r>
                <a:r>
                  <a:rPr kumimoji="0" lang="en-US" sz="2400" b="0" i="1"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b </a:t>
                </a: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0</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(in standard linear format:     </a:t>
                </a:r>
                <a:r>
                  <a:rPr kumimoji="0" lang="en-US" sz="2400" b="0" i="1"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x</a:t>
                </a:r>
                <a:r>
                  <a:rPr kumimoji="0" lang="en-US" sz="2400" b="0" i="0" u="none" strike="noStrike" kern="1200" cap="none" spc="0" normalizeH="0" baseline="-2500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2</a:t>
                </a: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 (−</a:t>
                </a:r>
                <a:r>
                  <a:rPr kumimoji="0" lang="en-US" sz="2400" b="0" i="1"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w</a:t>
                </a:r>
                <a:r>
                  <a:rPr kumimoji="0" lang="en-US" sz="2400" b="0" i="0" u="none" strike="noStrike" kern="1200" cap="none" spc="0" normalizeH="0" baseline="-2500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1</a:t>
                </a: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a:t>
                </a:r>
                <a:r>
                  <a:rPr kumimoji="0" lang="en-US" sz="2400" b="0" i="1"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w</a:t>
                </a:r>
                <a:r>
                  <a:rPr kumimoji="0" lang="en-US" sz="2400" b="0" i="0" u="none" strike="noStrike" kern="1200" cap="none" spc="0" normalizeH="0" baseline="-2500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2</a:t>
                </a: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a:t>
                </a:r>
                <a:r>
                  <a:rPr kumimoji="0" lang="en-US" sz="2400" b="0" i="1"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x</a:t>
                </a:r>
                <a:r>
                  <a:rPr kumimoji="0" lang="en-US" sz="2400" b="0" i="0" u="none" strike="noStrike" kern="1200" cap="none" spc="0" normalizeH="0" baseline="-2500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1</a:t>
                </a: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 (−</a:t>
                </a:r>
                <a:r>
                  <a:rPr kumimoji="0" lang="en-US" sz="2400" b="0" i="1"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b</a:t>
                </a: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a:t>
                </a:r>
                <a:r>
                  <a:rPr kumimoji="0" lang="en-US" sz="2400" b="0" i="1"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w</a:t>
                </a:r>
                <a:r>
                  <a:rPr kumimoji="0" lang="en-US" sz="2400" b="0" i="0" u="none" strike="noStrike" kern="1200" cap="none" spc="0" normalizeH="0" baseline="-2500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2</a:t>
                </a: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This line acts as a decision boundary </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0 if input is on one side of the line</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1 if on the other side of the line </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2" name="TextBox 1">
                <a:extLst>
                  <a:ext uri="{FF2B5EF4-FFF2-40B4-BE49-F238E27FC236}">
                    <a16:creationId xmlns:a16="http://schemas.microsoft.com/office/drawing/2014/main" id="{A3DD8518-32A9-51C6-5242-73E971BF3C63}"/>
                  </a:ext>
                </a:extLst>
              </p:cNvPr>
              <p:cNvSpPr txBox="1">
                <a:spLocks noRot="1" noChangeAspect="1" noMove="1" noResize="1" noEditPoints="1" noAdjustHandles="1" noChangeArrowheads="1" noChangeShapeType="1" noTextEdit="1"/>
              </p:cNvSpPr>
              <p:nvPr/>
            </p:nvSpPr>
            <p:spPr>
              <a:xfrm>
                <a:off x="309880" y="1303401"/>
                <a:ext cx="9941560" cy="4174348"/>
              </a:xfrm>
              <a:prstGeom prst="rect">
                <a:avLst/>
              </a:prstGeom>
              <a:blipFill>
                <a:blip r:embed="rId4"/>
                <a:stretch>
                  <a:fillRect l="-981" t="-1168" b="-2190"/>
                </a:stretch>
              </a:blipFill>
            </p:spPr>
            <p:txBody>
              <a:bodyPr/>
              <a:lstStyle/>
              <a:p>
                <a:r>
                  <a:rPr lang="en-US">
                    <a:noFill/>
                  </a:rPr>
                  <a:t> </a:t>
                </a:r>
              </a:p>
            </p:txBody>
          </p:sp>
        </mc:Fallback>
      </mc:AlternateContent>
    </p:spTree>
    <p:extLst>
      <p:ext uri="{BB962C8B-B14F-4D97-AF65-F5344CB8AC3E}">
        <p14:creationId xmlns:p14="http://schemas.microsoft.com/office/powerpoint/2010/main" val="357003647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Acknowledgement</a:t>
            </a:r>
          </a:p>
        </p:txBody>
      </p:sp>
      <p:sp>
        <p:nvSpPr>
          <p:cNvPr id="3" name="Content Placeholder 2"/>
          <p:cNvSpPr>
            <a:spLocks noGrp="1"/>
          </p:cNvSpPr>
          <p:nvPr>
            <p:ph idx="1"/>
          </p:nvPr>
        </p:nvSpPr>
        <p:spPr/>
        <p:txBody>
          <a:bodyPr/>
          <a:lstStyle/>
          <a:p>
            <a:r>
              <a:rPr lang="en-US" dirty="0"/>
              <a:t>Python Code for this presentation will be available on eLearning – </a:t>
            </a:r>
            <a:r>
              <a:rPr lang="en-US" dirty="0" err="1"/>
              <a:t>code_presentation.ipynb</a:t>
            </a:r>
            <a:r>
              <a:rPr lang="en-US" dirty="0"/>
              <a:t> (next lecture)</a:t>
            </a:r>
          </a:p>
          <a:p>
            <a:pPr marL="0" indent="0">
              <a:buNone/>
            </a:pPr>
            <a:r>
              <a:rPr lang="en-US" dirty="0" err="1"/>
              <a:t>code_presentation.ipynb</a:t>
            </a:r>
            <a:r>
              <a:rPr lang="en-US" dirty="0"/>
              <a:t>- The source code for this file is adapted from </a:t>
            </a:r>
            <a:r>
              <a:rPr lang="en-US" dirty="0" err="1"/>
              <a:t>git</a:t>
            </a:r>
            <a:r>
              <a:rPr lang="en-US" dirty="0"/>
              <a:t> hub repository of chapter 4 of the book</a:t>
            </a:r>
          </a:p>
          <a:p>
            <a:pPr marL="0" indent="0">
              <a:buNone/>
            </a:pPr>
            <a:r>
              <a:rPr lang="en-US" dirty="0"/>
              <a:t> </a:t>
            </a:r>
            <a:r>
              <a:rPr lang="en-US" dirty="0">
                <a:hlinkClick r:id="rId2"/>
              </a:rPr>
              <a:t>Hands-on Machine Learning with </a:t>
            </a:r>
            <a:r>
              <a:rPr lang="en-US" dirty="0" err="1">
                <a:hlinkClick r:id="rId2"/>
              </a:rPr>
              <a:t>Scikit</a:t>
            </a:r>
            <a:r>
              <a:rPr lang="en-US" dirty="0">
                <a:hlinkClick r:id="rId2"/>
              </a:rPr>
              <a:t>-Learn, </a:t>
            </a:r>
            <a:r>
              <a:rPr lang="en-US" dirty="0" err="1">
                <a:hlinkClick r:id="rId2"/>
              </a:rPr>
              <a:t>Keras</a:t>
            </a:r>
            <a:r>
              <a:rPr lang="en-US" dirty="0">
                <a:hlinkClick r:id="rId2"/>
              </a:rPr>
              <a:t> and </a:t>
            </a:r>
            <a:r>
              <a:rPr lang="en-US" dirty="0" err="1">
                <a:hlinkClick r:id="rId2"/>
              </a:rPr>
              <a:t>TensorFlow</a:t>
            </a:r>
            <a:endParaRPr lang="en-US" dirty="0"/>
          </a:p>
          <a:p>
            <a:pPr marL="0" indent="0">
              <a:buNone/>
            </a:pPr>
            <a:endParaRPr lang="en-US" dirty="0"/>
          </a:p>
          <a:p>
            <a:pPr marL="0" indent="0">
              <a:buNone/>
            </a:pPr>
            <a:r>
              <a:rPr lang="en-US" dirty="0" err="1"/>
              <a:t>Git</a:t>
            </a:r>
            <a:r>
              <a:rPr lang="en-US" dirty="0"/>
              <a:t> hub  of book  - </a:t>
            </a:r>
            <a:r>
              <a:rPr lang="en-US" dirty="0">
                <a:hlinkClick r:id="rId3"/>
              </a:rPr>
              <a:t>https://github.com/ageron/handson-ml2</a:t>
            </a:r>
            <a:endParaRPr lang="en-US" dirty="0"/>
          </a:p>
          <a:p>
            <a:pPr marL="0" indent="0">
              <a:buNone/>
            </a:pPr>
            <a:endParaRPr lang="en-US" dirty="0"/>
          </a:p>
        </p:txBody>
      </p:sp>
      <p:sp>
        <p:nvSpPr>
          <p:cNvPr id="4" name="Slide Number Placeholder 3"/>
          <p:cNvSpPr>
            <a:spLocks noGrp="1"/>
          </p:cNvSpPr>
          <p:nvPr>
            <p:ph type="sldNum" sz="quarter" idx="12"/>
          </p:nvPr>
        </p:nvSpPr>
        <p:spPr/>
        <p:txBody>
          <a:bodyPr/>
          <a:lstStyle/>
          <a:p>
            <a:fld id="{65DBD1E2-D45E-47D4-8DD8-1285FEA24AE0}" type="slidenum">
              <a:rPr lang="en-US" smtClean="0"/>
              <a:pPr/>
              <a:t>103</a:t>
            </a:fld>
            <a:endParaRPr lang="en-US" dirty="0"/>
          </a:p>
        </p:txBody>
      </p:sp>
    </p:spTree>
    <p:extLst>
      <p:ext uri="{BB962C8B-B14F-4D97-AF65-F5344CB8AC3E}">
        <p14:creationId xmlns:p14="http://schemas.microsoft.com/office/powerpoint/2010/main" val="36219371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23E6CA-670D-4D47-A7E4-B2AC53DD8037}"/>
              </a:ext>
            </a:extLst>
          </p:cNvPr>
          <p:cNvSpPr>
            <a:spLocks noGrp="1"/>
          </p:cNvSpPr>
          <p:nvPr>
            <p:ph type="title"/>
          </p:nvPr>
        </p:nvSpPr>
        <p:spPr/>
        <p:txBody>
          <a:bodyPr>
            <a:normAutofit/>
          </a:bodyPr>
          <a:lstStyle/>
          <a:p>
            <a:r>
              <a:rPr lang="en-US" dirty="0">
                <a:cs typeface="Calibri Light"/>
              </a:rPr>
              <a:t>Train a Linear Model</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C0C307D-B94C-4A81-9FBA-166858119AFD}"/>
                  </a:ext>
                </a:extLst>
              </p:cNvPr>
              <p:cNvSpPr>
                <a:spLocks noGrp="1"/>
              </p:cNvSpPr>
              <p:nvPr>
                <p:ph idx="1"/>
              </p:nvPr>
            </p:nvSpPr>
            <p:spPr/>
            <p:txBody>
              <a:bodyPr vert="horz" lIns="91440" tIns="45720" rIns="91440" bIns="45720" rtlCol="0" anchor="t">
                <a:normAutofit/>
              </a:bodyPr>
              <a:lstStyle/>
              <a:p>
                <a:r>
                  <a:rPr lang="en-US" sz="2400" dirty="0">
                    <a:latin typeface="Times New Roman" panose="02020603050405020304" pitchFamily="18" charset="0"/>
                    <a:cs typeface="Times New Roman" panose="02020603050405020304" pitchFamily="18" charset="0"/>
                  </a:rPr>
                  <a:t>Training a model means setting its parameters so that the model best fits the training set.</a:t>
                </a:r>
              </a:p>
              <a:p>
                <a:endParaRPr lang="en-US" sz="2400" dirty="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Therefore, to train a Linear Regression model, you need to find the value of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𝜃</m:t>
                    </m:r>
                  </m:oMath>
                </a14:m>
                <a:r>
                  <a:rPr lang="en-US" sz="2400" dirty="0">
                    <a:latin typeface="Times New Roman" panose="02020603050405020304" pitchFamily="18" charset="0"/>
                    <a:cs typeface="Times New Roman" panose="02020603050405020304" pitchFamily="18" charset="0"/>
                  </a:rPr>
                  <a:t> that minimizes the RMSE. </a:t>
                </a:r>
              </a:p>
              <a:p>
                <a:endParaRPr lang="en-US" sz="2400" dirty="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In practice, it is simpler to minimize the Mean Square Error (MSE) than the RMSE, and it leads to the same result </a:t>
                </a:r>
              </a:p>
              <a:p>
                <a:pPr marL="685800"/>
                <a:r>
                  <a:rPr lang="en-US" sz="2400" dirty="0">
                    <a:latin typeface="Times New Roman" panose="02020603050405020304" pitchFamily="18" charset="0"/>
                    <a:cs typeface="Times New Roman" panose="02020603050405020304" pitchFamily="18" charset="0"/>
                  </a:rPr>
                  <a:t>because the value that minimizes a function also minimizes its square root</a:t>
                </a:r>
              </a:p>
              <a:p>
                <a:endParaRPr lang="en-US" sz="2400" dirty="0">
                  <a:latin typeface="Times New Roman" panose="02020603050405020304" pitchFamily="18" charset="0"/>
                  <a:cs typeface="Times New Roman" panose="02020603050405020304" pitchFamily="18" charset="0"/>
                </a:endParaRPr>
              </a:p>
            </p:txBody>
          </p:sp>
        </mc:Choice>
        <mc:Fallback xmlns="">
          <p:sp>
            <p:nvSpPr>
              <p:cNvPr id="3" name="Content Placeholder 2">
                <a:extLst>
                  <a:ext uri="{FF2B5EF4-FFF2-40B4-BE49-F238E27FC236}">
                    <a16:creationId xmlns:a16="http://schemas.microsoft.com/office/drawing/2014/main" id="{CC0C307D-B94C-4A81-9FBA-166858119AFD}"/>
                  </a:ext>
                </a:extLst>
              </p:cNvPr>
              <p:cNvSpPr>
                <a:spLocks noGrp="1" noRot="1" noChangeAspect="1" noMove="1" noResize="1" noEditPoints="1" noAdjustHandles="1" noChangeArrowheads="1" noChangeShapeType="1" noTextEdit="1"/>
              </p:cNvSpPr>
              <p:nvPr>
                <p:ph idx="1"/>
              </p:nvPr>
            </p:nvSpPr>
            <p:spPr>
              <a:blipFill>
                <a:blip r:embed="rId2"/>
                <a:stretch>
                  <a:fillRect l="-812" t="-1840" r="-754"/>
                </a:stretch>
              </a:blipFill>
            </p:spPr>
            <p:txBody>
              <a:bodyPr/>
              <a:lstStyle/>
              <a:p>
                <a:r>
                  <a:rPr lang="en-US">
                    <a:noFill/>
                  </a:rPr>
                  <a:t> </a:t>
                </a:r>
              </a:p>
            </p:txBody>
          </p:sp>
        </mc:Fallback>
      </mc:AlternateContent>
    </p:spTree>
    <p:extLst>
      <p:ext uri="{BB962C8B-B14F-4D97-AF65-F5344CB8AC3E}">
        <p14:creationId xmlns:p14="http://schemas.microsoft.com/office/powerpoint/2010/main" val="13524326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39657A-A79E-4E20-BF94-31F05803F7E7}"/>
              </a:ext>
            </a:extLst>
          </p:cNvPr>
          <p:cNvSpPr>
            <a:spLocks noGrp="1"/>
          </p:cNvSpPr>
          <p:nvPr>
            <p:ph type="title"/>
          </p:nvPr>
        </p:nvSpPr>
        <p:spPr/>
        <p:txBody>
          <a:bodyPr/>
          <a:lstStyle/>
          <a:p>
            <a:r>
              <a:rPr lang="en-US" dirty="0">
                <a:cs typeface="Calibri Light"/>
              </a:rPr>
              <a:t>Cost Function</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DC12263-477F-474B-9304-F7358CDC9D43}"/>
                  </a:ext>
                </a:extLst>
              </p:cNvPr>
              <p:cNvSpPr>
                <a:spLocks noGrp="1"/>
              </p:cNvSpPr>
              <p:nvPr>
                <p:ph idx="1"/>
              </p:nvPr>
            </p:nvSpPr>
            <p:spPr>
              <a:xfrm>
                <a:off x="838199" y="1534886"/>
                <a:ext cx="9516035" cy="4642077"/>
              </a:xfrm>
            </p:spPr>
            <p:txBody>
              <a:bodyPr vert="horz" lIns="91440" tIns="45720" rIns="91440" bIns="45720" rtlCol="0" anchor="t">
                <a:normAutofit/>
              </a:bodyPr>
              <a:lstStyle/>
              <a:p>
                <a:pPr marL="0" indent="0">
                  <a:buNone/>
                </a:pPr>
                <a14:m>
                  <m:oMathPara xmlns:m="http://schemas.openxmlformats.org/officeDocument/2006/math">
                    <m:oMathParaPr>
                      <m:jc m:val="left"/>
                    </m:oMathParaPr>
                    <m:oMath xmlns:m="http://schemas.openxmlformats.org/officeDocument/2006/math">
                      <m:acc>
                        <m:accPr>
                          <m:chr m:val="̂"/>
                          <m:ctrlPr>
                            <a:rPr lang="en-US" i="1" smtClean="0">
                              <a:latin typeface="Cambria Math" panose="02040503050406030204" pitchFamily="18" charset="0"/>
                              <a:cs typeface="Calibri"/>
                            </a:rPr>
                          </m:ctrlPr>
                        </m:accPr>
                        <m:e>
                          <m:r>
                            <a:rPr lang="en-US" i="1">
                              <a:latin typeface="Cambria Math" panose="02040503050406030204" pitchFamily="18" charset="0"/>
                              <a:cs typeface="Calibri"/>
                            </a:rPr>
                            <m:t>𝑦</m:t>
                          </m:r>
                        </m:e>
                      </m:acc>
                      <m:r>
                        <a:rPr lang="en-US" i="1">
                          <a:latin typeface="Cambria Math" panose="02040503050406030204" pitchFamily="18" charset="0"/>
                          <a:cs typeface="Calibri"/>
                        </a:rPr>
                        <m:t>=</m:t>
                      </m:r>
                      <m:sSub>
                        <m:sSubPr>
                          <m:ctrlPr>
                            <a:rPr lang="en-US" i="1">
                              <a:latin typeface="Cambria Math" panose="02040503050406030204" pitchFamily="18" charset="0"/>
                              <a:cs typeface="Calibri"/>
                            </a:rPr>
                          </m:ctrlPr>
                        </m:sSubPr>
                        <m:e>
                          <m:r>
                            <a:rPr lang="en-US" i="1">
                              <a:latin typeface="Cambria Math" panose="02040503050406030204" pitchFamily="18" charset="0"/>
                              <a:cs typeface="Calibri"/>
                            </a:rPr>
                            <m:t>h</m:t>
                          </m:r>
                        </m:e>
                        <m:sub>
                          <m:r>
                            <a:rPr lang="en-US" i="1">
                              <a:latin typeface="Cambria Math" panose="02040503050406030204" pitchFamily="18" charset="0"/>
                              <a:cs typeface="Calibri"/>
                            </a:rPr>
                            <m:t>𝜃</m:t>
                          </m:r>
                        </m:sub>
                      </m:sSub>
                      <m:d>
                        <m:dPr>
                          <m:ctrlPr>
                            <a:rPr lang="en-US" i="1">
                              <a:latin typeface="Cambria Math" panose="02040503050406030204" pitchFamily="18" charset="0"/>
                              <a:cs typeface="Calibri"/>
                            </a:rPr>
                          </m:ctrlPr>
                        </m:dPr>
                        <m:e>
                          <m:r>
                            <a:rPr lang="en-US" i="1">
                              <a:latin typeface="Cambria Math" panose="02040503050406030204" pitchFamily="18" charset="0"/>
                              <a:cs typeface="Calibri"/>
                            </a:rPr>
                            <m:t>𝑥</m:t>
                          </m:r>
                        </m:e>
                      </m:d>
                      <m:r>
                        <a:rPr lang="en-US" i="1">
                          <a:latin typeface="Cambria Math" panose="02040503050406030204" pitchFamily="18" charset="0"/>
                          <a:cs typeface="Calibri"/>
                        </a:rPr>
                        <m:t>=</m:t>
                      </m:r>
                      <m:sSub>
                        <m:sSubPr>
                          <m:ctrlPr>
                            <a:rPr lang="en-US" i="1">
                              <a:latin typeface="Cambria Math" panose="02040503050406030204" pitchFamily="18" charset="0"/>
                              <a:cs typeface="Calibri"/>
                            </a:rPr>
                          </m:ctrlPr>
                        </m:sSubPr>
                        <m:e>
                          <m:r>
                            <a:rPr lang="en-US" i="1">
                              <a:latin typeface="Cambria Math" panose="02040503050406030204" pitchFamily="18" charset="0"/>
                              <a:cs typeface="Calibri"/>
                            </a:rPr>
                            <m:t>𝜃</m:t>
                          </m:r>
                        </m:e>
                        <m:sub>
                          <m:r>
                            <a:rPr lang="en-US" i="1">
                              <a:latin typeface="Cambria Math" panose="02040503050406030204" pitchFamily="18" charset="0"/>
                              <a:cs typeface="Calibri"/>
                            </a:rPr>
                            <m:t>0</m:t>
                          </m:r>
                        </m:sub>
                      </m:sSub>
                      <m:r>
                        <a:rPr lang="en-US" i="1">
                          <a:latin typeface="Cambria Math" panose="02040503050406030204" pitchFamily="18" charset="0"/>
                          <a:cs typeface="Calibri"/>
                        </a:rPr>
                        <m:t>+</m:t>
                      </m:r>
                      <m:sSub>
                        <m:sSubPr>
                          <m:ctrlPr>
                            <a:rPr lang="en-US" i="1">
                              <a:latin typeface="Cambria Math" panose="02040503050406030204" pitchFamily="18" charset="0"/>
                              <a:cs typeface="Calibri"/>
                            </a:rPr>
                          </m:ctrlPr>
                        </m:sSubPr>
                        <m:e>
                          <m:r>
                            <a:rPr lang="en-US" i="1">
                              <a:latin typeface="Cambria Math" panose="02040503050406030204" pitchFamily="18" charset="0"/>
                              <a:cs typeface="Calibri"/>
                            </a:rPr>
                            <m:t>𝜃</m:t>
                          </m:r>
                        </m:e>
                        <m:sub>
                          <m:r>
                            <a:rPr lang="en-US" i="1">
                              <a:latin typeface="Cambria Math" panose="02040503050406030204" pitchFamily="18" charset="0"/>
                              <a:cs typeface="Calibri"/>
                            </a:rPr>
                            <m:t>1</m:t>
                          </m:r>
                        </m:sub>
                      </m:sSub>
                      <m:sSub>
                        <m:sSubPr>
                          <m:ctrlPr>
                            <a:rPr lang="en-US" i="1">
                              <a:latin typeface="Cambria Math" panose="02040503050406030204" pitchFamily="18" charset="0"/>
                              <a:cs typeface="Calibri"/>
                            </a:rPr>
                          </m:ctrlPr>
                        </m:sSubPr>
                        <m:e>
                          <m:r>
                            <a:rPr lang="en-US" i="1">
                              <a:latin typeface="Cambria Math" panose="02040503050406030204" pitchFamily="18" charset="0"/>
                              <a:cs typeface="Calibri"/>
                            </a:rPr>
                            <m:t>𝑥</m:t>
                          </m:r>
                        </m:e>
                        <m:sub>
                          <m:r>
                            <a:rPr lang="en-US" i="1">
                              <a:latin typeface="Cambria Math" panose="02040503050406030204" pitchFamily="18" charset="0"/>
                              <a:cs typeface="Calibri"/>
                            </a:rPr>
                            <m:t>1</m:t>
                          </m:r>
                        </m:sub>
                      </m:sSub>
                    </m:oMath>
                  </m:oMathPara>
                </a14:m>
                <a:endParaRPr lang="en-US" dirty="0">
                  <a:latin typeface="Times New Roman" panose="02020603050405020304" pitchFamily="18" charset="0"/>
                  <a:cs typeface="Times New Roman" panose="02020603050405020304" pitchFamily="18" charset="0"/>
                </a:endParaRPr>
              </a:p>
              <a:p>
                <a:pPr marL="0" indent="0">
                  <a:buNone/>
                </a:pPr>
                <a:r>
                  <a:rPr lang="en-US" dirty="0">
                    <a:latin typeface="Times New Roman" panose="02020603050405020304" pitchFamily="18" charset="0"/>
                    <a:cs typeface="Times New Roman" panose="02020603050405020304" pitchFamily="18" charset="0"/>
                  </a:rPr>
                  <a:t>Let us assume </a:t>
                </a:r>
                <a14:m>
                  <m:oMath xmlns:m="http://schemas.openxmlformats.org/officeDocument/2006/math">
                    <m:sSub>
                      <m:sSubPr>
                        <m:ctrlPr>
                          <a:rPr lang="en-US" b="0" i="1" smtClean="0">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𝜃</m:t>
                        </m:r>
                      </m:e>
                      <m:sub>
                        <m:r>
                          <a:rPr lang="en-US" b="0" i="1" smtClean="0">
                            <a:latin typeface="Cambria Math" panose="02040503050406030204" pitchFamily="18" charset="0"/>
                            <a:cs typeface="Times New Roman" panose="02020603050405020304" pitchFamily="18" charset="0"/>
                          </a:rPr>
                          <m:t>0</m:t>
                        </m:r>
                      </m:sub>
                    </m:sSub>
                    <m:r>
                      <a:rPr lang="en-US" b="0" i="1" smtClean="0">
                        <a:latin typeface="Cambria Math" panose="02040503050406030204" pitchFamily="18" charset="0"/>
                        <a:cs typeface="Times New Roman" panose="02020603050405020304" pitchFamily="18" charset="0"/>
                      </a:rPr>
                      <m:t>=0</m:t>
                    </m:r>
                  </m:oMath>
                </a14:m>
                <a:endParaRPr lang="en-US" b="0" dirty="0">
                  <a:latin typeface="Times New Roman" panose="02020603050405020304" pitchFamily="18" charset="0"/>
                  <a:cs typeface="Times New Roman" panose="02020603050405020304" pitchFamily="18" charset="0"/>
                </a:endParaRPr>
              </a:p>
              <a:p>
                <a:pPr marL="0" indent="0">
                  <a:buNone/>
                </a:pPr>
                <a:endParaRPr lang="en-US" b="0" dirty="0">
                  <a:latin typeface="Times New Roman" panose="02020603050405020304" pitchFamily="18" charset="0"/>
                  <a:cs typeface="Times New Roman" panose="02020603050405020304" pitchFamily="18" charset="0"/>
                </a:endParaRPr>
              </a:p>
              <a:p>
                <a:pPr marL="0" indent="0">
                  <a:buNone/>
                </a:pPr>
                <a14:m>
                  <m:oMathPara xmlns:m="http://schemas.openxmlformats.org/officeDocument/2006/math">
                    <m:oMathParaPr>
                      <m:jc m:val="left"/>
                    </m:oMathParaPr>
                    <m:oMath xmlns:m="http://schemas.openxmlformats.org/officeDocument/2006/math">
                      <m:acc>
                        <m:accPr>
                          <m:chr m:val="̂"/>
                          <m:ctrlPr>
                            <a:rPr lang="en-US" i="1">
                              <a:latin typeface="Cambria Math" panose="02040503050406030204" pitchFamily="18" charset="0"/>
                              <a:cs typeface="Calibri"/>
                            </a:rPr>
                          </m:ctrlPr>
                        </m:accPr>
                        <m:e>
                          <m:r>
                            <a:rPr lang="en-US" i="1">
                              <a:latin typeface="Cambria Math" panose="02040503050406030204" pitchFamily="18" charset="0"/>
                              <a:cs typeface="Calibri"/>
                            </a:rPr>
                            <m:t>𝑦</m:t>
                          </m:r>
                        </m:e>
                      </m:acc>
                      <m:r>
                        <a:rPr lang="en-US" i="1">
                          <a:latin typeface="Cambria Math" panose="02040503050406030204" pitchFamily="18" charset="0"/>
                          <a:cs typeface="Calibri"/>
                        </a:rPr>
                        <m:t>=</m:t>
                      </m:r>
                      <m:sSub>
                        <m:sSubPr>
                          <m:ctrlPr>
                            <a:rPr lang="en-US" i="1">
                              <a:latin typeface="Cambria Math" panose="02040503050406030204" pitchFamily="18" charset="0"/>
                              <a:cs typeface="Calibri"/>
                            </a:rPr>
                          </m:ctrlPr>
                        </m:sSubPr>
                        <m:e>
                          <m:r>
                            <a:rPr lang="en-US" i="1">
                              <a:latin typeface="Cambria Math" panose="02040503050406030204" pitchFamily="18" charset="0"/>
                              <a:cs typeface="Calibri"/>
                            </a:rPr>
                            <m:t>h</m:t>
                          </m:r>
                        </m:e>
                        <m:sub>
                          <m:r>
                            <a:rPr lang="en-US" i="1">
                              <a:latin typeface="Cambria Math" panose="02040503050406030204" pitchFamily="18" charset="0"/>
                              <a:cs typeface="Calibri"/>
                            </a:rPr>
                            <m:t>𝜃</m:t>
                          </m:r>
                        </m:sub>
                      </m:sSub>
                      <m:d>
                        <m:dPr>
                          <m:ctrlPr>
                            <a:rPr lang="en-US" i="1">
                              <a:latin typeface="Cambria Math" panose="02040503050406030204" pitchFamily="18" charset="0"/>
                              <a:cs typeface="Calibri"/>
                            </a:rPr>
                          </m:ctrlPr>
                        </m:dPr>
                        <m:e>
                          <m:r>
                            <a:rPr lang="en-US" i="1">
                              <a:latin typeface="Cambria Math" panose="02040503050406030204" pitchFamily="18" charset="0"/>
                              <a:cs typeface="Calibri"/>
                            </a:rPr>
                            <m:t>𝑥</m:t>
                          </m:r>
                        </m:e>
                      </m:d>
                      <m:r>
                        <a:rPr lang="en-US" i="1">
                          <a:latin typeface="Cambria Math" panose="02040503050406030204" pitchFamily="18" charset="0"/>
                          <a:cs typeface="Calibri"/>
                        </a:rPr>
                        <m:t>=</m:t>
                      </m:r>
                      <m:sSub>
                        <m:sSubPr>
                          <m:ctrlPr>
                            <a:rPr lang="en-US" i="1">
                              <a:latin typeface="Cambria Math" panose="02040503050406030204" pitchFamily="18" charset="0"/>
                              <a:cs typeface="Calibri"/>
                            </a:rPr>
                          </m:ctrlPr>
                        </m:sSubPr>
                        <m:e>
                          <m:r>
                            <a:rPr lang="en-US" i="1">
                              <a:latin typeface="Cambria Math" panose="02040503050406030204" pitchFamily="18" charset="0"/>
                              <a:cs typeface="Calibri"/>
                            </a:rPr>
                            <m:t>𝜃</m:t>
                          </m:r>
                        </m:e>
                        <m:sub>
                          <m:r>
                            <a:rPr lang="en-US" i="1">
                              <a:latin typeface="Cambria Math" panose="02040503050406030204" pitchFamily="18" charset="0"/>
                              <a:cs typeface="Calibri"/>
                            </a:rPr>
                            <m:t>1</m:t>
                          </m:r>
                        </m:sub>
                      </m:sSub>
                      <m:sSub>
                        <m:sSubPr>
                          <m:ctrlPr>
                            <a:rPr lang="en-US" i="1">
                              <a:latin typeface="Cambria Math" panose="02040503050406030204" pitchFamily="18" charset="0"/>
                              <a:cs typeface="Calibri"/>
                            </a:rPr>
                          </m:ctrlPr>
                        </m:sSubPr>
                        <m:e>
                          <m:r>
                            <a:rPr lang="en-US" i="1">
                              <a:latin typeface="Cambria Math" panose="02040503050406030204" pitchFamily="18" charset="0"/>
                              <a:cs typeface="Calibri"/>
                            </a:rPr>
                            <m:t>𝑥</m:t>
                          </m:r>
                        </m:e>
                        <m:sub>
                          <m:r>
                            <a:rPr lang="en-US" i="1">
                              <a:latin typeface="Cambria Math" panose="02040503050406030204" pitchFamily="18" charset="0"/>
                              <a:cs typeface="Calibri"/>
                            </a:rPr>
                            <m:t>1</m:t>
                          </m:r>
                        </m:sub>
                      </m:sSub>
                    </m:oMath>
                  </m:oMathPara>
                </a14:m>
                <a:endParaRPr lang="en-US" dirty="0">
                  <a:latin typeface="Times New Roman" panose="02020603050405020304" pitchFamily="18" charset="0"/>
                  <a:cs typeface="Times New Roman" panose="02020603050405020304" pitchFamily="18" charset="0"/>
                </a:endParaRPr>
              </a:p>
              <a:p>
                <a:pPr marL="0" indent="0">
                  <a:buNone/>
                </a:pPr>
                <a:endParaRPr lang="en-US" dirty="0">
                  <a:latin typeface="Times New Roman" panose="02020603050405020304" pitchFamily="18" charset="0"/>
                  <a:cs typeface="Times New Roman" panose="02020603050405020304" pitchFamily="18" charset="0"/>
                </a:endParaRPr>
              </a:p>
              <a:p>
                <a:pPr marL="0" indent="0">
                  <a:buNone/>
                </a:pPr>
                <a:r>
                  <a:rPr lang="en-US" dirty="0">
                    <a:latin typeface="Times New Roman" panose="02020603050405020304" pitchFamily="18" charset="0"/>
                    <a:cs typeface="Times New Roman" panose="02020603050405020304" pitchFamily="18" charset="0"/>
                  </a:rPr>
                  <a:t>Cost Function: </a:t>
                </a:r>
              </a:p>
              <a:p>
                <a:pPr marL="0" indent="0">
                  <a:buNone/>
                </a:pPr>
                <a:endParaRPr lang="en-US" dirty="0">
                  <a:latin typeface="Times New Roman" panose="02020603050405020304" pitchFamily="18" charset="0"/>
                  <a:cs typeface="Times New Roman" panose="02020603050405020304" pitchFamily="18" charset="0"/>
                </a:endParaRPr>
              </a:p>
              <a:p>
                <a:pPr marL="0" indent="0">
                  <a:buNone/>
                </a:pPr>
                <a:r>
                  <a:rPr lang="en-US" dirty="0">
                    <a:latin typeface="Times New Roman" panose="02020603050405020304" pitchFamily="18" charset="0"/>
                    <a:cs typeface="Times New Roman" panose="02020603050405020304" pitchFamily="18" charset="0"/>
                  </a:rPr>
                  <a:t>Goal : Find value of </a:t>
                </a:r>
                <a14:m>
                  <m:oMath xmlns:m="http://schemas.openxmlformats.org/officeDocument/2006/math">
                    <m:sSub>
                      <m:sSubPr>
                        <m:ctrlPr>
                          <a:rPr lang="en-US" b="0" i="1" smtClean="0">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𝜃</m:t>
                        </m:r>
                      </m:e>
                      <m:sub>
                        <m:r>
                          <a:rPr lang="en-US" b="0" i="1" smtClean="0">
                            <a:latin typeface="Cambria Math" panose="02040503050406030204" pitchFamily="18" charset="0"/>
                            <a:cs typeface="Times New Roman" panose="02020603050405020304" pitchFamily="18" charset="0"/>
                          </a:rPr>
                          <m:t>1</m:t>
                        </m:r>
                      </m:sub>
                    </m:sSub>
                  </m:oMath>
                </a14:m>
                <a:r>
                  <a:rPr lang="en-US" dirty="0">
                    <a:latin typeface="Times New Roman" panose="02020603050405020304" pitchFamily="18" charset="0"/>
                    <a:cs typeface="Times New Roman" panose="02020603050405020304" pitchFamily="18" charset="0"/>
                  </a:rPr>
                  <a:t> that minimizes </a:t>
                </a:r>
                <a14:m>
                  <m:oMath xmlns:m="http://schemas.openxmlformats.org/officeDocument/2006/math">
                    <m:r>
                      <a:rPr lang="en-US" b="0" i="1" smtClean="0">
                        <a:latin typeface="Cambria Math" panose="02040503050406030204" pitchFamily="18" charset="0"/>
                        <a:cs typeface="Times New Roman" panose="02020603050405020304" pitchFamily="18" charset="0"/>
                      </a:rPr>
                      <m:t>𝐽</m:t>
                    </m:r>
                    <m:r>
                      <a:rPr lang="en-US" b="0" i="1" smtClean="0">
                        <a:latin typeface="Cambria Math" panose="02040503050406030204" pitchFamily="18" charset="0"/>
                        <a:cs typeface="Times New Roman" panose="02020603050405020304" pitchFamily="18" charset="0"/>
                      </a:rPr>
                      <m:t>(</m:t>
                    </m:r>
                    <m:sSub>
                      <m:sSubPr>
                        <m:ctrlPr>
                          <a:rPr lang="en-US" b="0" i="1" smtClean="0">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𝜃</m:t>
                        </m:r>
                      </m:e>
                      <m:sub>
                        <m:r>
                          <a:rPr lang="en-US" b="0" i="1" smtClean="0">
                            <a:latin typeface="Cambria Math" panose="02040503050406030204" pitchFamily="18" charset="0"/>
                            <a:cs typeface="Times New Roman" panose="02020603050405020304" pitchFamily="18" charset="0"/>
                          </a:rPr>
                          <m:t>1</m:t>
                        </m:r>
                      </m:sub>
                    </m:sSub>
                    <m:r>
                      <a:rPr lang="en-US" b="0" i="1" smtClean="0">
                        <a:latin typeface="Cambria Math" panose="02040503050406030204" pitchFamily="18" charset="0"/>
                        <a:cs typeface="Times New Roman" panose="02020603050405020304" pitchFamily="18" charset="0"/>
                      </a:rPr>
                      <m:t>)</m:t>
                    </m:r>
                  </m:oMath>
                </a14:m>
                <a:endParaRPr lang="en-US" dirty="0">
                  <a:latin typeface="Times New Roman" panose="02020603050405020304" pitchFamily="18" charset="0"/>
                  <a:cs typeface="Times New Roman" panose="02020603050405020304" pitchFamily="18" charset="0"/>
                </a:endParaRPr>
              </a:p>
            </p:txBody>
          </p:sp>
        </mc:Choice>
        <mc:Fallback xmlns="">
          <p:sp>
            <p:nvSpPr>
              <p:cNvPr id="3" name="Content Placeholder 2">
                <a:extLst>
                  <a:ext uri="{FF2B5EF4-FFF2-40B4-BE49-F238E27FC236}">
                    <a16:creationId xmlns:a16="http://schemas.microsoft.com/office/drawing/2014/main" id="{0DC12263-477F-474B-9304-F7358CDC9D43}"/>
                  </a:ext>
                </a:extLst>
              </p:cNvPr>
              <p:cNvSpPr>
                <a:spLocks noGrp="1" noRot="1" noChangeAspect="1" noMove="1" noResize="1" noEditPoints="1" noAdjustHandles="1" noChangeArrowheads="1" noChangeShapeType="1" noTextEdit="1"/>
              </p:cNvSpPr>
              <p:nvPr>
                <p:ph idx="1"/>
              </p:nvPr>
            </p:nvSpPr>
            <p:spPr>
              <a:xfrm>
                <a:off x="838199" y="1534886"/>
                <a:ext cx="9516035" cy="4642077"/>
              </a:xfrm>
              <a:blipFill>
                <a:blip r:embed="rId4"/>
                <a:stretch>
                  <a:fillRect l="-1280" t="-15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angle 3"/>
              <p:cNvSpPr/>
              <p:nvPr/>
            </p:nvSpPr>
            <p:spPr>
              <a:xfrm>
                <a:off x="3243434" y="3781264"/>
                <a:ext cx="3626955" cy="848566"/>
              </a:xfrm>
              <a:prstGeom prst="rect">
                <a:avLst/>
              </a:prstGeom>
            </p:spPr>
            <p:txBody>
              <a:bodyPr wrap="none">
                <a:spAutoFit/>
              </a:bodyPr>
              <a:lstStyle/>
              <a:p>
                <a:pPr/>
                <a14:m>
                  <m:oMathPara xmlns:m="http://schemas.openxmlformats.org/officeDocument/2006/math">
                    <m:oMathParaPr>
                      <m:jc m:val="left"/>
                    </m:oMathParaPr>
                    <m:oMath xmlns:m="http://schemas.openxmlformats.org/officeDocument/2006/math">
                      <m:r>
                        <m:rPr>
                          <m:sty m:val="p"/>
                        </m:rPr>
                        <a:rPr lang="en-US" smtClean="0">
                          <a:latin typeface="Cambria Math" panose="02040503050406030204" pitchFamily="18" charset="0"/>
                        </a:rPr>
                        <m:t>J</m:t>
                      </m:r>
                      <m:d>
                        <m:dPr>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a:rPr lang="en-US" i="1">
                                  <a:latin typeface="Cambria Math" panose="02040503050406030204" pitchFamily="18" charset="0"/>
                                </a:rPr>
                                <m:t>𝜃</m:t>
                              </m:r>
                            </m:e>
                            <m:sub>
                              <m:r>
                                <a:rPr lang="en-US" b="0" i="1" smtClean="0">
                                  <a:latin typeface="Cambria Math" panose="02040503050406030204" pitchFamily="18" charset="0"/>
                                </a:rPr>
                                <m:t>1</m:t>
                              </m:r>
                            </m:sub>
                          </m:sSub>
                        </m:e>
                      </m:d>
                      <m:r>
                        <a:rPr lang="en-US" i="1">
                          <a:latin typeface="Cambria Math" panose="02040503050406030204" pitchFamily="18" charset="0"/>
                        </a:rPr>
                        <m:t>= </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r>
                            <a:rPr lang="en-US" i="1">
                              <a:latin typeface="Cambria Math" panose="02040503050406030204" pitchFamily="18" charset="0"/>
                            </a:rPr>
                            <m:t>𝑚</m:t>
                          </m:r>
                        </m:den>
                      </m:f>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𝑚</m:t>
                          </m:r>
                        </m:sup>
                        <m:e>
                          <m:sSup>
                            <m:sSupPr>
                              <m:ctrlPr>
                                <a:rPr lang="en-US" i="1">
                                  <a:latin typeface="Cambria Math" panose="02040503050406030204" pitchFamily="18" charset="0"/>
                                </a:rPr>
                              </m:ctrlPr>
                            </m:sSup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𝑥</m:t>
                                          </m:r>
                                        </m:e>
                                        <m:sup>
                                          <m:d>
                                            <m:dPr>
                                              <m:ctrlPr>
                                                <a:rPr lang="en-US" i="1">
                                                  <a:latin typeface="Cambria Math" panose="02040503050406030204" pitchFamily="18" charset="0"/>
                                                </a:rPr>
                                              </m:ctrlPr>
                                            </m:dPr>
                                            <m:e>
                                              <m:r>
                                                <a:rPr lang="en-US" i="1">
                                                  <a:latin typeface="Cambria Math" panose="02040503050406030204" pitchFamily="18" charset="0"/>
                                                </a:rPr>
                                                <m:t>𝑖</m:t>
                                              </m:r>
                                            </m:e>
                                          </m:d>
                                        </m:sup>
                                      </m:sSup>
                                    </m:e>
                                  </m:d>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𝑦</m:t>
                                      </m:r>
                                    </m:e>
                                    <m:sup>
                                      <m:d>
                                        <m:dPr>
                                          <m:ctrlPr>
                                            <a:rPr lang="en-US" i="1">
                                              <a:latin typeface="Cambria Math" panose="02040503050406030204" pitchFamily="18" charset="0"/>
                                            </a:rPr>
                                          </m:ctrlPr>
                                        </m:dPr>
                                        <m:e>
                                          <m:r>
                                            <a:rPr lang="en-US" i="1">
                                              <a:latin typeface="Cambria Math" panose="02040503050406030204" pitchFamily="18" charset="0"/>
                                            </a:rPr>
                                            <m:t>𝑖</m:t>
                                          </m:r>
                                        </m:e>
                                      </m:d>
                                    </m:sup>
                                  </m:sSup>
                                </m:e>
                              </m:d>
                            </m:e>
                            <m:sup>
                              <m:r>
                                <a:rPr lang="en-US" i="1">
                                  <a:latin typeface="Cambria Math" panose="02040503050406030204" pitchFamily="18" charset="0"/>
                                </a:rPr>
                                <m:t>2</m:t>
                              </m:r>
                            </m:sup>
                          </m:sSup>
                        </m:e>
                      </m:nary>
                    </m:oMath>
                  </m:oMathPara>
                </a14:m>
                <a:endParaRPr lang="en-US" dirty="0"/>
              </a:p>
            </p:txBody>
          </p:sp>
        </mc:Choice>
        <mc:Fallback xmlns="">
          <p:sp>
            <p:nvSpPr>
              <p:cNvPr id="4" name="Rectangle 3"/>
              <p:cNvSpPr>
                <a:spLocks noRot="1" noChangeAspect="1" noMove="1" noResize="1" noEditPoints="1" noAdjustHandles="1" noChangeArrowheads="1" noChangeShapeType="1" noTextEdit="1"/>
              </p:cNvSpPr>
              <p:nvPr/>
            </p:nvSpPr>
            <p:spPr>
              <a:xfrm>
                <a:off x="3243434" y="3781264"/>
                <a:ext cx="3626955" cy="848566"/>
              </a:xfrm>
              <a:prstGeom prst="rect">
                <a:avLst/>
              </a:prstGeom>
              <a:blipFill>
                <a:blip r:embed="rId5"/>
                <a:stretch>
                  <a:fillRect/>
                </a:stretch>
              </a:blipFill>
            </p:spPr>
            <p:txBody>
              <a:bodyPr/>
              <a:lstStyle/>
              <a:p>
                <a:r>
                  <a:rPr lang="en-US">
                    <a:noFill/>
                  </a:rPr>
                  <a:t> </a:t>
                </a:r>
              </a:p>
            </p:txBody>
          </p:sp>
        </mc:Fallback>
      </mc:AlternateContent>
      <p:graphicFrame>
        <p:nvGraphicFramePr>
          <p:cNvPr id="6" name="Table 5"/>
          <p:cNvGraphicFramePr>
            <a:graphicFrameLocks noGrp="1"/>
          </p:cNvGraphicFramePr>
          <p:nvPr/>
        </p:nvGraphicFramePr>
        <p:xfrm>
          <a:off x="8111677" y="1181483"/>
          <a:ext cx="3190838" cy="1463040"/>
        </p:xfrm>
        <a:graphic>
          <a:graphicData uri="http://schemas.openxmlformats.org/drawingml/2006/table">
            <a:tbl>
              <a:tblPr firstRow="1" bandRow="1">
                <a:tableStyleId>{5C22544A-7EE6-4342-B048-85BDC9FD1C3A}</a:tableStyleId>
              </a:tblPr>
              <a:tblGrid>
                <a:gridCol w="1595419">
                  <a:extLst>
                    <a:ext uri="{9D8B030D-6E8A-4147-A177-3AD203B41FA5}">
                      <a16:colId xmlns:a16="http://schemas.microsoft.com/office/drawing/2014/main" val="1909055911"/>
                    </a:ext>
                  </a:extLst>
                </a:gridCol>
                <a:gridCol w="1595419">
                  <a:extLst>
                    <a:ext uri="{9D8B030D-6E8A-4147-A177-3AD203B41FA5}">
                      <a16:colId xmlns:a16="http://schemas.microsoft.com/office/drawing/2014/main" val="3237450189"/>
                    </a:ext>
                  </a:extLst>
                </a:gridCol>
              </a:tblGrid>
              <a:tr h="335528">
                <a:tc>
                  <a:txBody>
                    <a:bodyPr/>
                    <a:lstStyle/>
                    <a:p>
                      <a:r>
                        <a:rPr lang="en-US" dirty="0"/>
                        <a:t>X</a:t>
                      </a:r>
                    </a:p>
                  </a:txBody>
                  <a:tcPr/>
                </a:tc>
                <a:tc>
                  <a:txBody>
                    <a:bodyPr/>
                    <a:lstStyle/>
                    <a:p>
                      <a:r>
                        <a:rPr lang="en-US" dirty="0"/>
                        <a:t>Y</a:t>
                      </a:r>
                    </a:p>
                  </a:txBody>
                  <a:tcPr/>
                </a:tc>
                <a:extLst>
                  <a:ext uri="{0D108BD9-81ED-4DB2-BD59-A6C34878D82A}">
                    <a16:rowId xmlns:a16="http://schemas.microsoft.com/office/drawing/2014/main" val="3788212362"/>
                  </a:ext>
                </a:extLst>
              </a:tr>
              <a:tr h="335528">
                <a:tc>
                  <a:txBody>
                    <a:bodyPr/>
                    <a:lstStyle/>
                    <a:p>
                      <a:r>
                        <a:rPr lang="en-US" dirty="0"/>
                        <a:t>1</a:t>
                      </a:r>
                    </a:p>
                  </a:txBody>
                  <a:tcPr/>
                </a:tc>
                <a:tc>
                  <a:txBody>
                    <a:bodyPr/>
                    <a:lstStyle/>
                    <a:p>
                      <a:r>
                        <a:rPr lang="en-US" dirty="0"/>
                        <a:t>1</a:t>
                      </a:r>
                    </a:p>
                  </a:txBody>
                  <a:tcPr/>
                </a:tc>
                <a:extLst>
                  <a:ext uri="{0D108BD9-81ED-4DB2-BD59-A6C34878D82A}">
                    <a16:rowId xmlns:a16="http://schemas.microsoft.com/office/drawing/2014/main" val="1901593119"/>
                  </a:ext>
                </a:extLst>
              </a:tr>
              <a:tr h="335528">
                <a:tc>
                  <a:txBody>
                    <a:bodyPr/>
                    <a:lstStyle/>
                    <a:p>
                      <a:r>
                        <a:rPr lang="en-US" dirty="0"/>
                        <a:t>2</a:t>
                      </a:r>
                    </a:p>
                  </a:txBody>
                  <a:tcPr/>
                </a:tc>
                <a:tc>
                  <a:txBody>
                    <a:bodyPr/>
                    <a:lstStyle/>
                    <a:p>
                      <a:r>
                        <a:rPr lang="en-US" dirty="0"/>
                        <a:t>2</a:t>
                      </a:r>
                    </a:p>
                  </a:txBody>
                  <a:tcPr/>
                </a:tc>
                <a:extLst>
                  <a:ext uri="{0D108BD9-81ED-4DB2-BD59-A6C34878D82A}">
                    <a16:rowId xmlns:a16="http://schemas.microsoft.com/office/drawing/2014/main" val="3014120373"/>
                  </a:ext>
                </a:extLst>
              </a:tr>
              <a:tr h="335528">
                <a:tc>
                  <a:txBody>
                    <a:bodyPr/>
                    <a:lstStyle/>
                    <a:p>
                      <a:r>
                        <a:rPr lang="en-US" dirty="0"/>
                        <a:t>3</a:t>
                      </a:r>
                    </a:p>
                  </a:txBody>
                  <a:tcPr/>
                </a:tc>
                <a:tc>
                  <a:txBody>
                    <a:bodyPr/>
                    <a:lstStyle/>
                    <a:p>
                      <a:r>
                        <a:rPr lang="en-US" dirty="0"/>
                        <a:t>3</a:t>
                      </a:r>
                    </a:p>
                  </a:txBody>
                  <a:tcPr/>
                </a:tc>
                <a:extLst>
                  <a:ext uri="{0D108BD9-81ED-4DB2-BD59-A6C34878D82A}">
                    <a16:rowId xmlns:a16="http://schemas.microsoft.com/office/drawing/2014/main" val="741020823"/>
                  </a:ext>
                </a:extLst>
              </a:tr>
            </a:tbl>
          </a:graphicData>
        </a:graphic>
      </p:graphicFrame>
      <p:graphicFrame>
        <p:nvGraphicFramePr>
          <p:cNvPr id="5" name="Object 4"/>
          <p:cNvGraphicFramePr>
            <a:graphicFrameLocks noChangeAspect="1"/>
          </p:cNvGraphicFramePr>
          <p:nvPr/>
        </p:nvGraphicFramePr>
        <p:xfrm>
          <a:off x="4800600" y="3086100"/>
          <a:ext cx="914400" cy="198438"/>
        </p:xfrm>
        <a:graphic>
          <a:graphicData uri="http://schemas.openxmlformats.org/presentationml/2006/ole">
            <mc:AlternateContent xmlns:mc="http://schemas.openxmlformats.org/markup-compatibility/2006">
              <mc:Choice xmlns:v="urn:schemas-microsoft-com:vml" Requires="v">
                <p:oleObj name="Equation" r:id="rId6" imgW="914400" imgH="198720" progId="Equation.DSMT4">
                  <p:embed/>
                </p:oleObj>
              </mc:Choice>
              <mc:Fallback>
                <p:oleObj name="Equation" r:id="rId6" imgW="914400" imgH="198720" progId="Equation.DSMT4">
                  <p:embed/>
                  <p:pic>
                    <p:nvPicPr>
                      <p:cNvPr id="5" name="Object 4"/>
                      <p:cNvPicPr/>
                      <p:nvPr/>
                    </p:nvPicPr>
                    <p:blipFill>
                      <a:blip r:embed="rId7"/>
                      <a:stretch>
                        <a:fillRect/>
                      </a:stretch>
                    </p:blipFill>
                    <p:spPr>
                      <a:xfrm>
                        <a:off x="4800600" y="3086100"/>
                        <a:ext cx="914400" cy="198438"/>
                      </a:xfrm>
                      <a:prstGeom prst="rect">
                        <a:avLst/>
                      </a:prstGeom>
                    </p:spPr>
                  </p:pic>
                </p:oleObj>
              </mc:Fallback>
            </mc:AlternateContent>
          </a:graphicData>
        </a:graphic>
      </p:graphicFrame>
    </p:spTree>
    <p:extLst>
      <p:ext uri="{BB962C8B-B14F-4D97-AF65-F5344CB8AC3E}">
        <p14:creationId xmlns:p14="http://schemas.microsoft.com/office/powerpoint/2010/main" val="1185311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482333" y="322641"/>
            <a:ext cx="10972800" cy="1524000"/>
          </a:xfrm>
          <a:prstGeom prst="rect">
            <a:avLst/>
          </a:prstGeom>
        </p:spPr>
        <p:txBody>
          <a:bodyPr>
            <a:noAutofit/>
          </a:bodyPr>
          <a:lstStyle>
            <a:lvl1pPr algn="ctr" defTabSz="457200">
              <a:defRPr sz="3200" b="0">
                <a:solidFill>
                  <a:srgbClr val="205382"/>
                </a:solidFill>
                <a:latin typeface="+mj-lt"/>
                <a:ea typeface="+mn-ea"/>
                <a:cs typeface="+mn-cs"/>
                <a:sym typeface="Helvetica"/>
              </a:defRPr>
            </a:lvl1pPr>
            <a:lvl2pPr algn="ctr" defTabSz="457200">
              <a:defRPr sz="3300" b="1">
                <a:solidFill>
                  <a:srgbClr val="205382"/>
                </a:solidFill>
                <a:latin typeface="+mn-lt"/>
                <a:ea typeface="+mn-ea"/>
                <a:cs typeface="+mn-cs"/>
                <a:sym typeface="Helvetica"/>
              </a:defRPr>
            </a:lvl2pPr>
            <a:lvl3pPr algn="ctr" defTabSz="457200">
              <a:defRPr sz="3300" b="1">
                <a:solidFill>
                  <a:srgbClr val="205382"/>
                </a:solidFill>
                <a:latin typeface="+mn-lt"/>
                <a:ea typeface="+mn-ea"/>
                <a:cs typeface="+mn-cs"/>
                <a:sym typeface="Helvetica"/>
              </a:defRPr>
            </a:lvl3pPr>
            <a:lvl4pPr algn="ctr" defTabSz="457200">
              <a:defRPr sz="3300" b="1">
                <a:solidFill>
                  <a:srgbClr val="205382"/>
                </a:solidFill>
                <a:latin typeface="+mn-lt"/>
                <a:ea typeface="+mn-ea"/>
                <a:cs typeface="+mn-cs"/>
                <a:sym typeface="Helvetica"/>
              </a:defRPr>
            </a:lvl4pPr>
            <a:lvl5pPr algn="ctr" defTabSz="457200">
              <a:defRPr sz="3300" b="1">
                <a:solidFill>
                  <a:srgbClr val="205382"/>
                </a:solidFill>
                <a:latin typeface="+mn-lt"/>
                <a:ea typeface="+mn-ea"/>
                <a:cs typeface="+mn-cs"/>
                <a:sym typeface="Helvetica"/>
              </a:defRPr>
            </a:lvl5pPr>
            <a:lvl6pPr algn="ctr" defTabSz="457200">
              <a:defRPr sz="3300" b="1">
                <a:solidFill>
                  <a:srgbClr val="205382"/>
                </a:solidFill>
                <a:latin typeface="+mn-lt"/>
                <a:ea typeface="+mn-ea"/>
                <a:cs typeface="+mn-cs"/>
                <a:sym typeface="Helvetica"/>
              </a:defRPr>
            </a:lvl6pPr>
            <a:lvl7pPr algn="ctr" defTabSz="457200">
              <a:defRPr sz="3300" b="1">
                <a:solidFill>
                  <a:srgbClr val="205382"/>
                </a:solidFill>
                <a:latin typeface="+mn-lt"/>
                <a:ea typeface="+mn-ea"/>
                <a:cs typeface="+mn-cs"/>
                <a:sym typeface="Helvetica"/>
              </a:defRPr>
            </a:lvl7pPr>
            <a:lvl8pPr algn="ctr" defTabSz="457200">
              <a:defRPr sz="3300" b="1">
                <a:solidFill>
                  <a:srgbClr val="205382"/>
                </a:solidFill>
                <a:latin typeface="+mn-lt"/>
                <a:ea typeface="+mn-ea"/>
                <a:cs typeface="+mn-cs"/>
                <a:sym typeface="Helvetica"/>
              </a:defRPr>
            </a:lvl8pPr>
            <a:lvl9pPr algn="ctr" defTabSz="457200">
              <a:defRPr sz="3300" b="1">
                <a:solidFill>
                  <a:srgbClr val="205382"/>
                </a:solidFill>
                <a:latin typeface="+mn-lt"/>
                <a:ea typeface="+mn-ea"/>
                <a:cs typeface="+mn-cs"/>
                <a:sym typeface="Helvetica"/>
              </a:defRPr>
            </a:lvl9pPr>
          </a:lstStyle>
          <a:p>
            <a:r>
              <a:rPr lang="en-US" sz="4267" dirty="0"/>
              <a:t>Linear Regression – 1 output, 1 input</a:t>
            </a:r>
          </a:p>
        </p:txBody>
      </p:sp>
      <p:grpSp>
        <p:nvGrpSpPr>
          <p:cNvPr id="17" name="Group 16">
            <a:extLst>
              <a:ext uri="{FF2B5EF4-FFF2-40B4-BE49-F238E27FC236}">
                <a16:creationId xmlns:a16="http://schemas.microsoft.com/office/drawing/2014/main" id="{ECF9A38F-CD2A-1A93-A3BF-4B34F205EE79}"/>
              </a:ext>
            </a:extLst>
          </p:cNvPr>
          <p:cNvGrpSpPr/>
          <p:nvPr/>
        </p:nvGrpSpPr>
        <p:grpSpPr>
          <a:xfrm>
            <a:off x="870638" y="1473240"/>
            <a:ext cx="6188993" cy="4148852"/>
            <a:chOff x="3373808" y="1473240"/>
            <a:chExt cx="6188993" cy="4148852"/>
          </a:xfrm>
        </p:grpSpPr>
        <p:cxnSp>
          <p:nvCxnSpPr>
            <p:cNvPr id="3" name="Straight Arrow Connector 2">
              <a:extLst>
                <a:ext uri="{FF2B5EF4-FFF2-40B4-BE49-F238E27FC236}">
                  <a16:creationId xmlns:a16="http://schemas.microsoft.com/office/drawing/2014/main" id="{261AFB7F-6D14-3741-94CD-2EFCADA42FA3}"/>
                </a:ext>
              </a:extLst>
            </p:cNvPr>
            <p:cNvCxnSpPr>
              <a:cxnSpLocks/>
            </p:cNvCxnSpPr>
            <p:nvPr/>
          </p:nvCxnSpPr>
          <p:spPr>
            <a:xfrm flipV="1">
              <a:off x="3622765" y="1890184"/>
              <a:ext cx="0" cy="36368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6269E7B8-4987-F24F-BBC8-59DD636F35FD}"/>
                </a:ext>
              </a:extLst>
            </p:cNvPr>
            <p:cNvCxnSpPr>
              <a:cxnSpLocks/>
            </p:cNvCxnSpPr>
            <p:nvPr/>
          </p:nvCxnSpPr>
          <p:spPr>
            <a:xfrm>
              <a:off x="3622765" y="5527040"/>
              <a:ext cx="5521235" cy="58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5CA08CC8-0785-7D4E-9C15-90A07488EC69}"/>
                </a:ext>
              </a:extLst>
            </p:cNvPr>
            <p:cNvSpPr/>
            <p:nvPr/>
          </p:nvSpPr>
          <p:spPr>
            <a:xfrm>
              <a:off x="4351382" y="4377509"/>
              <a:ext cx="185783" cy="185783"/>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0" name="Oval 9">
              <a:extLst>
                <a:ext uri="{FF2B5EF4-FFF2-40B4-BE49-F238E27FC236}">
                  <a16:creationId xmlns:a16="http://schemas.microsoft.com/office/drawing/2014/main" id="{4208583F-4AE7-A749-B3D2-57A89002C4C1}"/>
                </a:ext>
              </a:extLst>
            </p:cNvPr>
            <p:cNvSpPr/>
            <p:nvPr/>
          </p:nvSpPr>
          <p:spPr>
            <a:xfrm>
              <a:off x="5196114" y="4145281"/>
              <a:ext cx="185783" cy="185783"/>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1" name="Oval 10">
              <a:extLst>
                <a:ext uri="{FF2B5EF4-FFF2-40B4-BE49-F238E27FC236}">
                  <a16:creationId xmlns:a16="http://schemas.microsoft.com/office/drawing/2014/main" id="{1836099C-E931-524F-9EA7-4BA388A9F01C}"/>
                </a:ext>
              </a:extLst>
            </p:cNvPr>
            <p:cNvSpPr/>
            <p:nvPr/>
          </p:nvSpPr>
          <p:spPr>
            <a:xfrm>
              <a:off x="5608319" y="3522829"/>
              <a:ext cx="185783" cy="185783"/>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2" name="Oval 11">
              <a:extLst>
                <a:ext uri="{FF2B5EF4-FFF2-40B4-BE49-F238E27FC236}">
                  <a16:creationId xmlns:a16="http://schemas.microsoft.com/office/drawing/2014/main" id="{2D6E0A76-59E1-4649-A3D0-CC01A2255560}"/>
                </a:ext>
              </a:extLst>
            </p:cNvPr>
            <p:cNvSpPr/>
            <p:nvPr/>
          </p:nvSpPr>
          <p:spPr>
            <a:xfrm>
              <a:off x="6383383" y="3429935"/>
              <a:ext cx="185783" cy="185783"/>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3" name="Oval 12">
              <a:extLst>
                <a:ext uri="{FF2B5EF4-FFF2-40B4-BE49-F238E27FC236}">
                  <a16:creationId xmlns:a16="http://schemas.microsoft.com/office/drawing/2014/main" id="{4A8FFF8F-009E-8042-85EE-E6E87C0E35C1}"/>
                </a:ext>
              </a:extLst>
            </p:cNvPr>
            <p:cNvSpPr/>
            <p:nvPr/>
          </p:nvSpPr>
          <p:spPr>
            <a:xfrm>
              <a:off x="6653347" y="2948063"/>
              <a:ext cx="185783" cy="185783"/>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4" name="Oval 13">
              <a:extLst>
                <a:ext uri="{FF2B5EF4-FFF2-40B4-BE49-F238E27FC236}">
                  <a16:creationId xmlns:a16="http://schemas.microsoft.com/office/drawing/2014/main" id="{77041108-0345-4D4E-AB21-F9AF30FB2B4E}"/>
                </a:ext>
              </a:extLst>
            </p:cNvPr>
            <p:cNvSpPr/>
            <p:nvPr/>
          </p:nvSpPr>
          <p:spPr>
            <a:xfrm>
              <a:off x="4165599" y="4967213"/>
              <a:ext cx="185783" cy="185783"/>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5" name="Oval 14">
              <a:extLst>
                <a:ext uri="{FF2B5EF4-FFF2-40B4-BE49-F238E27FC236}">
                  <a16:creationId xmlns:a16="http://schemas.microsoft.com/office/drawing/2014/main" id="{08D126A0-3D45-824C-86E9-EC55A20CB09C}"/>
                </a:ext>
              </a:extLst>
            </p:cNvPr>
            <p:cNvSpPr/>
            <p:nvPr/>
          </p:nvSpPr>
          <p:spPr>
            <a:xfrm>
              <a:off x="7431314" y="2831949"/>
              <a:ext cx="185783" cy="185783"/>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6" name="Oval 15">
              <a:extLst>
                <a:ext uri="{FF2B5EF4-FFF2-40B4-BE49-F238E27FC236}">
                  <a16:creationId xmlns:a16="http://schemas.microsoft.com/office/drawing/2014/main" id="{FD675479-D795-A141-8611-7DE296B70BAB}"/>
                </a:ext>
              </a:extLst>
            </p:cNvPr>
            <p:cNvSpPr/>
            <p:nvPr/>
          </p:nvSpPr>
          <p:spPr>
            <a:xfrm>
              <a:off x="7245531" y="2164291"/>
              <a:ext cx="185783" cy="185783"/>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F03A72A7-7BD7-FD41-9C85-282DA62E9FA0}"/>
                    </a:ext>
                  </a:extLst>
                </p:cNvPr>
                <p:cNvSpPr txBox="1"/>
                <p:nvPr/>
              </p:nvSpPr>
              <p:spPr>
                <a:xfrm>
                  <a:off x="3373808" y="1473240"/>
                  <a:ext cx="25372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𝑦</m:t>
                        </m:r>
                      </m:oMath>
                    </m:oMathPara>
                  </a14:m>
                  <a:endParaRPr lang="en-US" sz="2400" dirty="0"/>
                </a:p>
              </p:txBody>
            </p:sp>
          </mc:Choice>
          <mc:Fallback xmlns="">
            <p:sp>
              <p:nvSpPr>
                <p:cNvPr id="18" name="TextBox 17">
                  <a:extLst>
                    <a:ext uri="{FF2B5EF4-FFF2-40B4-BE49-F238E27FC236}">
                      <a16:creationId xmlns:a16="http://schemas.microsoft.com/office/drawing/2014/main" id="{F03A72A7-7BD7-FD41-9C85-282DA62E9FA0}"/>
                    </a:ext>
                  </a:extLst>
                </p:cNvPr>
                <p:cNvSpPr txBox="1">
                  <a:spLocks noRot="1" noChangeAspect="1" noMove="1" noResize="1" noEditPoints="1" noAdjustHandles="1" noChangeArrowheads="1" noChangeShapeType="1" noTextEdit="1"/>
                </p:cNvSpPr>
                <p:nvPr/>
              </p:nvSpPr>
              <p:spPr>
                <a:xfrm>
                  <a:off x="3373808" y="1473240"/>
                  <a:ext cx="253724" cy="369332"/>
                </a:xfrm>
                <a:prstGeom prst="rect">
                  <a:avLst/>
                </a:prstGeom>
                <a:blipFill>
                  <a:blip r:embed="rId2"/>
                  <a:stretch>
                    <a:fillRect l="-29268" r="-26829" b="-28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A2AEDF24-CD7A-E74C-ADB8-53AA26ACF211}"/>
                    </a:ext>
                  </a:extLst>
                </p:cNvPr>
                <p:cNvSpPr txBox="1"/>
                <p:nvPr/>
              </p:nvSpPr>
              <p:spPr>
                <a:xfrm>
                  <a:off x="9313054" y="5252760"/>
                  <a:ext cx="24974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𝑥</m:t>
                        </m:r>
                      </m:oMath>
                    </m:oMathPara>
                  </a14:m>
                  <a:endParaRPr lang="en-US" sz="2400" dirty="0"/>
                </a:p>
              </p:txBody>
            </p:sp>
          </mc:Choice>
          <mc:Fallback xmlns="">
            <p:sp>
              <p:nvSpPr>
                <p:cNvPr id="19" name="TextBox 18">
                  <a:extLst>
                    <a:ext uri="{FF2B5EF4-FFF2-40B4-BE49-F238E27FC236}">
                      <a16:creationId xmlns:a16="http://schemas.microsoft.com/office/drawing/2014/main" id="{A2AEDF24-CD7A-E74C-ADB8-53AA26ACF211}"/>
                    </a:ext>
                  </a:extLst>
                </p:cNvPr>
                <p:cNvSpPr txBox="1">
                  <a:spLocks noRot="1" noChangeAspect="1" noMove="1" noResize="1" noEditPoints="1" noAdjustHandles="1" noChangeArrowheads="1" noChangeShapeType="1" noTextEdit="1"/>
                </p:cNvSpPr>
                <p:nvPr/>
              </p:nvSpPr>
              <p:spPr>
                <a:xfrm>
                  <a:off x="9313054" y="5252760"/>
                  <a:ext cx="249747" cy="369332"/>
                </a:xfrm>
                <a:prstGeom prst="rect">
                  <a:avLst/>
                </a:prstGeom>
                <a:blipFill>
                  <a:blip r:embed="rId3"/>
                  <a:stretch>
                    <a:fillRect l="-14634" r="-1219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41CA38D3-3346-1F4E-9402-325FEDAA1C4D}"/>
                    </a:ext>
                  </a:extLst>
                </p:cNvPr>
                <p:cNvSpPr txBox="1"/>
                <p:nvPr/>
              </p:nvSpPr>
              <p:spPr>
                <a:xfrm>
                  <a:off x="4486903" y="5065910"/>
                  <a:ext cx="810222" cy="28732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67" i="1">
                            <a:latin typeface="Cambria Math" panose="02040503050406030204" pitchFamily="18" charset="0"/>
                          </a:rPr>
                          <m:t>(</m:t>
                        </m:r>
                        <m:sSub>
                          <m:sSubPr>
                            <m:ctrlPr>
                              <a:rPr lang="en-US" sz="1867" i="1">
                                <a:latin typeface="Cambria Math" panose="02040503050406030204" pitchFamily="18" charset="0"/>
                              </a:rPr>
                            </m:ctrlPr>
                          </m:sSubPr>
                          <m:e>
                            <m:r>
                              <a:rPr lang="en-US" sz="1867" i="1">
                                <a:latin typeface="Cambria Math" panose="02040503050406030204" pitchFamily="18" charset="0"/>
                              </a:rPr>
                              <m:t>𝑥</m:t>
                            </m:r>
                          </m:e>
                          <m:sub>
                            <m:r>
                              <a:rPr lang="en-US" sz="1867" i="1">
                                <a:latin typeface="Cambria Math" panose="02040503050406030204" pitchFamily="18" charset="0"/>
                              </a:rPr>
                              <m:t>1</m:t>
                            </m:r>
                          </m:sub>
                        </m:sSub>
                        <m:r>
                          <a:rPr lang="en-US" sz="1867" i="1">
                            <a:latin typeface="Cambria Math" panose="02040503050406030204" pitchFamily="18" charset="0"/>
                          </a:rPr>
                          <m:t>,</m:t>
                        </m:r>
                        <m:sSub>
                          <m:sSubPr>
                            <m:ctrlPr>
                              <a:rPr lang="en-US" sz="1867" i="1">
                                <a:latin typeface="Cambria Math" panose="02040503050406030204" pitchFamily="18" charset="0"/>
                              </a:rPr>
                            </m:ctrlPr>
                          </m:sSubPr>
                          <m:e>
                            <m:r>
                              <a:rPr lang="en-US" sz="1867" i="1">
                                <a:latin typeface="Cambria Math" panose="02040503050406030204" pitchFamily="18" charset="0"/>
                              </a:rPr>
                              <m:t>𝑦</m:t>
                            </m:r>
                          </m:e>
                          <m:sub>
                            <m:r>
                              <a:rPr lang="en-US" sz="1867" i="1">
                                <a:latin typeface="Cambria Math" panose="02040503050406030204" pitchFamily="18" charset="0"/>
                              </a:rPr>
                              <m:t>1</m:t>
                            </m:r>
                          </m:sub>
                        </m:sSub>
                        <m:r>
                          <a:rPr lang="en-US" sz="1867" i="1">
                            <a:latin typeface="Cambria Math" panose="02040503050406030204" pitchFamily="18" charset="0"/>
                          </a:rPr>
                          <m:t>)</m:t>
                        </m:r>
                      </m:oMath>
                    </m:oMathPara>
                  </a14:m>
                  <a:endParaRPr lang="en-US" sz="1867" dirty="0"/>
                </a:p>
              </p:txBody>
            </p:sp>
          </mc:Choice>
          <mc:Fallback xmlns="">
            <p:sp>
              <p:nvSpPr>
                <p:cNvPr id="20" name="TextBox 19">
                  <a:extLst>
                    <a:ext uri="{FF2B5EF4-FFF2-40B4-BE49-F238E27FC236}">
                      <a16:creationId xmlns:a16="http://schemas.microsoft.com/office/drawing/2014/main" id="{41CA38D3-3346-1F4E-9402-325FEDAA1C4D}"/>
                    </a:ext>
                  </a:extLst>
                </p:cNvPr>
                <p:cNvSpPr txBox="1">
                  <a:spLocks noRot="1" noChangeAspect="1" noMove="1" noResize="1" noEditPoints="1" noAdjustHandles="1" noChangeArrowheads="1" noChangeShapeType="1" noTextEdit="1"/>
                </p:cNvSpPr>
                <p:nvPr/>
              </p:nvSpPr>
              <p:spPr>
                <a:xfrm>
                  <a:off x="4486903" y="5065910"/>
                  <a:ext cx="810222" cy="287323"/>
                </a:xfrm>
                <a:prstGeom prst="rect">
                  <a:avLst/>
                </a:prstGeom>
                <a:blipFill>
                  <a:blip r:embed="rId4"/>
                  <a:stretch>
                    <a:fillRect l="-10526" r="-9774" b="-404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F7988F54-7D5E-8C4E-BB09-79C1F0D1879B}"/>
                    </a:ext>
                  </a:extLst>
                </p:cNvPr>
                <p:cNvSpPr txBox="1"/>
                <p:nvPr/>
              </p:nvSpPr>
              <p:spPr>
                <a:xfrm>
                  <a:off x="3950331" y="3932085"/>
                  <a:ext cx="821250" cy="28732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67" i="1">
                            <a:latin typeface="Cambria Math" panose="02040503050406030204" pitchFamily="18" charset="0"/>
                          </a:rPr>
                          <m:t>(</m:t>
                        </m:r>
                        <m:sSub>
                          <m:sSubPr>
                            <m:ctrlPr>
                              <a:rPr lang="en-US" sz="1867" i="1">
                                <a:latin typeface="Cambria Math" panose="02040503050406030204" pitchFamily="18" charset="0"/>
                              </a:rPr>
                            </m:ctrlPr>
                          </m:sSubPr>
                          <m:e>
                            <m:r>
                              <a:rPr lang="en-US" sz="1867" i="1">
                                <a:latin typeface="Cambria Math" panose="02040503050406030204" pitchFamily="18" charset="0"/>
                              </a:rPr>
                              <m:t>𝑥</m:t>
                            </m:r>
                          </m:e>
                          <m:sub>
                            <m:r>
                              <a:rPr lang="en-US" sz="1867" i="1">
                                <a:latin typeface="Cambria Math" panose="02040503050406030204" pitchFamily="18" charset="0"/>
                              </a:rPr>
                              <m:t>2</m:t>
                            </m:r>
                          </m:sub>
                        </m:sSub>
                        <m:r>
                          <a:rPr lang="en-US" sz="1867" i="1">
                            <a:latin typeface="Cambria Math" panose="02040503050406030204" pitchFamily="18" charset="0"/>
                          </a:rPr>
                          <m:t>,</m:t>
                        </m:r>
                        <m:sSub>
                          <m:sSubPr>
                            <m:ctrlPr>
                              <a:rPr lang="en-US" sz="1867" i="1">
                                <a:latin typeface="Cambria Math" panose="02040503050406030204" pitchFamily="18" charset="0"/>
                              </a:rPr>
                            </m:ctrlPr>
                          </m:sSubPr>
                          <m:e>
                            <m:r>
                              <a:rPr lang="en-US" sz="1867" i="1">
                                <a:latin typeface="Cambria Math" panose="02040503050406030204" pitchFamily="18" charset="0"/>
                              </a:rPr>
                              <m:t>𝑦</m:t>
                            </m:r>
                          </m:e>
                          <m:sub>
                            <m:r>
                              <a:rPr lang="en-US" sz="1867" i="1">
                                <a:latin typeface="Cambria Math" panose="02040503050406030204" pitchFamily="18" charset="0"/>
                              </a:rPr>
                              <m:t>2</m:t>
                            </m:r>
                          </m:sub>
                        </m:sSub>
                        <m:r>
                          <a:rPr lang="en-US" sz="1867" i="1">
                            <a:latin typeface="Cambria Math" panose="02040503050406030204" pitchFamily="18" charset="0"/>
                          </a:rPr>
                          <m:t>)</m:t>
                        </m:r>
                      </m:oMath>
                    </m:oMathPara>
                  </a14:m>
                  <a:endParaRPr lang="en-US" sz="1867" dirty="0"/>
                </a:p>
              </p:txBody>
            </p:sp>
          </mc:Choice>
          <mc:Fallback xmlns="">
            <p:sp>
              <p:nvSpPr>
                <p:cNvPr id="21" name="TextBox 20">
                  <a:extLst>
                    <a:ext uri="{FF2B5EF4-FFF2-40B4-BE49-F238E27FC236}">
                      <a16:creationId xmlns:a16="http://schemas.microsoft.com/office/drawing/2014/main" id="{F7988F54-7D5E-8C4E-BB09-79C1F0D1879B}"/>
                    </a:ext>
                  </a:extLst>
                </p:cNvPr>
                <p:cNvSpPr txBox="1">
                  <a:spLocks noRot="1" noChangeAspect="1" noMove="1" noResize="1" noEditPoints="1" noAdjustHandles="1" noChangeArrowheads="1" noChangeShapeType="1" noTextEdit="1"/>
                </p:cNvSpPr>
                <p:nvPr/>
              </p:nvSpPr>
              <p:spPr>
                <a:xfrm>
                  <a:off x="3950331" y="3932085"/>
                  <a:ext cx="821250" cy="287323"/>
                </a:xfrm>
                <a:prstGeom prst="rect">
                  <a:avLst/>
                </a:prstGeom>
                <a:blipFill>
                  <a:blip r:embed="rId5"/>
                  <a:stretch>
                    <a:fillRect l="-10370" r="-9630" b="-404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CAB1020C-7E72-3649-B82D-4FEFEC780152}"/>
                    </a:ext>
                  </a:extLst>
                </p:cNvPr>
                <p:cNvSpPr txBox="1"/>
                <p:nvPr/>
              </p:nvSpPr>
              <p:spPr>
                <a:xfrm>
                  <a:off x="5413413" y="4242566"/>
                  <a:ext cx="821250" cy="28732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67" i="1">
                            <a:latin typeface="Cambria Math" panose="02040503050406030204" pitchFamily="18" charset="0"/>
                          </a:rPr>
                          <m:t>(</m:t>
                        </m:r>
                        <m:sSub>
                          <m:sSubPr>
                            <m:ctrlPr>
                              <a:rPr lang="en-US" sz="1867" i="1">
                                <a:latin typeface="Cambria Math" panose="02040503050406030204" pitchFamily="18" charset="0"/>
                              </a:rPr>
                            </m:ctrlPr>
                          </m:sSubPr>
                          <m:e>
                            <m:r>
                              <a:rPr lang="en-US" sz="1867" i="1">
                                <a:latin typeface="Cambria Math" panose="02040503050406030204" pitchFamily="18" charset="0"/>
                              </a:rPr>
                              <m:t>𝑥</m:t>
                            </m:r>
                          </m:e>
                          <m:sub>
                            <m:r>
                              <a:rPr lang="en-US" sz="1867" i="1">
                                <a:latin typeface="Cambria Math" panose="02040503050406030204" pitchFamily="18" charset="0"/>
                              </a:rPr>
                              <m:t>3</m:t>
                            </m:r>
                          </m:sub>
                        </m:sSub>
                        <m:r>
                          <a:rPr lang="en-US" sz="1867" i="1">
                            <a:latin typeface="Cambria Math" panose="02040503050406030204" pitchFamily="18" charset="0"/>
                          </a:rPr>
                          <m:t>,</m:t>
                        </m:r>
                        <m:sSub>
                          <m:sSubPr>
                            <m:ctrlPr>
                              <a:rPr lang="en-US" sz="1867" i="1">
                                <a:latin typeface="Cambria Math" panose="02040503050406030204" pitchFamily="18" charset="0"/>
                              </a:rPr>
                            </m:ctrlPr>
                          </m:sSubPr>
                          <m:e>
                            <m:r>
                              <a:rPr lang="en-US" sz="1867" i="1">
                                <a:latin typeface="Cambria Math" panose="02040503050406030204" pitchFamily="18" charset="0"/>
                              </a:rPr>
                              <m:t>𝑦</m:t>
                            </m:r>
                          </m:e>
                          <m:sub>
                            <m:r>
                              <a:rPr lang="en-US" sz="1867" i="1">
                                <a:latin typeface="Cambria Math" panose="02040503050406030204" pitchFamily="18" charset="0"/>
                              </a:rPr>
                              <m:t>3</m:t>
                            </m:r>
                          </m:sub>
                        </m:sSub>
                        <m:r>
                          <a:rPr lang="en-US" sz="1867" i="1">
                            <a:latin typeface="Cambria Math" panose="02040503050406030204" pitchFamily="18" charset="0"/>
                          </a:rPr>
                          <m:t>)</m:t>
                        </m:r>
                      </m:oMath>
                    </m:oMathPara>
                  </a14:m>
                  <a:endParaRPr lang="en-US" sz="1867" dirty="0"/>
                </a:p>
              </p:txBody>
            </p:sp>
          </mc:Choice>
          <mc:Fallback xmlns="">
            <p:sp>
              <p:nvSpPr>
                <p:cNvPr id="22" name="TextBox 21">
                  <a:extLst>
                    <a:ext uri="{FF2B5EF4-FFF2-40B4-BE49-F238E27FC236}">
                      <a16:creationId xmlns:a16="http://schemas.microsoft.com/office/drawing/2014/main" id="{CAB1020C-7E72-3649-B82D-4FEFEC780152}"/>
                    </a:ext>
                  </a:extLst>
                </p:cNvPr>
                <p:cNvSpPr txBox="1">
                  <a:spLocks noRot="1" noChangeAspect="1" noMove="1" noResize="1" noEditPoints="1" noAdjustHandles="1" noChangeArrowheads="1" noChangeShapeType="1" noTextEdit="1"/>
                </p:cNvSpPr>
                <p:nvPr/>
              </p:nvSpPr>
              <p:spPr>
                <a:xfrm>
                  <a:off x="5413413" y="4242566"/>
                  <a:ext cx="821250" cy="287323"/>
                </a:xfrm>
                <a:prstGeom prst="rect">
                  <a:avLst/>
                </a:prstGeom>
                <a:blipFill>
                  <a:blip r:embed="rId6"/>
                  <a:stretch>
                    <a:fillRect l="-10370" r="-9630" b="-404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CAE4F85-63F5-654D-A54A-FA98EB86B831}"/>
                    </a:ext>
                  </a:extLst>
                </p:cNvPr>
                <p:cNvSpPr txBox="1"/>
                <p:nvPr/>
              </p:nvSpPr>
              <p:spPr>
                <a:xfrm>
                  <a:off x="5004067" y="3065238"/>
                  <a:ext cx="811056" cy="28732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67" i="1">
                            <a:latin typeface="Cambria Math" panose="02040503050406030204" pitchFamily="18" charset="0"/>
                          </a:rPr>
                          <m:t>(</m:t>
                        </m:r>
                        <m:sSub>
                          <m:sSubPr>
                            <m:ctrlPr>
                              <a:rPr lang="en-US" sz="1867" i="1">
                                <a:latin typeface="Cambria Math" panose="02040503050406030204" pitchFamily="18" charset="0"/>
                              </a:rPr>
                            </m:ctrlPr>
                          </m:sSubPr>
                          <m:e>
                            <m:r>
                              <a:rPr lang="en-US" sz="1867" i="1">
                                <a:latin typeface="Cambria Math" panose="02040503050406030204" pitchFamily="18" charset="0"/>
                              </a:rPr>
                              <m:t>𝑥</m:t>
                            </m:r>
                          </m:e>
                          <m:sub>
                            <m:r>
                              <a:rPr lang="en-US" sz="1867" i="1">
                                <a:latin typeface="Cambria Math" panose="02040503050406030204" pitchFamily="18" charset="0"/>
                              </a:rPr>
                              <m:t>4</m:t>
                            </m:r>
                          </m:sub>
                        </m:sSub>
                        <m:r>
                          <a:rPr lang="en-US" sz="1867" i="1">
                            <a:latin typeface="Cambria Math" panose="02040503050406030204" pitchFamily="18" charset="0"/>
                          </a:rPr>
                          <m:t>,</m:t>
                        </m:r>
                        <m:sSub>
                          <m:sSubPr>
                            <m:ctrlPr>
                              <a:rPr lang="en-US" sz="1867" i="1">
                                <a:latin typeface="Cambria Math" panose="02040503050406030204" pitchFamily="18" charset="0"/>
                              </a:rPr>
                            </m:ctrlPr>
                          </m:sSubPr>
                          <m:e>
                            <m:r>
                              <a:rPr lang="en-US" sz="1867" i="1">
                                <a:latin typeface="Cambria Math" panose="02040503050406030204" pitchFamily="18" charset="0"/>
                              </a:rPr>
                              <m:t>𝑦</m:t>
                            </m:r>
                          </m:e>
                          <m:sub>
                            <m:r>
                              <a:rPr lang="en-US" sz="1867" i="1">
                                <a:latin typeface="Cambria Math" panose="02040503050406030204" pitchFamily="18" charset="0"/>
                              </a:rPr>
                              <m:t>4</m:t>
                            </m:r>
                          </m:sub>
                        </m:sSub>
                        <m:r>
                          <a:rPr lang="en-US" sz="1867" i="1">
                            <a:latin typeface="Cambria Math" panose="02040503050406030204" pitchFamily="18" charset="0"/>
                          </a:rPr>
                          <m:t>)</m:t>
                        </m:r>
                      </m:oMath>
                    </m:oMathPara>
                  </a14:m>
                  <a:endParaRPr lang="en-US" sz="1867" dirty="0"/>
                </a:p>
              </p:txBody>
            </p:sp>
          </mc:Choice>
          <mc:Fallback xmlns="">
            <p:sp>
              <p:nvSpPr>
                <p:cNvPr id="23" name="TextBox 22">
                  <a:extLst>
                    <a:ext uri="{FF2B5EF4-FFF2-40B4-BE49-F238E27FC236}">
                      <a16:creationId xmlns:a16="http://schemas.microsoft.com/office/drawing/2014/main" id="{ECAE4F85-63F5-654D-A54A-FA98EB86B831}"/>
                    </a:ext>
                  </a:extLst>
                </p:cNvPr>
                <p:cNvSpPr txBox="1">
                  <a:spLocks noRot="1" noChangeAspect="1" noMove="1" noResize="1" noEditPoints="1" noAdjustHandles="1" noChangeArrowheads="1" noChangeShapeType="1" noTextEdit="1"/>
                </p:cNvSpPr>
                <p:nvPr/>
              </p:nvSpPr>
              <p:spPr>
                <a:xfrm>
                  <a:off x="5004067" y="3065238"/>
                  <a:ext cx="811056" cy="287323"/>
                </a:xfrm>
                <a:prstGeom prst="rect">
                  <a:avLst/>
                </a:prstGeom>
                <a:blipFill>
                  <a:blip r:embed="rId7"/>
                  <a:stretch>
                    <a:fillRect l="-10526" r="-9774" b="-404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67DBE9C3-26CA-E941-A5AF-237802E61A11}"/>
                    </a:ext>
                  </a:extLst>
                </p:cNvPr>
                <p:cNvSpPr txBox="1"/>
                <p:nvPr/>
              </p:nvSpPr>
              <p:spPr>
                <a:xfrm>
                  <a:off x="6716295" y="3461100"/>
                  <a:ext cx="821250" cy="28732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67" i="1">
                            <a:latin typeface="Cambria Math" panose="02040503050406030204" pitchFamily="18" charset="0"/>
                          </a:rPr>
                          <m:t>(</m:t>
                        </m:r>
                        <m:sSub>
                          <m:sSubPr>
                            <m:ctrlPr>
                              <a:rPr lang="en-US" sz="1867" i="1">
                                <a:latin typeface="Cambria Math" panose="02040503050406030204" pitchFamily="18" charset="0"/>
                              </a:rPr>
                            </m:ctrlPr>
                          </m:sSubPr>
                          <m:e>
                            <m:r>
                              <a:rPr lang="en-US" sz="1867" i="1">
                                <a:latin typeface="Cambria Math" panose="02040503050406030204" pitchFamily="18" charset="0"/>
                              </a:rPr>
                              <m:t>𝑥</m:t>
                            </m:r>
                          </m:e>
                          <m:sub>
                            <m:r>
                              <a:rPr lang="en-US" sz="1867" i="1">
                                <a:latin typeface="Cambria Math" panose="02040503050406030204" pitchFamily="18" charset="0"/>
                              </a:rPr>
                              <m:t>5</m:t>
                            </m:r>
                          </m:sub>
                        </m:sSub>
                        <m:r>
                          <a:rPr lang="en-US" sz="1867" i="1">
                            <a:latin typeface="Cambria Math" panose="02040503050406030204" pitchFamily="18" charset="0"/>
                          </a:rPr>
                          <m:t>,</m:t>
                        </m:r>
                        <m:sSub>
                          <m:sSubPr>
                            <m:ctrlPr>
                              <a:rPr lang="en-US" sz="1867" i="1">
                                <a:latin typeface="Cambria Math" panose="02040503050406030204" pitchFamily="18" charset="0"/>
                              </a:rPr>
                            </m:ctrlPr>
                          </m:sSubPr>
                          <m:e>
                            <m:r>
                              <a:rPr lang="en-US" sz="1867" i="1">
                                <a:latin typeface="Cambria Math" panose="02040503050406030204" pitchFamily="18" charset="0"/>
                              </a:rPr>
                              <m:t>𝑦</m:t>
                            </m:r>
                          </m:e>
                          <m:sub>
                            <m:r>
                              <a:rPr lang="en-US" sz="1867" i="1">
                                <a:latin typeface="Cambria Math" panose="02040503050406030204" pitchFamily="18" charset="0"/>
                              </a:rPr>
                              <m:t>5</m:t>
                            </m:r>
                          </m:sub>
                        </m:sSub>
                        <m:r>
                          <a:rPr lang="en-US" sz="1867" i="1">
                            <a:latin typeface="Cambria Math" panose="02040503050406030204" pitchFamily="18" charset="0"/>
                          </a:rPr>
                          <m:t>)</m:t>
                        </m:r>
                      </m:oMath>
                    </m:oMathPara>
                  </a14:m>
                  <a:endParaRPr lang="en-US" sz="1867" dirty="0"/>
                </a:p>
              </p:txBody>
            </p:sp>
          </mc:Choice>
          <mc:Fallback xmlns="">
            <p:sp>
              <p:nvSpPr>
                <p:cNvPr id="24" name="TextBox 23">
                  <a:extLst>
                    <a:ext uri="{FF2B5EF4-FFF2-40B4-BE49-F238E27FC236}">
                      <a16:creationId xmlns:a16="http://schemas.microsoft.com/office/drawing/2014/main" id="{67DBE9C3-26CA-E941-A5AF-237802E61A11}"/>
                    </a:ext>
                  </a:extLst>
                </p:cNvPr>
                <p:cNvSpPr txBox="1">
                  <a:spLocks noRot="1" noChangeAspect="1" noMove="1" noResize="1" noEditPoints="1" noAdjustHandles="1" noChangeArrowheads="1" noChangeShapeType="1" noTextEdit="1"/>
                </p:cNvSpPr>
                <p:nvPr/>
              </p:nvSpPr>
              <p:spPr>
                <a:xfrm>
                  <a:off x="6716295" y="3461100"/>
                  <a:ext cx="821250" cy="287323"/>
                </a:xfrm>
                <a:prstGeom prst="rect">
                  <a:avLst/>
                </a:prstGeom>
                <a:blipFill>
                  <a:blip r:embed="rId8"/>
                  <a:stretch>
                    <a:fillRect l="-10370" r="-9630" b="-404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A0284B89-9286-814B-BD18-AB06622CBEED}"/>
                    </a:ext>
                  </a:extLst>
                </p:cNvPr>
                <p:cNvSpPr txBox="1"/>
                <p:nvPr/>
              </p:nvSpPr>
              <p:spPr>
                <a:xfrm>
                  <a:off x="6107499" y="2479094"/>
                  <a:ext cx="821250" cy="28732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67" i="1">
                            <a:latin typeface="Cambria Math" panose="02040503050406030204" pitchFamily="18" charset="0"/>
                          </a:rPr>
                          <m:t>(</m:t>
                        </m:r>
                        <m:sSub>
                          <m:sSubPr>
                            <m:ctrlPr>
                              <a:rPr lang="en-US" sz="1867" i="1">
                                <a:latin typeface="Cambria Math" panose="02040503050406030204" pitchFamily="18" charset="0"/>
                              </a:rPr>
                            </m:ctrlPr>
                          </m:sSubPr>
                          <m:e>
                            <m:r>
                              <a:rPr lang="en-US" sz="1867" i="1">
                                <a:latin typeface="Cambria Math" panose="02040503050406030204" pitchFamily="18" charset="0"/>
                              </a:rPr>
                              <m:t>𝑥</m:t>
                            </m:r>
                          </m:e>
                          <m:sub>
                            <m:r>
                              <a:rPr lang="en-US" sz="1867" i="1">
                                <a:latin typeface="Cambria Math" panose="02040503050406030204" pitchFamily="18" charset="0"/>
                              </a:rPr>
                              <m:t>6</m:t>
                            </m:r>
                          </m:sub>
                        </m:sSub>
                        <m:r>
                          <a:rPr lang="en-US" sz="1867" i="1">
                            <a:latin typeface="Cambria Math" panose="02040503050406030204" pitchFamily="18" charset="0"/>
                          </a:rPr>
                          <m:t>,</m:t>
                        </m:r>
                        <m:sSub>
                          <m:sSubPr>
                            <m:ctrlPr>
                              <a:rPr lang="en-US" sz="1867" i="1">
                                <a:latin typeface="Cambria Math" panose="02040503050406030204" pitchFamily="18" charset="0"/>
                              </a:rPr>
                            </m:ctrlPr>
                          </m:sSubPr>
                          <m:e>
                            <m:r>
                              <a:rPr lang="en-US" sz="1867" i="1">
                                <a:latin typeface="Cambria Math" panose="02040503050406030204" pitchFamily="18" charset="0"/>
                              </a:rPr>
                              <m:t>𝑦</m:t>
                            </m:r>
                          </m:e>
                          <m:sub>
                            <m:r>
                              <a:rPr lang="en-US" sz="1867" i="1">
                                <a:latin typeface="Cambria Math" panose="02040503050406030204" pitchFamily="18" charset="0"/>
                              </a:rPr>
                              <m:t>6</m:t>
                            </m:r>
                          </m:sub>
                        </m:sSub>
                        <m:r>
                          <a:rPr lang="en-US" sz="1867" i="1">
                            <a:latin typeface="Cambria Math" panose="02040503050406030204" pitchFamily="18" charset="0"/>
                          </a:rPr>
                          <m:t>)</m:t>
                        </m:r>
                      </m:oMath>
                    </m:oMathPara>
                  </a14:m>
                  <a:endParaRPr lang="en-US" sz="1867" dirty="0"/>
                </a:p>
              </p:txBody>
            </p:sp>
          </mc:Choice>
          <mc:Fallback xmlns="">
            <p:sp>
              <p:nvSpPr>
                <p:cNvPr id="25" name="TextBox 24">
                  <a:extLst>
                    <a:ext uri="{FF2B5EF4-FFF2-40B4-BE49-F238E27FC236}">
                      <a16:creationId xmlns:a16="http://schemas.microsoft.com/office/drawing/2014/main" id="{A0284B89-9286-814B-BD18-AB06622CBEED}"/>
                    </a:ext>
                  </a:extLst>
                </p:cNvPr>
                <p:cNvSpPr txBox="1">
                  <a:spLocks noRot="1" noChangeAspect="1" noMove="1" noResize="1" noEditPoints="1" noAdjustHandles="1" noChangeArrowheads="1" noChangeShapeType="1" noTextEdit="1"/>
                </p:cNvSpPr>
                <p:nvPr/>
              </p:nvSpPr>
              <p:spPr>
                <a:xfrm>
                  <a:off x="6107499" y="2479094"/>
                  <a:ext cx="821250" cy="287323"/>
                </a:xfrm>
                <a:prstGeom prst="rect">
                  <a:avLst/>
                </a:prstGeom>
                <a:blipFill>
                  <a:blip r:embed="rId9"/>
                  <a:stretch>
                    <a:fillRect l="-10370" r="-9630" b="-404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B52EBE7C-CB5D-CA40-B7C9-FE22E1059343}"/>
                    </a:ext>
                  </a:extLst>
                </p:cNvPr>
                <p:cNvSpPr txBox="1"/>
                <p:nvPr/>
              </p:nvSpPr>
              <p:spPr>
                <a:xfrm>
                  <a:off x="7646124" y="2544690"/>
                  <a:ext cx="821250" cy="28732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67" i="1">
                            <a:latin typeface="Cambria Math" panose="02040503050406030204" pitchFamily="18" charset="0"/>
                          </a:rPr>
                          <m:t>(</m:t>
                        </m:r>
                        <m:sSub>
                          <m:sSubPr>
                            <m:ctrlPr>
                              <a:rPr lang="en-US" sz="1867" i="1">
                                <a:latin typeface="Cambria Math" panose="02040503050406030204" pitchFamily="18" charset="0"/>
                              </a:rPr>
                            </m:ctrlPr>
                          </m:sSubPr>
                          <m:e>
                            <m:r>
                              <a:rPr lang="en-US" sz="1867" i="1">
                                <a:latin typeface="Cambria Math" panose="02040503050406030204" pitchFamily="18" charset="0"/>
                              </a:rPr>
                              <m:t>𝑥</m:t>
                            </m:r>
                          </m:e>
                          <m:sub>
                            <m:r>
                              <a:rPr lang="en-US" sz="1867" i="1">
                                <a:latin typeface="Cambria Math" panose="02040503050406030204" pitchFamily="18" charset="0"/>
                              </a:rPr>
                              <m:t>7</m:t>
                            </m:r>
                          </m:sub>
                        </m:sSub>
                        <m:r>
                          <a:rPr lang="en-US" sz="1867" i="1">
                            <a:latin typeface="Cambria Math" panose="02040503050406030204" pitchFamily="18" charset="0"/>
                          </a:rPr>
                          <m:t>,</m:t>
                        </m:r>
                        <m:sSub>
                          <m:sSubPr>
                            <m:ctrlPr>
                              <a:rPr lang="en-US" sz="1867" i="1">
                                <a:latin typeface="Cambria Math" panose="02040503050406030204" pitchFamily="18" charset="0"/>
                              </a:rPr>
                            </m:ctrlPr>
                          </m:sSubPr>
                          <m:e>
                            <m:r>
                              <a:rPr lang="en-US" sz="1867" i="1">
                                <a:latin typeface="Cambria Math" panose="02040503050406030204" pitchFamily="18" charset="0"/>
                              </a:rPr>
                              <m:t>𝑦</m:t>
                            </m:r>
                          </m:e>
                          <m:sub>
                            <m:r>
                              <a:rPr lang="en-US" sz="1867" i="1">
                                <a:latin typeface="Cambria Math" panose="02040503050406030204" pitchFamily="18" charset="0"/>
                              </a:rPr>
                              <m:t>7</m:t>
                            </m:r>
                          </m:sub>
                        </m:sSub>
                        <m:r>
                          <a:rPr lang="en-US" sz="1867" i="1">
                            <a:latin typeface="Cambria Math" panose="02040503050406030204" pitchFamily="18" charset="0"/>
                          </a:rPr>
                          <m:t>)</m:t>
                        </m:r>
                      </m:oMath>
                    </m:oMathPara>
                  </a14:m>
                  <a:endParaRPr lang="en-US" sz="1867" dirty="0"/>
                </a:p>
              </p:txBody>
            </p:sp>
          </mc:Choice>
          <mc:Fallback xmlns="">
            <p:sp>
              <p:nvSpPr>
                <p:cNvPr id="26" name="TextBox 25">
                  <a:extLst>
                    <a:ext uri="{FF2B5EF4-FFF2-40B4-BE49-F238E27FC236}">
                      <a16:creationId xmlns:a16="http://schemas.microsoft.com/office/drawing/2014/main" id="{B52EBE7C-CB5D-CA40-B7C9-FE22E1059343}"/>
                    </a:ext>
                  </a:extLst>
                </p:cNvPr>
                <p:cNvSpPr txBox="1">
                  <a:spLocks noRot="1" noChangeAspect="1" noMove="1" noResize="1" noEditPoints="1" noAdjustHandles="1" noChangeArrowheads="1" noChangeShapeType="1" noTextEdit="1"/>
                </p:cNvSpPr>
                <p:nvPr/>
              </p:nvSpPr>
              <p:spPr>
                <a:xfrm>
                  <a:off x="7646124" y="2544690"/>
                  <a:ext cx="821250" cy="287323"/>
                </a:xfrm>
                <a:prstGeom prst="rect">
                  <a:avLst/>
                </a:prstGeom>
                <a:blipFill>
                  <a:blip r:embed="rId10"/>
                  <a:stretch>
                    <a:fillRect l="-10448" r="-10448" b="-37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D7035822-5285-1447-B928-C4D6BE0A05CB}"/>
                    </a:ext>
                  </a:extLst>
                </p:cNvPr>
                <p:cNvSpPr txBox="1"/>
                <p:nvPr/>
              </p:nvSpPr>
              <p:spPr>
                <a:xfrm>
                  <a:off x="7216045" y="1758824"/>
                  <a:ext cx="821250" cy="28732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67" i="1">
                            <a:latin typeface="Cambria Math" panose="02040503050406030204" pitchFamily="18" charset="0"/>
                          </a:rPr>
                          <m:t>(</m:t>
                        </m:r>
                        <m:sSub>
                          <m:sSubPr>
                            <m:ctrlPr>
                              <a:rPr lang="en-US" sz="1867" i="1">
                                <a:latin typeface="Cambria Math" panose="02040503050406030204" pitchFamily="18" charset="0"/>
                              </a:rPr>
                            </m:ctrlPr>
                          </m:sSubPr>
                          <m:e>
                            <m:r>
                              <a:rPr lang="en-US" sz="1867" i="1">
                                <a:latin typeface="Cambria Math" panose="02040503050406030204" pitchFamily="18" charset="0"/>
                              </a:rPr>
                              <m:t>𝑥</m:t>
                            </m:r>
                          </m:e>
                          <m:sub>
                            <m:r>
                              <a:rPr lang="en-US" sz="1867" i="1">
                                <a:latin typeface="Cambria Math" panose="02040503050406030204" pitchFamily="18" charset="0"/>
                              </a:rPr>
                              <m:t>8</m:t>
                            </m:r>
                          </m:sub>
                        </m:sSub>
                        <m:r>
                          <a:rPr lang="en-US" sz="1867" i="1">
                            <a:latin typeface="Cambria Math" panose="02040503050406030204" pitchFamily="18" charset="0"/>
                          </a:rPr>
                          <m:t>,</m:t>
                        </m:r>
                        <m:sSub>
                          <m:sSubPr>
                            <m:ctrlPr>
                              <a:rPr lang="en-US" sz="1867" i="1">
                                <a:latin typeface="Cambria Math" panose="02040503050406030204" pitchFamily="18" charset="0"/>
                              </a:rPr>
                            </m:ctrlPr>
                          </m:sSubPr>
                          <m:e>
                            <m:r>
                              <a:rPr lang="en-US" sz="1867" i="1">
                                <a:latin typeface="Cambria Math" panose="02040503050406030204" pitchFamily="18" charset="0"/>
                              </a:rPr>
                              <m:t>𝑦</m:t>
                            </m:r>
                          </m:e>
                          <m:sub>
                            <m:r>
                              <a:rPr lang="en-US" sz="1867" i="1">
                                <a:latin typeface="Cambria Math" panose="02040503050406030204" pitchFamily="18" charset="0"/>
                              </a:rPr>
                              <m:t>8</m:t>
                            </m:r>
                          </m:sub>
                        </m:sSub>
                        <m:r>
                          <a:rPr lang="en-US" sz="1867" i="1">
                            <a:latin typeface="Cambria Math" panose="02040503050406030204" pitchFamily="18" charset="0"/>
                          </a:rPr>
                          <m:t>)</m:t>
                        </m:r>
                      </m:oMath>
                    </m:oMathPara>
                  </a14:m>
                  <a:endParaRPr lang="en-US" sz="1867" dirty="0"/>
                </a:p>
              </p:txBody>
            </p:sp>
          </mc:Choice>
          <mc:Fallback xmlns="">
            <p:sp>
              <p:nvSpPr>
                <p:cNvPr id="27" name="TextBox 26">
                  <a:extLst>
                    <a:ext uri="{FF2B5EF4-FFF2-40B4-BE49-F238E27FC236}">
                      <a16:creationId xmlns:a16="http://schemas.microsoft.com/office/drawing/2014/main" id="{D7035822-5285-1447-B928-C4D6BE0A05CB}"/>
                    </a:ext>
                  </a:extLst>
                </p:cNvPr>
                <p:cNvSpPr txBox="1">
                  <a:spLocks noRot="1" noChangeAspect="1" noMove="1" noResize="1" noEditPoints="1" noAdjustHandles="1" noChangeArrowheads="1" noChangeShapeType="1" noTextEdit="1"/>
                </p:cNvSpPr>
                <p:nvPr/>
              </p:nvSpPr>
              <p:spPr>
                <a:xfrm>
                  <a:off x="7216045" y="1758824"/>
                  <a:ext cx="821250" cy="287323"/>
                </a:xfrm>
                <a:prstGeom prst="rect">
                  <a:avLst/>
                </a:prstGeom>
                <a:blipFill>
                  <a:blip r:embed="rId11"/>
                  <a:stretch>
                    <a:fillRect l="-10370" r="-9630" b="-40426"/>
                  </a:stretch>
                </a:blipFill>
              </p:spPr>
              <p:txBody>
                <a:bodyPr/>
                <a:lstStyle/>
                <a:p>
                  <a:r>
                    <a:rPr lang="en-US">
                      <a:noFill/>
                    </a:rPr>
                    <a:t> </a:t>
                  </a:r>
                </a:p>
              </p:txBody>
            </p:sp>
          </mc:Fallback>
        </mc:AlternateContent>
        <p:cxnSp>
          <p:nvCxnSpPr>
            <p:cNvPr id="6" name="Straight Connector 5">
              <a:extLst>
                <a:ext uri="{FF2B5EF4-FFF2-40B4-BE49-F238E27FC236}">
                  <a16:creationId xmlns:a16="http://schemas.microsoft.com/office/drawing/2014/main" id="{192AF777-86AA-F242-94A4-91B2479B211F}"/>
                </a:ext>
              </a:extLst>
            </p:cNvPr>
            <p:cNvCxnSpPr>
              <a:cxnSpLocks/>
            </p:cNvCxnSpPr>
            <p:nvPr/>
          </p:nvCxnSpPr>
          <p:spPr>
            <a:xfrm flipV="1">
              <a:off x="3622764" y="1473240"/>
              <a:ext cx="5178699" cy="377952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01353AA8-97F9-8A11-5C60-CCC2FA5A5191}"/>
                  </a:ext>
                </a:extLst>
              </p:cNvPr>
              <p:cNvSpPr txBox="1"/>
              <p:nvPr/>
            </p:nvSpPr>
            <p:spPr>
              <a:xfrm>
                <a:off x="5158669" y="5912890"/>
                <a:ext cx="2842253" cy="404854"/>
              </a:xfrm>
              <a:prstGeom prst="rect">
                <a:avLst/>
              </a:prstGeom>
              <a:noFill/>
            </p:spPr>
            <p:txBody>
              <a:bodyPr wrap="none" lIns="0" tIns="0" rIns="0" bIns="0" rtlCol="0">
                <a:spAutoFit/>
              </a:bodyPr>
              <a:lstStyle/>
              <a:p>
                <a:r>
                  <a:rPr lang="en-US" sz="2400" dirty="0"/>
                  <a:t>J</a:t>
                </a:r>
                <a14:m>
                  <m:oMath xmlns:m="http://schemas.openxmlformats.org/officeDocument/2006/math">
                    <m:d>
                      <m:dPr>
                        <m:ctrlPr>
                          <a:rPr lang="en-US" sz="2400" i="1">
                            <a:latin typeface="Cambria Math" panose="02040503050406030204" pitchFamily="18" charset="0"/>
                          </a:rPr>
                        </m:ctrlPr>
                      </m:dPr>
                      <m:e>
                        <m:r>
                          <a:rPr lang="en-US" sz="2400" b="0" i="1" smtClean="0">
                            <a:latin typeface="Cambria Math" panose="02040503050406030204" pitchFamily="18" charset="0"/>
                          </a:rPr>
                          <m:t>𝜃</m:t>
                        </m:r>
                      </m:e>
                    </m:d>
                    <m:r>
                      <a:rPr lang="en-US" sz="2400" i="1">
                        <a:latin typeface="Cambria Math" panose="02040503050406030204" pitchFamily="18" charset="0"/>
                      </a:rPr>
                      <m:t>=</m:t>
                    </m:r>
                    <m:nary>
                      <m:naryPr>
                        <m:chr m:val="∑"/>
                        <m:ctrlPr>
                          <a:rPr lang="en-US" sz="2400" i="1">
                            <a:latin typeface="Cambria Math" panose="02040503050406030204" pitchFamily="18" charset="0"/>
                          </a:rPr>
                        </m:ctrlPr>
                      </m:naryPr>
                      <m:sub>
                        <m:r>
                          <m:rPr>
                            <m:brk m:alnAt="23"/>
                          </m:rPr>
                          <a:rPr lang="en-US" sz="2400" i="1">
                            <a:latin typeface="Cambria Math" panose="02040503050406030204" pitchFamily="18" charset="0"/>
                          </a:rPr>
                          <m:t>𝑖</m:t>
                        </m:r>
                        <m:r>
                          <a:rPr lang="en-US" sz="2400" i="1">
                            <a:latin typeface="Cambria Math" panose="02040503050406030204" pitchFamily="18" charset="0"/>
                          </a:rPr>
                          <m:t>=1</m:t>
                        </m:r>
                      </m:sub>
                      <m:sup>
                        <m:r>
                          <a:rPr lang="en-US" sz="2400" i="1">
                            <a:latin typeface="Cambria Math" panose="02040503050406030204" pitchFamily="18" charset="0"/>
                          </a:rPr>
                          <m:t>𝑖</m:t>
                        </m:r>
                        <m:r>
                          <a:rPr lang="en-US" sz="2400" i="1">
                            <a:latin typeface="Cambria Math" panose="02040503050406030204" pitchFamily="18" charset="0"/>
                          </a:rPr>
                          <m:t>=8</m:t>
                        </m:r>
                      </m:sup>
                      <m:e>
                        <m:sSup>
                          <m:sSupPr>
                            <m:ctrlPr>
                              <a:rPr lang="en-US" sz="2400" i="1">
                                <a:latin typeface="Cambria Math" panose="02040503050406030204" pitchFamily="18" charset="0"/>
                              </a:rPr>
                            </m:ctrlPr>
                          </m:sSupPr>
                          <m:e>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e>
                                  <m:sub>
                                    <m:r>
                                      <a:rPr lang="en-US" sz="2400" i="1">
                                        <a:latin typeface="Cambria Math" panose="02040503050406030204" pitchFamily="18" charset="0"/>
                                      </a:rPr>
                                      <m:t>𝑖</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𝑦</m:t>
                                    </m:r>
                                  </m:e>
                                  <m:sub>
                                    <m:r>
                                      <a:rPr lang="en-US" sz="2400" i="1">
                                        <a:latin typeface="Cambria Math" panose="02040503050406030204" pitchFamily="18" charset="0"/>
                                      </a:rPr>
                                      <m:t>𝑖</m:t>
                                    </m:r>
                                  </m:sub>
                                </m:sSub>
                              </m:e>
                            </m:d>
                          </m:e>
                          <m:sup>
                            <m:r>
                              <a:rPr lang="en-US" sz="2400" i="1">
                                <a:latin typeface="Cambria Math" panose="02040503050406030204" pitchFamily="18" charset="0"/>
                              </a:rPr>
                              <m:t>2</m:t>
                            </m:r>
                          </m:sup>
                        </m:sSup>
                      </m:e>
                    </m:nary>
                  </m:oMath>
                </a14:m>
                <a:endParaRPr lang="en-US" sz="2400" dirty="0"/>
              </a:p>
            </p:txBody>
          </p:sp>
        </mc:Choice>
        <mc:Fallback xmlns="">
          <p:sp>
            <p:nvSpPr>
              <p:cNvPr id="2" name="TextBox 1">
                <a:extLst>
                  <a:ext uri="{FF2B5EF4-FFF2-40B4-BE49-F238E27FC236}">
                    <a16:creationId xmlns:a16="http://schemas.microsoft.com/office/drawing/2014/main" id="{01353AA8-97F9-8A11-5C60-CCC2FA5A5191}"/>
                  </a:ext>
                </a:extLst>
              </p:cNvPr>
              <p:cNvSpPr txBox="1">
                <a:spLocks noRot="1" noChangeAspect="1" noMove="1" noResize="1" noEditPoints="1" noAdjustHandles="1" noChangeArrowheads="1" noChangeShapeType="1" noTextEdit="1"/>
              </p:cNvSpPr>
              <p:nvPr/>
            </p:nvSpPr>
            <p:spPr>
              <a:xfrm>
                <a:off x="5158669" y="5912890"/>
                <a:ext cx="2842253" cy="404854"/>
              </a:xfrm>
              <a:prstGeom prst="rect">
                <a:avLst/>
              </a:prstGeom>
              <a:blipFill>
                <a:blip r:embed="rId12"/>
                <a:stretch>
                  <a:fillRect l="-6438" t="-16667" b="-43939"/>
                </a:stretch>
              </a:blipFill>
            </p:spPr>
            <p:txBody>
              <a:bodyPr/>
              <a:lstStyle/>
              <a:p>
                <a:r>
                  <a:rPr lang="en-US">
                    <a:noFill/>
                  </a:rPr>
                  <a:t> </a:t>
                </a:r>
              </a:p>
            </p:txBody>
          </p:sp>
        </mc:Fallback>
      </mc:AlternateContent>
      <p:grpSp>
        <p:nvGrpSpPr>
          <p:cNvPr id="31" name="Group 30">
            <a:extLst>
              <a:ext uri="{FF2B5EF4-FFF2-40B4-BE49-F238E27FC236}">
                <a16:creationId xmlns:a16="http://schemas.microsoft.com/office/drawing/2014/main" id="{075F6965-28EA-711F-C316-A3718F206244}"/>
              </a:ext>
            </a:extLst>
          </p:cNvPr>
          <p:cNvGrpSpPr/>
          <p:nvPr/>
        </p:nvGrpSpPr>
        <p:grpSpPr>
          <a:xfrm>
            <a:off x="1301281" y="5927665"/>
            <a:ext cx="3210287" cy="461665"/>
            <a:chOff x="3003848" y="6088016"/>
            <a:chExt cx="3210287" cy="461665"/>
          </a:xfrm>
        </p:grpSpPr>
        <p:sp>
          <p:nvSpPr>
            <p:cNvPr id="32" name="TextBox 31">
              <a:extLst>
                <a:ext uri="{FF2B5EF4-FFF2-40B4-BE49-F238E27FC236}">
                  <a16:creationId xmlns:a16="http://schemas.microsoft.com/office/drawing/2014/main" id="{715D95F7-1628-E555-590E-1312E36D4545}"/>
                </a:ext>
              </a:extLst>
            </p:cNvPr>
            <p:cNvSpPr txBox="1"/>
            <p:nvPr/>
          </p:nvSpPr>
          <p:spPr>
            <a:xfrm>
              <a:off x="3003848" y="6088016"/>
              <a:ext cx="1149674" cy="461665"/>
            </a:xfrm>
            <a:prstGeom prst="rect">
              <a:avLst/>
            </a:prstGeom>
            <a:noFill/>
          </p:spPr>
          <p:txBody>
            <a:bodyPr wrap="none" rtlCol="0">
              <a:spAutoFit/>
            </a:bodyPr>
            <a:lstStyle/>
            <a:p>
              <a:r>
                <a:rPr lang="en-US" sz="2400" dirty="0"/>
                <a:t>Model: </a:t>
              </a: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C17ECCE5-9167-1215-480C-85EA26669695}"/>
                    </a:ext>
                  </a:extLst>
                </p:cNvPr>
                <p:cNvSpPr txBox="1"/>
                <p:nvPr/>
              </p:nvSpPr>
              <p:spPr>
                <a:xfrm>
                  <a:off x="4351381" y="6136841"/>
                  <a:ext cx="1862754" cy="38478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2400" i="1" smtClean="0">
                                <a:latin typeface="Cambria Math" panose="02040503050406030204" pitchFamily="18" charset="0"/>
                              </a:rPr>
                            </m:ctrlPr>
                          </m:accPr>
                          <m:e>
                            <m:r>
                              <a:rPr lang="en-US" sz="2400" i="1">
                                <a:latin typeface="Cambria Math" panose="02040503050406030204" pitchFamily="18" charset="0"/>
                              </a:rPr>
                              <m:t>𝑦</m:t>
                            </m:r>
                          </m:e>
                        </m:acc>
                        <m:r>
                          <a:rPr lang="en-US" sz="2400" i="1">
                            <a:latin typeface="Cambria Math" panose="02040503050406030204" pitchFamily="18" charset="0"/>
                          </a:rPr>
                          <m:t>=</m:t>
                        </m:r>
                        <m:sSub>
                          <m:sSubPr>
                            <m:ctrlPr>
                              <a:rPr lang="en-US" sz="2400" b="0" i="1" smtClean="0">
                                <a:latin typeface="Cambria Math" panose="02040503050406030204" pitchFamily="18" charset="0"/>
                              </a:rPr>
                            </m:ctrlPr>
                          </m:sSubPr>
                          <m:e>
                            <m:sSub>
                              <m:sSubPr>
                                <m:ctrlPr>
                                  <a:rPr lang="en-US" sz="2400" b="0" i="1" smtClean="0">
                                    <a:latin typeface="Cambria Math" panose="02040503050406030204" pitchFamily="18" charset="0"/>
                                  </a:rPr>
                                </m:ctrlPr>
                              </m:sSubPr>
                              <m:e>
                                <m:acc>
                                  <m:accPr>
                                    <m:chr m:val="̂"/>
                                    <m:ctrlPr>
                                      <a:rPr lang="en-US" sz="2400" b="0" i="1" smtClean="0">
                                        <a:latin typeface="Cambria Math" panose="02040503050406030204" pitchFamily="18" charset="0"/>
                                      </a:rPr>
                                    </m:ctrlPr>
                                  </m:accPr>
                                  <m:e>
                                    <m:r>
                                      <a:rPr lang="en-US" sz="2400" i="1">
                                        <a:latin typeface="Cambria Math" panose="02040503050406030204" pitchFamily="18" charset="0"/>
                                      </a:rPr>
                                      <m:t>𝜃</m:t>
                                    </m:r>
                                  </m:e>
                                </m:acc>
                              </m:e>
                              <m:sub>
                                <m:r>
                                  <a:rPr lang="en-US" sz="2400" b="0" i="1" smtClean="0">
                                    <a:latin typeface="Cambria Math" panose="02040503050406030204" pitchFamily="18" charset="0"/>
                                  </a:rPr>
                                  <m:t>0</m:t>
                                </m:r>
                              </m:sub>
                            </m:sSub>
                            <m:r>
                              <a:rPr lang="en-US" sz="2400" b="0" i="1" smtClean="0">
                                <a:latin typeface="Cambria Math" panose="02040503050406030204" pitchFamily="18" charset="0"/>
                              </a:rPr>
                              <m:t>+ </m:t>
                            </m:r>
                            <m:acc>
                              <m:accPr>
                                <m:chr m:val="̂"/>
                                <m:ctrlPr>
                                  <a:rPr lang="en-US" sz="2400" b="0" i="1" smtClean="0">
                                    <a:latin typeface="Cambria Math" panose="02040503050406030204" pitchFamily="18" charset="0"/>
                                  </a:rPr>
                                </m:ctrlPr>
                              </m:accPr>
                              <m:e>
                                <m:r>
                                  <a:rPr lang="en-US" sz="2400" i="1">
                                    <a:latin typeface="Cambria Math" panose="02040503050406030204" pitchFamily="18" charset="0"/>
                                  </a:rPr>
                                  <m:t>𝜃</m:t>
                                </m:r>
                              </m:e>
                            </m:acc>
                          </m:e>
                          <m:sub>
                            <m:r>
                              <a:rPr lang="en-US" sz="2400" b="0" i="1" smtClean="0">
                                <a:latin typeface="Cambria Math" panose="02040503050406030204" pitchFamily="18" charset="0"/>
                              </a:rPr>
                              <m:t>1</m:t>
                            </m:r>
                          </m:sub>
                        </m:sSub>
                        <m:r>
                          <a:rPr lang="en-US" sz="2400" i="1">
                            <a:latin typeface="Cambria Math" panose="02040503050406030204" pitchFamily="18" charset="0"/>
                          </a:rPr>
                          <m:t>𝑥</m:t>
                        </m:r>
                      </m:oMath>
                    </m:oMathPara>
                  </a14:m>
                  <a:endParaRPr lang="en-US" sz="2400" dirty="0"/>
                </a:p>
              </p:txBody>
            </p:sp>
          </mc:Choice>
          <mc:Fallback xmlns="">
            <p:sp>
              <p:nvSpPr>
                <p:cNvPr id="33" name="TextBox 32">
                  <a:extLst>
                    <a:ext uri="{FF2B5EF4-FFF2-40B4-BE49-F238E27FC236}">
                      <a16:creationId xmlns:a16="http://schemas.microsoft.com/office/drawing/2014/main" id="{C17ECCE5-9167-1215-480C-85EA26669695}"/>
                    </a:ext>
                  </a:extLst>
                </p:cNvPr>
                <p:cNvSpPr txBox="1">
                  <a:spLocks noRot="1" noChangeAspect="1" noMove="1" noResize="1" noEditPoints="1" noAdjustHandles="1" noChangeArrowheads="1" noChangeShapeType="1" noTextEdit="1"/>
                </p:cNvSpPr>
                <p:nvPr/>
              </p:nvSpPr>
              <p:spPr>
                <a:xfrm>
                  <a:off x="4351381" y="6136841"/>
                  <a:ext cx="1862754" cy="384785"/>
                </a:xfrm>
                <a:prstGeom prst="rect">
                  <a:avLst/>
                </a:prstGeom>
                <a:blipFill>
                  <a:blip r:embed="rId13"/>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40165351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482333" y="322641"/>
            <a:ext cx="10972800" cy="1524000"/>
          </a:xfrm>
          <a:prstGeom prst="rect">
            <a:avLst/>
          </a:prstGeom>
        </p:spPr>
        <p:txBody>
          <a:bodyPr>
            <a:noAutofit/>
          </a:bodyPr>
          <a:lstStyle>
            <a:lvl1pPr algn="ctr" defTabSz="457200">
              <a:defRPr sz="3200" b="0">
                <a:solidFill>
                  <a:srgbClr val="205382"/>
                </a:solidFill>
                <a:latin typeface="+mj-lt"/>
                <a:ea typeface="+mn-ea"/>
                <a:cs typeface="+mn-cs"/>
                <a:sym typeface="Helvetica"/>
              </a:defRPr>
            </a:lvl1pPr>
            <a:lvl2pPr algn="ctr" defTabSz="457200">
              <a:defRPr sz="3300" b="1">
                <a:solidFill>
                  <a:srgbClr val="205382"/>
                </a:solidFill>
                <a:latin typeface="+mn-lt"/>
                <a:ea typeface="+mn-ea"/>
                <a:cs typeface="+mn-cs"/>
                <a:sym typeface="Helvetica"/>
              </a:defRPr>
            </a:lvl2pPr>
            <a:lvl3pPr algn="ctr" defTabSz="457200">
              <a:defRPr sz="3300" b="1">
                <a:solidFill>
                  <a:srgbClr val="205382"/>
                </a:solidFill>
                <a:latin typeface="+mn-lt"/>
                <a:ea typeface="+mn-ea"/>
                <a:cs typeface="+mn-cs"/>
                <a:sym typeface="Helvetica"/>
              </a:defRPr>
            </a:lvl3pPr>
            <a:lvl4pPr algn="ctr" defTabSz="457200">
              <a:defRPr sz="3300" b="1">
                <a:solidFill>
                  <a:srgbClr val="205382"/>
                </a:solidFill>
                <a:latin typeface="+mn-lt"/>
                <a:ea typeface="+mn-ea"/>
                <a:cs typeface="+mn-cs"/>
                <a:sym typeface="Helvetica"/>
              </a:defRPr>
            </a:lvl4pPr>
            <a:lvl5pPr algn="ctr" defTabSz="457200">
              <a:defRPr sz="3300" b="1">
                <a:solidFill>
                  <a:srgbClr val="205382"/>
                </a:solidFill>
                <a:latin typeface="+mn-lt"/>
                <a:ea typeface="+mn-ea"/>
                <a:cs typeface="+mn-cs"/>
                <a:sym typeface="Helvetica"/>
              </a:defRPr>
            </a:lvl5pPr>
            <a:lvl6pPr algn="ctr" defTabSz="457200">
              <a:defRPr sz="3300" b="1">
                <a:solidFill>
                  <a:srgbClr val="205382"/>
                </a:solidFill>
                <a:latin typeface="+mn-lt"/>
                <a:ea typeface="+mn-ea"/>
                <a:cs typeface="+mn-cs"/>
                <a:sym typeface="Helvetica"/>
              </a:defRPr>
            </a:lvl6pPr>
            <a:lvl7pPr algn="ctr" defTabSz="457200">
              <a:defRPr sz="3300" b="1">
                <a:solidFill>
                  <a:srgbClr val="205382"/>
                </a:solidFill>
                <a:latin typeface="+mn-lt"/>
                <a:ea typeface="+mn-ea"/>
                <a:cs typeface="+mn-cs"/>
                <a:sym typeface="Helvetica"/>
              </a:defRPr>
            </a:lvl7pPr>
            <a:lvl8pPr algn="ctr" defTabSz="457200">
              <a:defRPr sz="3300" b="1">
                <a:solidFill>
                  <a:srgbClr val="205382"/>
                </a:solidFill>
                <a:latin typeface="+mn-lt"/>
                <a:ea typeface="+mn-ea"/>
                <a:cs typeface="+mn-cs"/>
                <a:sym typeface="Helvetica"/>
              </a:defRPr>
            </a:lvl8pPr>
            <a:lvl9pPr algn="ctr" defTabSz="457200">
              <a:defRPr sz="3300" b="1">
                <a:solidFill>
                  <a:srgbClr val="205382"/>
                </a:solidFill>
                <a:latin typeface="+mn-lt"/>
                <a:ea typeface="+mn-ea"/>
                <a:cs typeface="+mn-cs"/>
                <a:sym typeface="Helvetica"/>
              </a:defRPr>
            </a:lvl9pPr>
          </a:lstStyle>
          <a:p>
            <a:r>
              <a:rPr lang="en-US" sz="4267"/>
              <a:t>Linear Regression – 1 output, 1 input</a:t>
            </a:r>
            <a:endParaRPr lang="en-US" sz="4267" dirty="0"/>
          </a:p>
        </p:txBody>
      </p:sp>
      <mc:AlternateContent xmlns:mc="http://schemas.openxmlformats.org/markup-compatibility/2006" xmlns:a14="http://schemas.microsoft.com/office/drawing/2010/main">
        <mc:Choice Requires="a14">
          <p:graphicFrame>
            <p:nvGraphicFramePr>
              <p:cNvPr id="2" name="Diagram 1">
                <a:extLst>
                  <a:ext uri="{FF2B5EF4-FFF2-40B4-BE49-F238E27FC236}">
                    <a16:creationId xmlns:a16="http://schemas.microsoft.com/office/drawing/2014/main" id="{FCBEA7D6-A22D-2DC6-FE22-79EF82588A0D}"/>
                  </a:ext>
                </a:extLst>
              </p:cNvPr>
              <p:cNvGraphicFramePr/>
              <p:nvPr/>
            </p:nvGraphicFramePr>
            <p:xfrm>
              <a:off x="887359" y="1722206"/>
              <a:ext cx="8305801" cy="398205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mc:Choice>
        <mc:Fallback xmlns="">
          <p:graphicFrame>
            <p:nvGraphicFramePr>
              <p:cNvPr id="2" name="Diagram 1">
                <a:extLst>
                  <a:ext uri="{FF2B5EF4-FFF2-40B4-BE49-F238E27FC236}">
                    <a16:creationId xmlns:a16="http://schemas.microsoft.com/office/drawing/2014/main" id="{FCBEA7D6-A22D-2DC6-FE22-79EF82588A0D}"/>
                  </a:ext>
                </a:extLst>
              </p:cNvPr>
              <p:cNvGraphicFramePr/>
              <p:nvPr/>
            </p:nvGraphicFramePr>
            <p:xfrm>
              <a:off x="887359" y="1722206"/>
              <a:ext cx="8305801" cy="3982052"/>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mc:Fallback>
      </mc:AlternateContent>
    </p:spTree>
    <p:extLst>
      <p:ext uri="{BB962C8B-B14F-4D97-AF65-F5344CB8AC3E}">
        <p14:creationId xmlns:p14="http://schemas.microsoft.com/office/powerpoint/2010/main" val="27940333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39657A-A79E-4E20-BF94-31F05803F7E7}"/>
              </a:ext>
            </a:extLst>
          </p:cNvPr>
          <p:cNvSpPr>
            <a:spLocks noGrp="1"/>
          </p:cNvSpPr>
          <p:nvPr>
            <p:ph type="title" idx="4294967295"/>
          </p:nvPr>
        </p:nvSpPr>
        <p:spPr>
          <a:xfrm>
            <a:off x="171450" y="34261"/>
            <a:ext cx="9715500" cy="1003899"/>
          </a:xfrm>
        </p:spPr>
        <p:txBody>
          <a:bodyPr/>
          <a:lstStyle/>
          <a:p>
            <a:pPr algn="ctr"/>
            <a:r>
              <a:rPr lang="en-US" dirty="0">
                <a:cs typeface="Calibri Light"/>
              </a:rPr>
              <a:t>Loss Function</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DC12263-477F-474B-9304-F7358CDC9D43}"/>
                  </a:ext>
                </a:extLst>
              </p:cNvPr>
              <p:cNvSpPr>
                <a:spLocks noGrp="1"/>
              </p:cNvSpPr>
              <p:nvPr>
                <p:ph idx="4294967295"/>
              </p:nvPr>
            </p:nvSpPr>
            <p:spPr>
              <a:xfrm>
                <a:off x="838200" y="1534886"/>
                <a:ext cx="10515600" cy="4642077"/>
              </a:xfrm>
            </p:spPr>
            <p:txBody>
              <a:bodyPr vert="horz" lIns="91440" tIns="45720" rIns="91440" bIns="45720" rtlCol="0" anchor="t">
                <a:normAutofit/>
              </a:bodyPr>
              <a:lstStyle/>
              <a:p>
                <a:pPr marL="0" indent="0">
                  <a:buNone/>
                </a:pPr>
                <a14:m>
                  <m:oMathPara xmlns:m="http://schemas.openxmlformats.org/officeDocument/2006/math">
                    <m:oMathParaPr>
                      <m:jc m:val="left"/>
                    </m:oMathParaPr>
                    <m:oMath xmlns:m="http://schemas.openxmlformats.org/officeDocument/2006/math">
                      <m:acc>
                        <m:accPr>
                          <m:chr m:val="̂"/>
                          <m:ctrlPr>
                            <a:rPr lang="en-US" i="1" smtClean="0">
                              <a:latin typeface="Cambria Math" panose="02040503050406030204" pitchFamily="18" charset="0"/>
                              <a:cs typeface="Calibri"/>
                            </a:rPr>
                          </m:ctrlPr>
                        </m:accPr>
                        <m:e>
                          <m:r>
                            <a:rPr lang="en-US" i="1">
                              <a:latin typeface="Cambria Math" panose="02040503050406030204" pitchFamily="18" charset="0"/>
                              <a:cs typeface="Calibri"/>
                            </a:rPr>
                            <m:t>𝑦</m:t>
                          </m:r>
                        </m:e>
                      </m:acc>
                      <m:r>
                        <a:rPr lang="en-US" i="1">
                          <a:latin typeface="Cambria Math" panose="02040503050406030204" pitchFamily="18" charset="0"/>
                          <a:cs typeface="Calibri"/>
                        </a:rPr>
                        <m:t>=</m:t>
                      </m:r>
                      <m:sSub>
                        <m:sSubPr>
                          <m:ctrlPr>
                            <a:rPr lang="en-US" i="1">
                              <a:latin typeface="Cambria Math" panose="02040503050406030204" pitchFamily="18" charset="0"/>
                              <a:cs typeface="Calibri"/>
                            </a:rPr>
                          </m:ctrlPr>
                        </m:sSubPr>
                        <m:e>
                          <m:r>
                            <a:rPr lang="en-US" i="1">
                              <a:latin typeface="Cambria Math" panose="02040503050406030204" pitchFamily="18" charset="0"/>
                              <a:cs typeface="Calibri"/>
                            </a:rPr>
                            <m:t>h</m:t>
                          </m:r>
                        </m:e>
                        <m:sub>
                          <m:r>
                            <a:rPr lang="en-US" i="1">
                              <a:latin typeface="Cambria Math" panose="02040503050406030204" pitchFamily="18" charset="0"/>
                              <a:cs typeface="Calibri"/>
                            </a:rPr>
                            <m:t>𝜃</m:t>
                          </m:r>
                        </m:sub>
                      </m:sSub>
                      <m:d>
                        <m:dPr>
                          <m:ctrlPr>
                            <a:rPr lang="en-US" i="1">
                              <a:latin typeface="Cambria Math" panose="02040503050406030204" pitchFamily="18" charset="0"/>
                              <a:cs typeface="Calibri"/>
                            </a:rPr>
                          </m:ctrlPr>
                        </m:dPr>
                        <m:e>
                          <m:r>
                            <a:rPr lang="en-US" i="1">
                              <a:latin typeface="Cambria Math" panose="02040503050406030204" pitchFamily="18" charset="0"/>
                              <a:cs typeface="Calibri"/>
                            </a:rPr>
                            <m:t>𝑥</m:t>
                          </m:r>
                        </m:e>
                      </m:d>
                      <m:r>
                        <a:rPr lang="en-US" i="1">
                          <a:latin typeface="Cambria Math" panose="02040503050406030204" pitchFamily="18" charset="0"/>
                          <a:cs typeface="Calibri"/>
                        </a:rPr>
                        <m:t>=</m:t>
                      </m:r>
                      <m:sSub>
                        <m:sSubPr>
                          <m:ctrlPr>
                            <a:rPr lang="en-US" i="1">
                              <a:latin typeface="Cambria Math" panose="02040503050406030204" pitchFamily="18" charset="0"/>
                              <a:cs typeface="Calibri"/>
                            </a:rPr>
                          </m:ctrlPr>
                        </m:sSubPr>
                        <m:e>
                          <m:r>
                            <a:rPr lang="en-US" i="1">
                              <a:latin typeface="Cambria Math" panose="02040503050406030204" pitchFamily="18" charset="0"/>
                              <a:cs typeface="Calibri"/>
                            </a:rPr>
                            <m:t>𝜃</m:t>
                          </m:r>
                        </m:e>
                        <m:sub>
                          <m:r>
                            <a:rPr lang="en-US" i="1">
                              <a:latin typeface="Cambria Math" panose="02040503050406030204" pitchFamily="18" charset="0"/>
                              <a:cs typeface="Calibri"/>
                            </a:rPr>
                            <m:t>0</m:t>
                          </m:r>
                        </m:sub>
                      </m:sSub>
                      <m:r>
                        <a:rPr lang="en-US" i="1">
                          <a:latin typeface="Cambria Math" panose="02040503050406030204" pitchFamily="18" charset="0"/>
                          <a:cs typeface="Calibri"/>
                        </a:rPr>
                        <m:t>+</m:t>
                      </m:r>
                      <m:sSub>
                        <m:sSubPr>
                          <m:ctrlPr>
                            <a:rPr lang="en-US" i="1">
                              <a:latin typeface="Cambria Math" panose="02040503050406030204" pitchFamily="18" charset="0"/>
                              <a:cs typeface="Calibri"/>
                            </a:rPr>
                          </m:ctrlPr>
                        </m:sSubPr>
                        <m:e>
                          <m:r>
                            <a:rPr lang="en-US" i="1">
                              <a:latin typeface="Cambria Math" panose="02040503050406030204" pitchFamily="18" charset="0"/>
                              <a:cs typeface="Calibri"/>
                            </a:rPr>
                            <m:t>𝜃</m:t>
                          </m:r>
                        </m:e>
                        <m:sub>
                          <m:r>
                            <a:rPr lang="en-US" i="1">
                              <a:latin typeface="Cambria Math" panose="02040503050406030204" pitchFamily="18" charset="0"/>
                              <a:cs typeface="Calibri"/>
                            </a:rPr>
                            <m:t>1</m:t>
                          </m:r>
                        </m:sub>
                      </m:sSub>
                      <m:sSub>
                        <m:sSubPr>
                          <m:ctrlPr>
                            <a:rPr lang="en-US" i="1">
                              <a:latin typeface="Cambria Math" panose="02040503050406030204" pitchFamily="18" charset="0"/>
                              <a:cs typeface="Calibri"/>
                            </a:rPr>
                          </m:ctrlPr>
                        </m:sSubPr>
                        <m:e>
                          <m:r>
                            <a:rPr lang="en-US" i="1">
                              <a:latin typeface="Cambria Math" panose="02040503050406030204" pitchFamily="18" charset="0"/>
                              <a:cs typeface="Calibri"/>
                            </a:rPr>
                            <m:t>𝑥</m:t>
                          </m:r>
                        </m:e>
                        <m:sub>
                          <m:r>
                            <a:rPr lang="en-US" i="1">
                              <a:latin typeface="Cambria Math" panose="02040503050406030204" pitchFamily="18" charset="0"/>
                              <a:cs typeface="Calibri"/>
                            </a:rPr>
                            <m:t>1</m:t>
                          </m:r>
                        </m:sub>
                      </m:sSub>
                    </m:oMath>
                  </m:oMathPara>
                </a14:m>
                <a:endParaRPr lang="en-US" dirty="0">
                  <a:latin typeface="Times New Roman" panose="02020603050405020304" pitchFamily="18" charset="0"/>
                  <a:cs typeface="Times New Roman" panose="02020603050405020304" pitchFamily="18" charset="0"/>
                </a:endParaRPr>
              </a:p>
              <a:p>
                <a:pPr marL="0" indent="0">
                  <a:buNone/>
                </a:pPr>
                <a:r>
                  <a:rPr lang="en-US" dirty="0">
                    <a:latin typeface="Times New Roman" panose="02020603050405020304" pitchFamily="18" charset="0"/>
                    <a:cs typeface="Times New Roman" panose="02020603050405020304" pitchFamily="18" charset="0"/>
                  </a:rPr>
                  <a:t>Let us assume </a:t>
                </a:r>
                <a14:m>
                  <m:oMath xmlns:m="http://schemas.openxmlformats.org/officeDocument/2006/math">
                    <m:sSub>
                      <m:sSubPr>
                        <m:ctrlPr>
                          <a:rPr lang="en-US" b="0" i="1" smtClean="0">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𝜃</m:t>
                        </m:r>
                      </m:e>
                      <m:sub>
                        <m:r>
                          <a:rPr lang="en-US" b="0" i="1" smtClean="0">
                            <a:latin typeface="Cambria Math" panose="02040503050406030204" pitchFamily="18" charset="0"/>
                            <a:cs typeface="Times New Roman" panose="02020603050405020304" pitchFamily="18" charset="0"/>
                          </a:rPr>
                          <m:t>0</m:t>
                        </m:r>
                      </m:sub>
                    </m:sSub>
                    <m:r>
                      <a:rPr lang="en-US" b="0" i="1" smtClean="0">
                        <a:latin typeface="Cambria Math" panose="02040503050406030204" pitchFamily="18" charset="0"/>
                        <a:cs typeface="Times New Roman" panose="02020603050405020304" pitchFamily="18" charset="0"/>
                      </a:rPr>
                      <m:t>=0</m:t>
                    </m:r>
                  </m:oMath>
                </a14:m>
                <a:endParaRPr lang="en-US" b="0" dirty="0">
                  <a:latin typeface="Times New Roman" panose="02020603050405020304" pitchFamily="18" charset="0"/>
                  <a:cs typeface="Times New Roman" panose="02020603050405020304" pitchFamily="18" charset="0"/>
                </a:endParaRPr>
              </a:p>
              <a:p>
                <a:pPr marL="0" indent="0">
                  <a:buNone/>
                </a:pPr>
                <a:endParaRPr lang="en-US" b="0" dirty="0">
                  <a:latin typeface="Times New Roman" panose="02020603050405020304" pitchFamily="18" charset="0"/>
                  <a:cs typeface="Times New Roman" panose="02020603050405020304" pitchFamily="18" charset="0"/>
                </a:endParaRPr>
              </a:p>
              <a:p>
                <a:pPr marL="0" indent="0">
                  <a:buNone/>
                </a:pPr>
                <a14:m>
                  <m:oMathPara xmlns:m="http://schemas.openxmlformats.org/officeDocument/2006/math">
                    <m:oMathParaPr>
                      <m:jc m:val="left"/>
                    </m:oMathParaPr>
                    <m:oMath xmlns:m="http://schemas.openxmlformats.org/officeDocument/2006/math">
                      <m:acc>
                        <m:accPr>
                          <m:chr m:val="̂"/>
                          <m:ctrlPr>
                            <a:rPr lang="en-US" i="1">
                              <a:latin typeface="Cambria Math" panose="02040503050406030204" pitchFamily="18" charset="0"/>
                              <a:cs typeface="Calibri"/>
                            </a:rPr>
                          </m:ctrlPr>
                        </m:accPr>
                        <m:e>
                          <m:r>
                            <a:rPr lang="en-US" i="1">
                              <a:latin typeface="Cambria Math" panose="02040503050406030204" pitchFamily="18" charset="0"/>
                              <a:cs typeface="Calibri"/>
                            </a:rPr>
                            <m:t>𝑦</m:t>
                          </m:r>
                        </m:e>
                      </m:acc>
                      <m:r>
                        <a:rPr lang="en-US" i="1">
                          <a:latin typeface="Cambria Math" panose="02040503050406030204" pitchFamily="18" charset="0"/>
                          <a:cs typeface="Calibri"/>
                        </a:rPr>
                        <m:t>=</m:t>
                      </m:r>
                      <m:sSub>
                        <m:sSubPr>
                          <m:ctrlPr>
                            <a:rPr lang="en-US" i="1">
                              <a:latin typeface="Cambria Math" panose="02040503050406030204" pitchFamily="18" charset="0"/>
                              <a:cs typeface="Calibri"/>
                            </a:rPr>
                          </m:ctrlPr>
                        </m:sSubPr>
                        <m:e>
                          <m:r>
                            <a:rPr lang="en-US" i="1">
                              <a:latin typeface="Cambria Math" panose="02040503050406030204" pitchFamily="18" charset="0"/>
                              <a:cs typeface="Calibri"/>
                            </a:rPr>
                            <m:t>h</m:t>
                          </m:r>
                        </m:e>
                        <m:sub>
                          <m:r>
                            <a:rPr lang="en-US" i="1">
                              <a:latin typeface="Cambria Math" panose="02040503050406030204" pitchFamily="18" charset="0"/>
                              <a:cs typeface="Calibri"/>
                            </a:rPr>
                            <m:t>𝜃</m:t>
                          </m:r>
                        </m:sub>
                      </m:sSub>
                      <m:d>
                        <m:dPr>
                          <m:ctrlPr>
                            <a:rPr lang="en-US" i="1">
                              <a:latin typeface="Cambria Math" panose="02040503050406030204" pitchFamily="18" charset="0"/>
                              <a:cs typeface="Calibri"/>
                            </a:rPr>
                          </m:ctrlPr>
                        </m:dPr>
                        <m:e>
                          <m:r>
                            <a:rPr lang="en-US" i="1">
                              <a:latin typeface="Cambria Math" panose="02040503050406030204" pitchFamily="18" charset="0"/>
                              <a:cs typeface="Calibri"/>
                            </a:rPr>
                            <m:t>𝑥</m:t>
                          </m:r>
                        </m:e>
                      </m:d>
                      <m:r>
                        <a:rPr lang="en-US" i="1">
                          <a:latin typeface="Cambria Math" panose="02040503050406030204" pitchFamily="18" charset="0"/>
                          <a:cs typeface="Calibri"/>
                        </a:rPr>
                        <m:t>=</m:t>
                      </m:r>
                      <m:sSub>
                        <m:sSubPr>
                          <m:ctrlPr>
                            <a:rPr lang="en-US" i="1">
                              <a:latin typeface="Cambria Math" panose="02040503050406030204" pitchFamily="18" charset="0"/>
                              <a:cs typeface="Calibri"/>
                            </a:rPr>
                          </m:ctrlPr>
                        </m:sSubPr>
                        <m:e>
                          <m:r>
                            <a:rPr lang="en-US" i="1">
                              <a:latin typeface="Cambria Math" panose="02040503050406030204" pitchFamily="18" charset="0"/>
                              <a:cs typeface="Calibri"/>
                            </a:rPr>
                            <m:t>𝜃</m:t>
                          </m:r>
                        </m:e>
                        <m:sub>
                          <m:r>
                            <a:rPr lang="en-US" i="1">
                              <a:latin typeface="Cambria Math" panose="02040503050406030204" pitchFamily="18" charset="0"/>
                              <a:cs typeface="Calibri"/>
                            </a:rPr>
                            <m:t>1</m:t>
                          </m:r>
                        </m:sub>
                      </m:sSub>
                      <m:sSub>
                        <m:sSubPr>
                          <m:ctrlPr>
                            <a:rPr lang="en-US" i="1">
                              <a:latin typeface="Cambria Math" panose="02040503050406030204" pitchFamily="18" charset="0"/>
                              <a:cs typeface="Calibri"/>
                            </a:rPr>
                          </m:ctrlPr>
                        </m:sSubPr>
                        <m:e>
                          <m:r>
                            <a:rPr lang="en-US" i="1">
                              <a:latin typeface="Cambria Math" panose="02040503050406030204" pitchFamily="18" charset="0"/>
                              <a:cs typeface="Calibri"/>
                            </a:rPr>
                            <m:t>𝑥</m:t>
                          </m:r>
                        </m:e>
                        <m:sub>
                          <m:r>
                            <a:rPr lang="en-US" i="1">
                              <a:latin typeface="Cambria Math" panose="02040503050406030204" pitchFamily="18" charset="0"/>
                              <a:cs typeface="Calibri"/>
                            </a:rPr>
                            <m:t>1</m:t>
                          </m:r>
                        </m:sub>
                      </m:sSub>
                    </m:oMath>
                  </m:oMathPara>
                </a14:m>
                <a:endParaRPr lang="en-US" dirty="0">
                  <a:latin typeface="Times New Roman" panose="02020603050405020304" pitchFamily="18" charset="0"/>
                  <a:cs typeface="Times New Roman" panose="02020603050405020304" pitchFamily="18" charset="0"/>
                </a:endParaRPr>
              </a:p>
              <a:p>
                <a:pPr marL="0" indent="0">
                  <a:buNone/>
                </a:pPr>
                <a:endParaRPr lang="en-US" dirty="0">
                  <a:latin typeface="Times New Roman" panose="02020603050405020304" pitchFamily="18" charset="0"/>
                  <a:cs typeface="Times New Roman" panose="02020603050405020304" pitchFamily="18" charset="0"/>
                </a:endParaRPr>
              </a:p>
              <a:p>
                <a:pPr marL="0" indent="0">
                  <a:buNone/>
                </a:pPr>
                <a:r>
                  <a:rPr lang="en-US" dirty="0">
                    <a:latin typeface="Times New Roman" panose="02020603050405020304" pitchFamily="18" charset="0"/>
                    <a:cs typeface="Times New Roman" panose="02020603050405020304" pitchFamily="18" charset="0"/>
                  </a:rPr>
                  <a:t>Cost Function: </a:t>
                </a:r>
              </a:p>
              <a:p>
                <a:pPr marL="0" indent="0">
                  <a:buNone/>
                </a:pPr>
                <a:endParaRPr lang="en-US" dirty="0">
                  <a:latin typeface="Times New Roman" panose="02020603050405020304" pitchFamily="18" charset="0"/>
                  <a:cs typeface="Times New Roman" panose="02020603050405020304" pitchFamily="18" charset="0"/>
                </a:endParaRPr>
              </a:p>
              <a:p>
                <a:pPr marL="0" indent="0">
                  <a:buNone/>
                </a:pPr>
                <a:r>
                  <a:rPr lang="en-US" dirty="0">
                    <a:latin typeface="Times New Roman" panose="02020603050405020304" pitchFamily="18" charset="0"/>
                    <a:cs typeface="Times New Roman" panose="02020603050405020304" pitchFamily="18" charset="0"/>
                  </a:rPr>
                  <a:t>Goal : Find value of </a:t>
                </a:r>
                <a14:m>
                  <m:oMath xmlns:m="http://schemas.openxmlformats.org/officeDocument/2006/math">
                    <m:sSub>
                      <m:sSubPr>
                        <m:ctrlPr>
                          <a:rPr lang="en-US" b="0" i="1" smtClean="0">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𝜃</m:t>
                        </m:r>
                      </m:e>
                      <m:sub>
                        <m:r>
                          <a:rPr lang="en-US" b="0" i="1" smtClean="0">
                            <a:latin typeface="Cambria Math" panose="02040503050406030204" pitchFamily="18" charset="0"/>
                            <a:cs typeface="Times New Roman" panose="02020603050405020304" pitchFamily="18" charset="0"/>
                          </a:rPr>
                          <m:t>1</m:t>
                        </m:r>
                      </m:sub>
                    </m:sSub>
                  </m:oMath>
                </a14:m>
                <a:r>
                  <a:rPr lang="en-US" dirty="0">
                    <a:latin typeface="Times New Roman" panose="02020603050405020304" pitchFamily="18" charset="0"/>
                    <a:cs typeface="Times New Roman" panose="02020603050405020304" pitchFamily="18" charset="0"/>
                  </a:rPr>
                  <a:t> that minimizes </a:t>
                </a:r>
                <a14:m>
                  <m:oMath xmlns:m="http://schemas.openxmlformats.org/officeDocument/2006/math">
                    <m:r>
                      <a:rPr lang="en-US" b="0" i="1" smtClean="0">
                        <a:latin typeface="Cambria Math" panose="02040503050406030204" pitchFamily="18" charset="0"/>
                        <a:cs typeface="Times New Roman" panose="02020603050405020304" pitchFamily="18" charset="0"/>
                      </a:rPr>
                      <m:t>𝐽</m:t>
                    </m:r>
                    <m:r>
                      <a:rPr lang="en-US" b="0" i="1" smtClean="0">
                        <a:latin typeface="Cambria Math" panose="02040503050406030204" pitchFamily="18" charset="0"/>
                        <a:cs typeface="Times New Roman" panose="02020603050405020304" pitchFamily="18" charset="0"/>
                      </a:rPr>
                      <m:t>(</m:t>
                    </m:r>
                    <m:sSub>
                      <m:sSubPr>
                        <m:ctrlPr>
                          <a:rPr lang="en-US" b="0" i="1" smtClean="0">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𝜃</m:t>
                        </m:r>
                      </m:e>
                      <m:sub>
                        <m:r>
                          <a:rPr lang="en-US" b="0" i="1" smtClean="0">
                            <a:latin typeface="Cambria Math" panose="02040503050406030204" pitchFamily="18" charset="0"/>
                            <a:cs typeface="Times New Roman" panose="02020603050405020304" pitchFamily="18" charset="0"/>
                          </a:rPr>
                          <m:t>1</m:t>
                        </m:r>
                      </m:sub>
                    </m:sSub>
                    <m:r>
                      <a:rPr lang="en-US" b="0" i="1" smtClean="0">
                        <a:latin typeface="Cambria Math" panose="02040503050406030204" pitchFamily="18" charset="0"/>
                        <a:cs typeface="Times New Roman" panose="02020603050405020304" pitchFamily="18" charset="0"/>
                      </a:rPr>
                      <m:t>)</m:t>
                    </m:r>
                  </m:oMath>
                </a14:m>
                <a:endParaRPr lang="en-US" dirty="0">
                  <a:latin typeface="Times New Roman" panose="02020603050405020304" pitchFamily="18" charset="0"/>
                  <a:cs typeface="Times New Roman" panose="02020603050405020304" pitchFamily="18" charset="0"/>
                </a:endParaRPr>
              </a:p>
            </p:txBody>
          </p:sp>
        </mc:Choice>
        <mc:Fallback xmlns="">
          <p:sp>
            <p:nvSpPr>
              <p:cNvPr id="3" name="Content Placeholder 2">
                <a:extLst>
                  <a:ext uri="{FF2B5EF4-FFF2-40B4-BE49-F238E27FC236}">
                    <a16:creationId xmlns:a16="http://schemas.microsoft.com/office/drawing/2014/main" id="{0DC12263-477F-474B-9304-F7358CDC9D43}"/>
                  </a:ext>
                </a:extLst>
              </p:cNvPr>
              <p:cNvSpPr>
                <a:spLocks noGrp="1" noRot="1" noChangeAspect="1" noMove="1" noResize="1" noEditPoints="1" noAdjustHandles="1" noChangeArrowheads="1" noChangeShapeType="1" noTextEdit="1"/>
              </p:cNvSpPr>
              <p:nvPr>
                <p:ph idx="4294967295"/>
              </p:nvPr>
            </p:nvSpPr>
            <p:spPr>
              <a:xfrm>
                <a:off x="838200" y="1534886"/>
                <a:ext cx="10515600" cy="4642077"/>
              </a:xfrm>
              <a:blipFill>
                <a:blip r:embed="rId3"/>
                <a:stretch>
                  <a:fillRect l="-1217" t="-15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angle 3"/>
              <p:cNvSpPr/>
              <p:nvPr/>
            </p:nvSpPr>
            <p:spPr>
              <a:xfrm>
                <a:off x="3243434" y="3781264"/>
                <a:ext cx="3626955" cy="848566"/>
              </a:xfrm>
              <a:prstGeom prst="rect">
                <a:avLst/>
              </a:prstGeom>
            </p:spPr>
            <p:txBody>
              <a:bodyPr wrap="none">
                <a:spAutoFit/>
              </a:bodyPr>
              <a:lstStyle/>
              <a:p>
                <a:pPr/>
                <a14:m>
                  <m:oMathPara xmlns:m="http://schemas.openxmlformats.org/officeDocument/2006/math">
                    <m:oMathParaPr>
                      <m:jc m:val="left"/>
                    </m:oMathParaPr>
                    <m:oMath xmlns:m="http://schemas.openxmlformats.org/officeDocument/2006/math">
                      <m:r>
                        <m:rPr>
                          <m:sty m:val="p"/>
                        </m:rPr>
                        <a:rPr lang="en-US" smtClean="0">
                          <a:latin typeface="Cambria Math" panose="02040503050406030204" pitchFamily="18" charset="0"/>
                        </a:rPr>
                        <m:t>J</m:t>
                      </m:r>
                      <m:d>
                        <m:dPr>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a:rPr lang="en-US" i="1">
                                  <a:latin typeface="Cambria Math" panose="02040503050406030204" pitchFamily="18" charset="0"/>
                                </a:rPr>
                                <m:t>𝜃</m:t>
                              </m:r>
                            </m:e>
                            <m:sub>
                              <m:r>
                                <a:rPr lang="en-US" b="0" i="1" smtClean="0">
                                  <a:latin typeface="Cambria Math" panose="02040503050406030204" pitchFamily="18" charset="0"/>
                                </a:rPr>
                                <m:t>1</m:t>
                              </m:r>
                            </m:sub>
                          </m:sSub>
                        </m:e>
                      </m:d>
                      <m:r>
                        <a:rPr lang="en-US" i="1">
                          <a:latin typeface="Cambria Math" panose="02040503050406030204" pitchFamily="18" charset="0"/>
                        </a:rPr>
                        <m:t>= </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r>
                            <a:rPr lang="en-US" i="1">
                              <a:latin typeface="Cambria Math" panose="02040503050406030204" pitchFamily="18" charset="0"/>
                            </a:rPr>
                            <m:t>𝑚</m:t>
                          </m:r>
                        </m:den>
                      </m:f>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𝑚</m:t>
                          </m:r>
                        </m:sup>
                        <m:e>
                          <m:sSup>
                            <m:sSupPr>
                              <m:ctrlPr>
                                <a:rPr lang="en-US" i="1">
                                  <a:latin typeface="Cambria Math" panose="02040503050406030204" pitchFamily="18" charset="0"/>
                                </a:rPr>
                              </m:ctrlPr>
                            </m:sSup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𝑥</m:t>
                                          </m:r>
                                        </m:e>
                                        <m:sup>
                                          <m:d>
                                            <m:dPr>
                                              <m:ctrlPr>
                                                <a:rPr lang="en-US" i="1">
                                                  <a:latin typeface="Cambria Math" panose="02040503050406030204" pitchFamily="18" charset="0"/>
                                                </a:rPr>
                                              </m:ctrlPr>
                                            </m:dPr>
                                            <m:e>
                                              <m:r>
                                                <a:rPr lang="en-US" i="1">
                                                  <a:latin typeface="Cambria Math" panose="02040503050406030204" pitchFamily="18" charset="0"/>
                                                </a:rPr>
                                                <m:t>𝑖</m:t>
                                              </m:r>
                                            </m:e>
                                          </m:d>
                                        </m:sup>
                                      </m:sSup>
                                    </m:e>
                                  </m:d>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𝑦</m:t>
                                      </m:r>
                                    </m:e>
                                    <m:sup>
                                      <m:d>
                                        <m:dPr>
                                          <m:ctrlPr>
                                            <a:rPr lang="en-US" i="1">
                                              <a:latin typeface="Cambria Math" panose="02040503050406030204" pitchFamily="18" charset="0"/>
                                            </a:rPr>
                                          </m:ctrlPr>
                                        </m:dPr>
                                        <m:e>
                                          <m:r>
                                            <a:rPr lang="en-US" i="1">
                                              <a:latin typeface="Cambria Math" panose="02040503050406030204" pitchFamily="18" charset="0"/>
                                            </a:rPr>
                                            <m:t>𝑖</m:t>
                                          </m:r>
                                        </m:e>
                                      </m:d>
                                    </m:sup>
                                  </m:sSup>
                                </m:e>
                              </m:d>
                            </m:e>
                            <m:sup>
                              <m:r>
                                <a:rPr lang="en-US" i="1">
                                  <a:latin typeface="Cambria Math" panose="02040503050406030204" pitchFamily="18" charset="0"/>
                                </a:rPr>
                                <m:t>2</m:t>
                              </m:r>
                            </m:sup>
                          </m:sSup>
                        </m:e>
                      </m:nary>
                    </m:oMath>
                  </m:oMathPara>
                </a14:m>
                <a:endParaRPr lang="en-US" dirty="0"/>
              </a:p>
            </p:txBody>
          </p:sp>
        </mc:Choice>
        <mc:Fallback xmlns="">
          <p:sp>
            <p:nvSpPr>
              <p:cNvPr id="4" name="Rectangle 3"/>
              <p:cNvSpPr>
                <a:spLocks noRot="1" noChangeAspect="1" noMove="1" noResize="1" noEditPoints="1" noAdjustHandles="1" noChangeArrowheads="1" noChangeShapeType="1" noTextEdit="1"/>
              </p:cNvSpPr>
              <p:nvPr/>
            </p:nvSpPr>
            <p:spPr>
              <a:xfrm>
                <a:off x="3243434" y="3781264"/>
                <a:ext cx="3626955" cy="848566"/>
              </a:xfrm>
              <a:prstGeom prst="rect">
                <a:avLst/>
              </a:prstGeom>
              <a:blipFill>
                <a:blip r:embed="rId5"/>
                <a:stretch>
                  <a:fillRect/>
                </a:stretch>
              </a:blipFill>
            </p:spPr>
            <p:txBody>
              <a:bodyPr/>
              <a:lstStyle/>
              <a:p>
                <a:r>
                  <a:rPr lang="en-US">
                    <a:noFill/>
                  </a:rPr>
                  <a:t> </a:t>
                </a:r>
              </a:p>
            </p:txBody>
          </p:sp>
        </mc:Fallback>
      </mc:AlternateContent>
      <p:graphicFrame>
        <p:nvGraphicFramePr>
          <p:cNvPr id="6" name="Table 5"/>
          <p:cNvGraphicFramePr>
            <a:graphicFrameLocks noGrp="1"/>
          </p:cNvGraphicFramePr>
          <p:nvPr/>
        </p:nvGraphicFramePr>
        <p:xfrm>
          <a:off x="5539927" y="1272937"/>
          <a:ext cx="3190838" cy="1463040"/>
        </p:xfrm>
        <a:graphic>
          <a:graphicData uri="http://schemas.openxmlformats.org/drawingml/2006/table">
            <a:tbl>
              <a:tblPr firstRow="1" bandRow="1">
                <a:tableStyleId>{5C22544A-7EE6-4342-B048-85BDC9FD1C3A}</a:tableStyleId>
              </a:tblPr>
              <a:tblGrid>
                <a:gridCol w="1595419">
                  <a:extLst>
                    <a:ext uri="{9D8B030D-6E8A-4147-A177-3AD203B41FA5}">
                      <a16:colId xmlns:a16="http://schemas.microsoft.com/office/drawing/2014/main" val="1909055911"/>
                    </a:ext>
                  </a:extLst>
                </a:gridCol>
                <a:gridCol w="1595419">
                  <a:extLst>
                    <a:ext uri="{9D8B030D-6E8A-4147-A177-3AD203B41FA5}">
                      <a16:colId xmlns:a16="http://schemas.microsoft.com/office/drawing/2014/main" val="3237450189"/>
                    </a:ext>
                  </a:extLst>
                </a:gridCol>
              </a:tblGrid>
              <a:tr h="335528">
                <a:tc>
                  <a:txBody>
                    <a:bodyPr/>
                    <a:lstStyle/>
                    <a:p>
                      <a:r>
                        <a:rPr lang="en-US" dirty="0"/>
                        <a:t>X</a:t>
                      </a:r>
                    </a:p>
                  </a:txBody>
                  <a:tcPr/>
                </a:tc>
                <a:tc>
                  <a:txBody>
                    <a:bodyPr/>
                    <a:lstStyle/>
                    <a:p>
                      <a:r>
                        <a:rPr lang="en-US" dirty="0"/>
                        <a:t>Y</a:t>
                      </a:r>
                    </a:p>
                  </a:txBody>
                  <a:tcPr/>
                </a:tc>
                <a:extLst>
                  <a:ext uri="{0D108BD9-81ED-4DB2-BD59-A6C34878D82A}">
                    <a16:rowId xmlns:a16="http://schemas.microsoft.com/office/drawing/2014/main" val="3788212362"/>
                  </a:ext>
                </a:extLst>
              </a:tr>
              <a:tr h="335528">
                <a:tc>
                  <a:txBody>
                    <a:bodyPr/>
                    <a:lstStyle/>
                    <a:p>
                      <a:r>
                        <a:rPr lang="en-US" dirty="0"/>
                        <a:t>1</a:t>
                      </a:r>
                    </a:p>
                  </a:txBody>
                  <a:tcPr/>
                </a:tc>
                <a:tc>
                  <a:txBody>
                    <a:bodyPr/>
                    <a:lstStyle/>
                    <a:p>
                      <a:r>
                        <a:rPr lang="en-US" dirty="0"/>
                        <a:t>1</a:t>
                      </a:r>
                    </a:p>
                  </a:txBody>
                  <a:tcPr/>
                </a:tc>
                <a:extLst>
                  <a:ext uri="{0D108BD9-81ED-4DB2-BD59-A6C34878D82A}">
                    <a16:rowId xmlns:a16="http://schemas.microsoft.com/office/drawing/2014/main" val="1901593119"/>
                  </a:ext>
                </a:extLst>
              </a:tr>
              <a:tr h="335528">
                <a:tc>
                  <a:txBody>
                    <a:bodyPr/>
                    <a:lstStyle/>
                    <a:p>
                      <a:r>
                        <a:rPr lang="en-US" dirty="0"/>
                        <a:t>2</a:t>
                      </a:r>
                    </a:p>
                  </a:txBody>
                  <a:tcPr/>
                </a:tc>
                <a:tc>
                  <a:txBody>
                    <a:bodyPr/>
                    <a:lstStyle/>
                    <a:p>
                      <a:r>
                        <a:rPr lang="en-US" dirty="0"/>
                        <a:t>2</a:t>
                      </a:r>
                    </a:p>
                  </a:txBody>
                  <a:tcPr/>
                </a:tc>
                <a:extLst>
                  <a:ext uri="{0D108BD9-81ED-4DB2-BD59-A6C34878D82A}">
                    <a16:rowId xmlns:a16="http://schemas.microsoft.com/office/drawing/2014/main" val="3014120373"/>
                  </a:ext>
                </a:extLst>
              </a:tr>
              <a:tr h="335528">
                <a:tc>
                  <a:txBody>
                    <a:bodyPr/>
                    <a:lstStyle/>
                    <a:p>
                      <a:r>
                        <a:rPr lang="en-US" dirty="0"/>
                        <a:t>3</a:t>
                      </a:r>
                    </a:p>
                  </a:txBody>
                  <a:tcPr/>
                </a:tc>
                <a:tc>
                  <a:txBody>
                    <a:bodyPr/>
                    <a:lstStyle/>
                    <a:p>
                      <a:r>
                        <a:rPr lang="en-US" dirty="0"/>
                        <a:t>3</a:t>
                      </a:r>
                    </a:p>
                  </a:txBody>
                  <a:tcPr/>
                </a:tc>
                <a:extLst>
                  <a:ext uri="{0D108BD9-81ED-4DB2-BD59-A6C34878D82A}">
                    <a16:rowId xmlns:a16="http://schemas.microsoft.com/office/drawing/2014/main" val="741020823"/>
                  </a:ext>
                </a:extLst>
              </a:tr>
            </a:tbl>
          </a:graphicData>
        </a:graphic>
      </p:graphicFrame>
      <p:graphicFrame>
        <p:nvGraphicFramePr>
          <p:cNvPr id="5" name="Object 4"/>
          <p:cNvGraphicFramePr>
            <a:graphicFrameLocks noChangeAspect="1"/>
          </p:cNvGraphicFramePr>
          <p:nvPr/>
        </p:nvGraphicFramePr>
        <p:xfrm>
          <a:off x="4800600" y="3086100"/>
          <a:ext cx="914400" cy="198438"/>
        </p:xfrm>
        <a:graphic>
          <a:graphicData uri="http://schemas.openxmlformats.org/presentationml/2006/ole">
            <mc:AlternateContent xmlns:mc="http://schemas.openxmlformats.org/markup-compatibility/2006">
              <mc:Choice xmlns:v="urn:schemas-microsoft-com:vml" Requires="v">
                <p:oleObj name="Equation" r:id="rId6" imgW="914400" imgH="198720" progId="Equation.DSMT4">
                  <p:embed/>
                </p:oleObj>
              </mc:Choice>
              <mc:Fallback>
                <p:oleObj name="Equation" r:id="rId6" imgW="914400" imgH="198720" progId="Equation.DSMT4">
                  <p:embed/>
                  <p:pic>
                    <p:nvPicPr>
                      <p:cNvPr id="5" name="Object 4"/>
                      <p:cNvPicPr/>
                      <p:nvPr/>
                    </p:nvPicPr>
                    <p:blipFill>
                      <a:blip r:embed="rId7"/>
                      <a:stretch>
                        <a:fillRect/>
                      </a:stretch>
                    </p:blipFill>
                    <p:spPr>
                      <a:xfrm>
                        <a:off x="4800600" y="3086100"/>
                        <a:ext cx="914400" cy="198438"/>
                      </a:xfrm>
                      <a:prstGeom prst="rect">
                        <a:avLst/>
                      </a:prstGeom>
                    </p:spPr>
                  </p:pic>
                </p:oleObj>
              </mc:Fallback>
            </mc:AlternateContent>
          </a:graphicData>
        </a:graphic>
      </p:graphicFrame>
    </p:spTree>
    <p:extLst>
      <p:ext uri="{BB962C8B-B14F-4D97-AF65-F5344CB8AC3E}">
        <p14:creationId xmlns:p14="http://schemas.microsoft.com/office/powerpoint/2010/main" val="40187603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EB5D0D-AA51-4FC3-B01D-835689B4AAB7}"/>
              </a:ext>
            </a:extLst>
          </p:cNvPr>
          <p:cNvSpPr>
            <a:spLocks noGrp="1"/>
          </p:cNvSpPr>
          <p:nvPr>
            <p:ph type="title" idx="4294967295"/>
          </p:nvPr>
        </p:nvSpPr>
        <p:spPr>
          <a:xfrm>
            <a:off x="773430" y="321717"/>
            <a:ext cx="9208770" cy="909072"/>
          </a:xfrm>
        </p:spPr>
        <p:txBody>
          <a:bodyPr/>
          <a:lstStyle/>
          <a:p>
            <a:r>
              <a:rPr lang="en-US" dirty="0"/>
              <a:t>Least Squares Normal Equation </a:t>
            </a:r>
          </a:p>
        </p:txBody>
      </p:sp>
      <p:sp>
        <p:nvSpPr>
          <p:cNvPr id="4" name="Slide Number Placeholder 3">
            <a:extLst>
              <a:ext uri="{FF2B5EF4-FFF2-40B4-BE49-F238E27FC236}">
                <a16:creationId xmlns:a16="http://schemas.microsoft.com/office/drawing/2014/main" id="{F2FC31B4-C1D0-49E9-AEDF-FC9A468E4ED3}"/>
              </a:ext>
            </a:extLst>
          </p:cNvPr>
          <p:cNvSpPr>
            <a:spLocks noGrp="1"/>
          </p:cNvSpPr>
          <p:nvPr>
            <p:ph type="sldNum" sz="quarter" idx="12"/>
          </p:nvPr>
        </p:nvSpPr>
        <p:spPr/>
        <p:txBody>
          <a:bodyPr/>
          <a:lstStyle/>
          <a:p>
            <a:fld id="{65DBD1E2-D45E-47D4-8DD8-1285FEA24AE0}" type="slidenum">
              <a:rPr lang="en-US" smtClean="0"/>
              <a:pPr/>
              <a:t>16</a:t>
            </a:fld>
            <a:endParaRPr lang="en-US" dirty="0"/>
          </a:p>
        </p:txBody>
      </p:sp>
      <mc:AlternateContent xmlns:mc="http://schemas.openxmlformats.org/markup-compatibility/2006" xmlns:a14="http://schemas.microsoft.com/office/drawing/2010/main">
        <mc:Choice Requires="a14">
          <p:sp>
            <p:nvSpPr>
              <p:cNvPr id="7" name="TextBox 6"/>
              <p:cNvSpPr txBox="1"/>
              <p:nvPr/>
            </p:nvSpPr>
            <p:spPr>
              <a:xfrm>
                <a:off x="271697" y="1388967"/>
                <a:ext cx="9810974" cy="4967385"/>
              </a:xfrm>
              <a:prstGeom prst="rect">
                <a:avLst/>
              </a:prstGeom>
              <a:noFill/>
            </p:spPr>
            <p:txBody>
              <a:bodyPr wrap="square" rtlCol="0">
                <a:spAutoFit/>
              </a:bodyPr>
              <a:lstStyle/>
              <a:p>
                <a:r>
                  <a:rPr lang="en-US" b="0" dirty="0">
                    <a:latin typeface="Times New Roman" panose="02020603050405020304" pitchFamily="18" charset="0"/>
                    <a:cs typeface="Times New Roman" panose="02020603050405020304" pitchFamily="18" charset="0"/>
                  </a:rPr>
                  <a:t>Cost Function:</a:t>
                </a:r>
              </a:p>
              <a:p>
                <a:pPr/>
                <a14:m>
                  <m:oMathPara xmlns:m="http://schemas.openxmlformats.org/officeDocument/2006/math">
                    <m:oMathParaPr>
                      <m:jc m:val="centerGroup"/>
                    </m:oMathParaPr>
                    <m:oMath xmlns:m="http://schemas.openxmlformats.org/officeDocument/2006/math">
                      <m:r>
                        <m:rPr>
                          <m:sty m:val="p"/>
                        </m:rPr>
                        <a:rPr lang="en-US">
                          <a:latin typeface="Cambria Math" panose="02040503050406030204" pitchFamily="18" charset="0"/>
                        </a:rPr>
                        <m:t>J</m:t>
                      </m:r>
                      <m:d>
                        <m:dPr>
                          <m:ctrlPr>
                            <a:rPr lang="en-US" b="0" i="1" smtClean="0">
                              <a:latin typeface="Cambria Math" panose="02040503050406030204" pitchFamily="18" charset="0"/>
                            </a:rPr>
                          </m:ctrlPr>
                        </m:dPr>
                        <m:e>
                          <m:r>
                            <a:rPr lang="en-US" b="0" i="1" smtClean="0">
                              <a:latin typeface="Cambria Math" panose="02040503050406030204" pitchFamily="18" charset="0"/>
                            </a:rPr>
                            <m:t>𝜃</m:t>
                          </m:r>
                        </m:e>
                      </m:d>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r>
                            <a:rPr lang="en-US" b="0" i="1" smtClean="0">
                              <a:latin typeface="Cambria Math" panose="02040503050406030204" pitchFamily="18" charset="0"/>
                            </a:rPr>
                            <m:t>𝑚</m:t>
                          </m:r>
                        </m:den>
                      </m:f>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𝑚</m:t>
                          </m:r>
                        </m:sup>
                        <m:e>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𝜃</m:t>
                                      </m:r>
                                    </m:sub>
                                  </m:sSub>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d>
                                            <m:dPr>
                                              <m:ctrlPr>
                                                <a:rPr lang="en-US" b="0" i="1" smtClean="0">
                                                  <a:latin typeface="Cambria Math" panose="02040503050406030204" pitchFamily="18" charset="0"/>
                                                </a:rPr>
                                              </m:ctrlPr>
                                            </m:dPr>
                                            <m:e>
                                              <m:r>
                                                <a:rPr lang="en-US" b="0" i="1" smtClean="0">
                                                  <a:latin typeface="Cambria Math" panose="02040503050406030204" pitchFamily="18" charset="0"/>
                                                </a:rPr>
                                                <m:t>𝑖</m:t>
                                              </m:r>
                                            </m:e>
                                          </m:d>
                                        </m:sup>
                                      </m:sSup>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𝑦</m:t>
                                      </m:r>
                                    </m:e>
                                    <m:sup>
                                      <m:d>
                                        <m:dPr>
                                          <m:ctrlPr>
                                            <a:rPr lang="en-US" b="0" i="1" smtClean="0">
                                              <a:latin typeface="Cambria Math" panose="02040503050406030204" pitchFamily="18" charset="0"/>
                                            </a:rPr>
                                          </m:ctrlPr>
                                        </m:dPr>
                                        <m:e>
                                          <m:r>
                                            <a:rPr lang="en-US" b="0" i="1" smtClean="0">
                                              <a:latin typeface="Cambria Math" panose="02040503050406030204" pitchFamily="18" charset="0"/>
                                            </a:rPr>
                                            <m:t>𝑖</m:t>
                                          </m:r>
                                        </m:e>
                                      </m:d>
                                    </m:sup>
                                  </m:sSup>
                                </m:e>
                              </m:d>
                            </m:e>
                            <m:sup>
                              <m:r>
                                <a:rPr lang="en-US" b="0" i="1" smtClean="0">
                                  <a:latin typeface="Cambria Math" panose="02040503050406030204" pitchFamily="18" charset="0"/>
                                </a:rPr>
                                <m:t>2</m:t>
                              </m:r>
                            </m:sup>
                          </m:sSup>
                        </m:e>
                      </m:nary>
                    </m:oMath>
                  </m:oMathPara>
                </a14:m>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Matrix Notation:</a:t>
                </a: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𝐽</m:t>
                      </m:r>
                      <m:d>
                        <m:dPr>
                          <m:ctrlPr>
                            <a:rPr lang="en-US" b="0" i="1" smtClean="0">
                              <a:latin typeface="Cambria Math" panose="02040503050406030204" pitchFamily="18" charset="0"/>
                            </a:rPr>
                          </m:ctrlPr>
                        </m:dPr>
                        <m:e>
                          <m:r>
                            <a:rPr lang="en-US" b="0" i="1" smtClean="0">
                              <a:latin typeface="Cambria Math" panose="02040503050406030204" pitchFamily="18" charset="0"/>
                            </a:rPr>
                            <m:t>𝜃</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r>
                            <a:rPr lang="en-US" b="0" i="1" smtClean="0">
                              <a:latin typeface="Cambria Math" panose="02040503050406030204" pitchFamily="18" charset="0"/>
                            </a:rPr>
                            <m:t>𝑚</m:t>
                          </m:r>
                        </m:den>
                      </m:f>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r>
                                <a:rPr lang="en-US" b="0" i="1" smtClean="0">
                                  <a:latin typeface="Cambria Math" panose="02040503050406030204" pitchFamily="18" charset="0"/>
                                </a:rPr>
                                <m:t>𝑋</m:t>
                              </m:r>
                              <m:r>
                                <a:rPr lang="en-US" b="0" i="1" smtClean="0">
                                  <a:latin typeface="Cambria Math" panose="02040503050406030204" pitchFamily="18" charset="0"/>
                                </a:rPr>
                                <m:t>𝜃</m:t>
                              </m:r>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𝑦</m:t>
                                  </m:r>
                                </m:e>
                              </m:acc>
                            </m:e>
                          </m:d>
                        </m:e>
                        <m:sup>
                          <m:r>
                            <a:rPr lang="en-US" b="0" i="1" smtClean="0">
                              <a:latin typeface="Cambria Math" panose="02040503050406030204" pitchFamily="18" charset="0"/>
                            </a:rPr>
                            <m:t>𝑇</m:t>
                          </m:r>
                        </m:sup>
                      </m:sSup>
                      <m:d>
                        <m:dPr>
                          <m:ctrlPr>
                            <a:rPr lang="en-US" i="1">
                              <a:latin typeface="Cambria Math" panose="02040503050406030204" pitchFamily="18" charset="0"/>
                            </a:rPr>
                          </m:ctrlPr>
                        </m:dPr>
                        <m:e>
                          <m:r>
                            <a:rPr lang="en-US" i="1">
                              <a:latin typeface="Cambria Math" panose="02040503050406030204" pitchFamily="18" charset="0"/>
                            </a:rPr>
                            <m:t>𝑋</m:t>
                          </m:r>
                          <m:r>
                            <a:rPr lang="en-US" i="1">
                              <a:latin typeface="Cambria Math" panose="02040503050406030204" pitchFamily="18" charset="0"/>
                            </a:rPr>
                            <m:t>𝜃</m:t>
                          </m:r>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𝑦</m:t>
                              </m:r>
                            </m:e>
                          </m:acc>
                        </m:e>
                      </m:d>
                    </m:oMath>
                  </m:oMathPara>
                </a14:m>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Normal Equation (Solution to minimizing the cost function with respect to </a:t>
                </a:r>
                <a14:m>
                  <m:oMath xmlns:m="http://schemas.openxmlformats.org/officeDocument/2006/math">
                    <m:r>
                      <a:rPr lang="en-US" b="0" i="1" smtClean="0">
                        <a:latin typeface="Cambria Math" panose="02040503050406030204" pitchFamily="18" charset="0"/>
                      </a:rPr>
                      <m:t>𝜃</m:t>
                    </m:r>
                    <m:r>
                      <a:rPr lang="en-US" b="0" i="1" smtClean="0">
                        <a:latin typeface="Cambria Math" panose="02040503050406030204" pitchFamily="18" charset="0"/>
                      </a:rPr>
                      <m:t>):</m:t>
                    </m:r>
                  </m:oMath>
                </a14:m>
                <a:endParaRPr lang="en-US" b="0"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𝜃</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𝑋</m:t>
                                  </m:r>
                                </m:e>
                                <m:sup>
                                  <m:r>
                                    <a:rPr lang="en-US" b="0" i="1" smtClean="0">
                                      <a:latin typeface="Cambria Math" panose="02040503050406030204" pitchFamily="18" charset="0"/>
                                    </a:rPr>
                                    <m:t>𝑇</m:t>
                                  </m:r>
                                </m:sup>
                              </m:sSup>
                              <m:r>
                                <a:rPr lang="en-US" b="0" i="1" smtClean="0">
                                  <a:latin typeface="Cambria Math" panose="02040503050406030204" pitchFamily="18" charset="0"/>
                                </a:rPr>
                                <m:t>𝑋</m:t>
                              </m:r>
                            </m:e>
                          </m:d>
                        </m:e>
                        <m:sup>
                          <m:r>
                            <a:rPr lang="en-US" b="0" i="1" smtClean="0">
                              <a:latin typeface="Cambria Math" panose="02040503050406030204" pitchFamily="18" charset="0"/>
                            </a:rPr>
                            <m:t>−1</m:t>
                          </m:r>
                        </m:sup>
                      </m:sSup>
                      <m:sSup>
                        <m:sSupPr>
                          <m:ctrlPr>
                            <a:rPr lang="en-US" i="1">
                              <a:latin typeface="Cambria Math" panose="02040503050406030204" pitchFamily="18" charset="0"/>
                            </a:rPr>
                          </m:ctrlPr>
                        </m:sSupPr>
                        <m:e>
                          <m:r>
                            <a:rPr lang="en-US" i="1">
                              <a:latin typeface="Cambria Math" panose="02040503050406030204" pitchFamily="18" charset="0"/>
                            </a:rPr>
                            <m:t>𝑋</m:t>
                          </m:r>
                        </m:e>
                        <m:sup>
                          <m:r>
                            <a:rPr lang="en-US" b="0" i="1" smtClean="0">
                              <a:latin typeface="Cambria Math" panose="02040503050406030204" pitchFamily="18" charset="0"/>
                            </a:rPr>
                            <m:t>𝑇</m:t>
                          </m:r>
                        </m:sup>
                      </m:sSup>
                      <m:r>
                        <a:rPr lang="en-US" b="0" i="1" smtClean="0">
                          <a:latin typeface="Cambria Math" panose="02040503050406030204" pitchFamily="18" charset="0"/>
                        </a:rPr>
                        <m:t>𝑦</m:t>
                      </m:r>
                    </m:oMath>
                  </m:oMathPara>
                </a14:m>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Note : Feature scaling do not change prediction or accuracy. No need to do feature scaling if we are using Normal Equation without regularization.</a:t>
                </a:r>
              </a:p>
              <a:p>
                <a:endParaRPr lang="en-US" dirty="0">
                  <a:latin typeface="Times New Roman" panose="02020603050405020304" pitchFamily="18" charset="0"/>
                  <a:cs typeface="Times New Roman" panose="02020603050405020304" pitchFamily="18" charset="0"/>
                </a:endParaRPr>
              </a:p>
              <a:p>
                <a:pPr algn="r"/>
                <a:r>
                  <a:rPr lang="en-US" sz="1000" b="1" dirty="0">
                    <a:latin typeface="Times New Roman" panose="02020603050405020304" pitchFamily="18" charset="0"/>
                    <a:cs typeface="Times New Roman" panose="02020603050405020304" pitchFamily="18" charset="0"/>
                  </a:rPr>
                  <a:t>Proofs are available at these links for those who are interested:</a:t>
                </a:r>
              </a:p>
              <a:p>
                <a:pPr algn="r"/>
                <a:r>
                  <a:rPr lang="en-US" sz="1000" u="sng" dirty="0">
                    <a:latin typeface="Times New Roman" panose="02020603050405020304" pitchFamily="18" charset="0"/>
                    <a:cs typeface="Times New Roman" panose="02020603050405020304" pitchFamily="18" charset="0"/>
                    <a:hlinkClick r:id="rId3"/>
                  </a:rPr>
                  <a:t>https://en.wikipedia.org/wiki/Linear_least_squares_(mathematics)</a:t>
                </a:r>
                <a:endParaRPr lang="en-US" sz="1000" dirty="0">
                  <a:latin typeface="Times New Roman" panose="02020603050405020304" pitchFamily="18" charset="0"/>
                  <a:cs typeface="Times New Roman" panose="02020603050405020304" pitchFamily="18" charset="0"/>
                </a:endParaRPr>
              </a:p>
              <a:p>
                <a:pPr algn="r"/>
                <a:r>
                  <a:rPr lang="en-US" sz="1000" u="sng" dirty="0">
                    <a:latin typeface="Times New Roman" panose="02020603050405020304" pitchFamily="18" charset="0"/>
                    <a:cs typeface="Times New Roman" panose="02020603050405020304" pitchFamily="18" charset="0"/>
                    <a:hlinkClick r:id="rId4"/>
                  </a:rPr>
                  <a:t>http://eli.thegreenplace.net/2014/derivation-of-the-normal-equation-for-linear-regression</a:t>
                </a:r>
                <a:endParaRPr lang="en-US" dirty="0">
                  <a:latin typeface="Times New Roman" panose="02020603050405020304" pitchFamily="18" charset="0"/>
                  <a:cs typeface="Times New Roman" panose="02020603050405020304" pitchFamily="18"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271697" y="1388967"/>
                <a:ext cx="9810974" cy="4967385"/>
              </a:xfrm>
              <a:prstGeom prst="rect">
                <a:avLst/>
              </a:prstGeom>
              <a:blipFill>
                <a:blip r:embed="rId5"/>
                <a:stretch>
                  <a:fillRect l="-559" t="-736"/>
                </a:stretch>
              </a:blipFill>
            </p:spPr>
            <p:txBody>
              <a:bodyPr/>
              <a:lstStyle/>
              <a:p>
                <a:r>
                  <a:rPr lang="en-US">
                    <a:noFill/>
                  </a:rPr>
                  <a:t> </a:t>
                </a:r>
              </a:p>
            </p:txBody>
          </p:sp>
        </mc:Fallback>
      </mc:AlternateContent>
      <p:sp>
        <p:nvSpPr>
          <p:cNvPr id="5" name="Rectangle 4"/>
          <p:cNvSpPr/>
          <p:nvPr/>
        </p:nvSpPr>
        <p:spPr>
          <a:xfrm>
            <a:off x="1025720" y="1981682"/>
            <a:ext cx="10791713" cy="369332"/>
          </a:xfrm>
          <a:prstGeom prst="rect">
            <a:avLst/>
          </a:prstGeom>
        </p:spPr>
        <p:txBody>
          <a:bodyPr wrap="square">
            <a:spAutoFit/>
          </a:bodyPr>
          <a:lstStyle/>
          <a:p>
            <a:endParaRPr lang="en-US" b="0" i="0" dirty="0">
              <a:solidFill>
                <a:srgbClr val="333333"/>
              </a:solidFill>
              <a:effectLst/>
              <a:latin typeface="OpenSans"/>
            </a:endParaRPr>
          </a:p>
        </p:txBody>
      </p:sp>
    </p:spTree>
    <p:extLst>
      <p:ext uri="{BB962C8B-B14F-4D97-AF65-F5344CB8AC3E}">
        <p14:creationId xmlns:p14="http://schemas.microsoft.com/office/powerpoint/2010/main" val="5099725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A83CF7-39BD-4672-B61C-B299379198BF}"/>
              </a:ext>
            </a:extLst>
          </p:cNvPr>
          <p:cNvSpPr>
            <a:spLocks noGrp="1"/>
          </p:cNvSpPr>
          <p:nvPr>
            <p:ph type="title"/>
          </p:nvPr>
        </p:nvSpPr>
        <p:spPr/>
        <p:txBody>
          <a:bodyPr/>
          <a:lstStyle/>
          <a:p>
            <a:r>
              <a:rPr lang="en-US" dirty="0"/>
              <a:t>In Python </a:t>
            </a:r>
          </a:p>
        </p:txBody>
      </p:sp>
      <p:sp>
        <p:nvSpPr>
          <p:cNvPr id="4" name="Slide Number Placeholder 3">
            <a:extLst>
              <a:ext uri="{FF2B5EF4-FFF2-40B4-BE49-F238E27FC236}">
                <a16:creationId xmlns:a16="http://schemas.microsoft.com/office/drawing/2014/main" id="{762F9BD1-6677-41E5-BAE0-CEED6BE22855}"/>
              </a:ext>
            </a:extLst>
          </p:cNvPr>
          <p:cNvSpPr>
            <a:spLocks noGrp="1"/>
          </p:cNvSpPr>
          <p:nvPr>
            <p:ph type="sldNum" sz="quarter" idx="12"/>
          </p:nvPr>
        </p:nvSpPr>
        <p:spPr/>
        <p:txBody>
          <a:bodyPr/>
          <a:lstStyle/>
          <a:p>
            <a:fld id="{65DBD1E2-D45E-47D4-8DD8-1285FEA24AE0}" type="slidenum">
              <a:rPr lang="en-US" smtClean="0"/>
              <a:pPr/>
              <a:t>17</a:t>
            </a:fld>
            <a:endParaRPr lang="en-US" dirty="0"/>
          </a:p>
        </p:txBody>
      </p:sp>
      <p:pic>
        <p:nvPicPr>
          <p:cNvPr id="5" name="Picture 4">
            <a:extLst>
              <a:ext uri="{FF2B5EF4-FFF2-40B4-BE49-F238E27FC236}">
                <a16:creationId xmlns:a16="http://schemas.microsoft.com/office/drawing/2014/main" id="{453CEB3D-B5A8-4621-B2DA-9EC173D7391C}"/>
              </a:ext>
            </a:extLst>
          </p:cNvPr>
          <p:cNvPicPr>
            <a:picLocks noChangeAspect="1"/>
          </p:cNvPicPr>
          <p:nvPr/>
        </p:nvPicPr>
        <p:blipFill>
          <a:blip r:embed="rId2"/>
          <a:stretch>
            <a:fillRect/>
          </a:stretch>
        </p:blipFill>
        <p:spPr>
          <a:xfrm>
            <a:off x="476559" y="1130043"/>
            <a:ext cx="5109757" cy="1209127"/>
          </a:xfrm>
          <a:prstGeom prst="rect">
            <a:avLst/>
          </a:prstGeom>
        </p:spPr>
      </p:pic>
      <p:pic>
        <p:nvPicPr>
          <p:cNvPr id="6" name="Picture 5">
            <a:extLst>
              <a:ext uri="{FF2B5EF4-FFF2-40B4-BE49-F238E27FC236}">
                <a16:creationId xmlns:a16="http://schemas.microsoft.com/office/drawing/2014/main" id="{CDD8B057-FA94-4C2A-AE51-05C221ACFDB1}"/>
              </a:ext>
            </a:extLst>
          </p:cNvPr>
          <p:cNvPicPr>
            <a:picLocks noChangeAspect="1"/>
          </p:cNvPicPr>
          <p:nvPr/>
        </p:nvPicPr>
        <p:blipFill>
          <a:blip r:embed="rId3"/>
          <a:stretch>
            <a:fillRect/>
          </a:stretch>
        </p:blipFill>
        <p:spPr>
          <a:xfrm>
            <a:off x="94494" y="2334128"/>
            <a:ext cx="7858252" cy="975733"/>
          </a:xfrm>
          <a:prstGeom prst="rect">
            <a:avLst/>
          </a:prstGeom>
        </p:spPr>
      </p:pic>
      <p:pic>
        <p:nvPicPr>
          <p:cNvPr id="7" name="Picture 6">
            <a:extLst>
              <a:ext uri="{FF2B5EF4-FFF2-40B4-BE49-F238E27FC236}">
                <a16:creationId xmlns:a16="http://schemas.microsoft.com/office/drawing/2014/main" id="{CA8829C7-3967-4338-A05A-5971ECE48EC0}"/>
              </a:ext>
            </a:extLst>
          </p:cNvPr>
          <p:cNvPicPr>
            <a:picLocks noChangeAspect="1"/>
          </p:cNvPicPr>
          <p:nvPr/>
        </p:nvPicPr>
        <p:blipFill>
          <a:blip r:embed="rId4"/>
          <a:stretch>
            <a:fillRect/>
          </a:stretch>
        </p:blipFill>
        <p:spPr>
          <a:xfrm>
            <a:off x="8334811" y="1867804"/>
            <a:ext cx="3081077" cy="1442057"/>
          </a:xfrm>
          <a:prstGeom prst="rect">
            <a:avLst/>
          </a:prstGeom>
        </p:spPr>
      </p:pic>
      <p:pic>
        <p:nvPicPr>
          <p:cNvPr id="10" name="Picture 9">
            <a:extLst>
              <a:ext uri="{FF2B5EF4-FFF2-40B4-BE49-F238E27FC236}">
                <a16:creationId xmlns:a16="http://schemas.microsoft.com/office/drawing/2014/main" id="{A0218A66-99E5-4D35-B085-EBC4668BCD02}"/>
              </a:ext>
            </a:extLst>
          </p:cNvPr>
          <p:cNvPicPr>
            <a:picLocks noChangeAspect="1"/>
          </p:cNvPicPr>
          <p:nvPr/>
        </p:nvPicPr>
        <p:blipFill>
          <a:blip r:embed="rId5"/>
          <a:stretch>
            <a:fillRect/>
          </a:stretch>
        </p:blipFill>
        <p:spPr>
          <a:xfrm>
            <a:off x="476559" y="4446407"/>
            <a:ext cx="6119607" cy="1491813"/>
          </a:xfrm>
          <a:prstGeom prst="rect">
            <a:avLst/>
          </a:prstGeom>
        </p:spPr>
      </p:pic>
      <p:pic>
        <p:nvPicPr>
          <p:cNvPr id="11" name="Picture 10">
            <a:extLst>
              <a:ext uri="{FF2B5EF4-FFF2-40B4-BE49-F238E27FC236}">
                <a16:creationId xmlns:a16="http://schemas.microsoft.com/office/drawing/2014/main" id="{E22B6A10-74D4-4BC9-9E1C-B2649D042DC1}"/>
              </a:ext>
            </a:extLst>
          </p:cNvPr>
          <p:cNvPicPr>
            <a:picLocks noChangeAspect="1"/>
          </p:cNvPicPr>
          <p:nvPr/>
        </p:nvPicPr>
        <p:blipFill>
          <a:blip r:embed="rId6"/>
          <a:stretch>
            <a:fillRect/>
          </a:stretch>
        </p:blipFill>
        <p:spPr>
          <a:xfrm>
            <a:off x="6786011" y="4446407"/>
            <a:ext cx="4455127" cy="701835"/>
          </a:xfrm>
          <a:prstGeom prst="rect">
            <a:avLst/>
          </a:prstGeom>
        </p:spPr>
      </p:pic>
      <p:cxnSp>
        <p:nvCxnSpPr>
          <p:cNvPr id="8" name="Straight Connector 7"/>
          <p:cNvCxnSpPr/>
          <p:nvPr/>
        </p:nvCxnSpPr>
        <p:spPr>
          <a:xfrm flipV="1">
            <a:off x="424927" y="3829722"/>
            <a:ext cx="10558631" cy="16137"/>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5968381" y="1229492"/>
            <a:ext cx="1538343" cy="584775"/>
          </a:xfrm>
          <a:prstGeom prst="rect">
            <a:avLst/>
          </a:prstGeom>
          <a:noFill/>
        </p:spPr>
        <p:txBody>
          <a:bodyPr wrap="square" rtlCol="0">
            <a:spAutoFit/>
          </a:bodyPr>
          <a:lstStyle/>
          <a:p>
            <a:r>
              <a:rPr lang="en-US" sz="3200" b="1" dirty="0" err="1">
                <a:solidFill>
                  <a:srgbClr val="FF0000"/>
                </a:solidFill>
              </a:rPr>
              <a:t>Numpy</a:t>
            </a:r>
            <a:endParaRPr lang="en-US" sz="3200" b="1" dirty="0">
              <a:solidFill>
                <a:srgbClr val="FF0000"/>
              </a:solidFill>
            </a:endParaRPr>
          </a:p>
        </p:txBody>
      </p:sp>
      <p:sp>
        <p:nvSpPr>
          <p:cNvPr id="13" name="TextBox 12"/>
          <p:cNvSpPr txBox="1"/>
          <p:nvPr/>
        </p:nvSpPr>
        <p:spPr>
          <a:xfrm>
            <a:off x="4421072" y="3876252"/>
            <a:ext cx="2894128" cy="584775"/>
          </a:xfrm>
          <a:prstGeom prst="rect">
            <a:avLst/>
          </a:prstGeom>
          <a:noFill/>
        </p:spPr>
        <p:txBody>
          <a:bodyPr wrap="square" rtlCol="0">
            <a:spAutoFit/>
          </a:bodyPr>
          <a:lstStyle/>
          <a:p>
            <a:r>
              <a:rPr lang="en-US" sz="3200" b="1" dirty="0" err="1">
                <a:solidFill>
                  <a:srgbClr val="FF0000"/>
                </a:solidFill>
              </a:rPr>
              <a:t>Sklearn</a:t>
            </a:r>
            <a:endParaRPr lang="en-US" sz="3200" b="1" dirty="0">
              <a:solidFill>
                <a:srgbClr val="FF0000"/>
              </a:solidFill>
            </a:endParaRPr>
          </a:p>
        </p:txBody>
      </p:sp>
    </p:spTree>
    <p:extLst>
      <p:ext uri="{BB962C8B-B14F-4D97-AF65-F5344CB8AC3E}">
        <p14:creationId xmlns:p14="http://schemas.microsoft.com/office/powerpoint/2010/main" val="16200644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EB5D0D-AA51-4FC3-B01D-835689B4AAB7}"/>
              </a:ext>
            </a:extLst>
          </p:cNvPr>
          <p:cNvSpPr>
            <a:spLocks noGrp="1"/>
          </p:cNvSpPr>
          <p:nvPr>
            <p:ph type="title"/>
          </p:nvPr>
        </p:nvSpPr>
        <p:spPr/>
        <p:txBody>
          <a:bodyPr/>
          <a:lstStyle/>
          <a:p>
            <a:r>
              <a:rPr lang="en-US"/>
              <a:t>Least Squares Normal Equation </a:t>
            </a:r>
            <a:endParaRPr lang="en-US" dirty="0"/>
          </a:p>
        </p:txBody>
      </p:sp>
      <p:sp>
        <p:nvSpPr>
          <p:cNvPr id="4" name="Slide Number Placeholder 3">
            <a:extLst>
              <a:ext uri="{FF2B5EF4-FFF2-40B4-BE49-F238E27FC236}">
                <a16:creationId xmlns:a16="http://schemas.microsoft.com/office/drawing/2014/main" id="{F2FC31B4-C1D0-49E9-AEDF-FC9A468E4ED3}"/>
              </a:ext>
            </a:extLst>
          </p:cNvPr>
          <p:cNvSpPr>
            <a:spLocks noGrp="1"/>
          </p:cNvSpPr>
          <p:nvPr>
            <p:ph type="sldNum" sz="quarter" idx="12"/>
          </p:nvPr>
        </p:nvSpPr>
        <p:spPr/>
        <p:txBody>
          <a:bodyPr/>
          <a:lstStyle/>
          <a:p>
            <a:fld id="{65DBD1E2-D45E-47D4-8DD8-1285FEA24AE0}" type="slidenum">
              <a:rPr lang="en-US" smtClean="0"/>
              <a:pPr/>
              <a:t>18</a:t>
            </a:fld>
            <a:endParaRPr lang="en-US" dirty="0"/>
          </a:p>
        </p:txBody>
      </p:sp>
      <mc:AlternateContent xmlns:mc="http://schemas.openxmlformats.org/markup-compatibility/2006" xmlns:a14="http://schemas.microsoft.com/office/drawing/2010/main">
        <mc:Choice Requires="a14">
          <p:sp>
            <p:nvSpPr>
              <p:cNvPr id="7" name="TextBox 6"/>
              <p:cNvSpPr txBox="1"/>
              <p:nvPr/>
            </p:nvSpPr>
            <p:spPr>
              <a:xfrm>
                <a:off x="1134931" y="1191315"/>
                <a:ext cx="9810974" cy="2862322"/>
              </a:xfrm>
              <a:prstGeom prst="rect">
                <a:avLst/>
              </a:prstGeom>
              <a:noFill/>
            </p:spPr>
            <p:txBody>
              <a:bodyPr wrap="square" rtlCol="0">
                <a:spAutoFit/>
              </a:bodyPr>
              <a:lstStyle/>
              <a:p>
                <a:endParaRPr lang="en-US" dirty="0">
                  <a:latin typeface="Times New Roman" panose="02020603050405020304" pitchFamily="18" charset="0"/>
                  <a:cs typeface="Times New Roman" panose="02020603050405020304" pitchFamily="18" charset="0"/>
                </a:endParaRPr>
              </a:p>
              <a:p>
                <a14:m>
                  <m:oMath xmlns:m="http://schemas.openxmlformats.org/officeDocument/2006/math">
                    <m:sSup>
                      <m:sSupPr>
                        <m:ctrlPr>
                          <a:rPr lang="en-US" i="1">
                            <a:solidFill>
                              <a:srgbClr val="333333"/>
                            </a:solidFill>
                            <a:latin typeface="Cambria Math" panose="02040503050406030204" pitchFamily="18" charset="0"/>
                          </a:rPr>
                        </m:ctrlPr>
                      </m:sSupPr>
                      <m:e>
                        <m:r>
                          <a:rPr lang="en-US" i="1">
                            <a:solidFill>
                              <a:srgbClr val="333333"/>
                            </a:solidFill>
                            <a:latin typeface="Cambria Math" panose="02040503050406030204" pitchFamily="18" charset="0"/>
                          </a:rPr>
                          <m:t>𝑋</m:t>
                        </m:r>
                      </m:e>
                      <m:sup>
                        <m:r>
                          <a:rPr lang="en-US" i="1">
                            <a:solidFill>
                              <a:srgbClr val="333333"/>
                            </a:solidFill>
                            <a:latin typeface="Cambria Math" panose="02040503050406030204" pitchFamily="18" charset="0"/>
                          </a:rPr>
                          <m:t>𝑇</m:t>
                        </m:r>
                      </m:sup>
                    </m:sSup>
                    <m:r>
                      <a:rPr lang="en-US" i="1">
                        <a:solidFill>
                          <a:srgbClr val="333333"/>
                        </a:solidFill>
                        <a:latin typeface="Cambria Math" panose="02040503050406030204" pitchFamily="18" charset="0"/>
                      </a:rPr>
                      <m:t>𝑋</m:t>
                    </m:r>
                  </m:oMath>
                </a14:m>
                <a:r>
                  <a:rPr lang="en-US" dirty="0">
                    <a:solidFill>
                      <a:srgbClr val="333333"/>
                    </a:solidFill>
                    <a:latin typeface="Times New Roman" panose="02020603050405020304" pitchFamily="18" charset="0"/>
                    <a:cs typeface="Times New Roman" panose="02020603050405020304" pitchFamily="18" charset="0"/>
                  </a:rPr>
                  <a:t> may be </a:t>
                </a:r>
                <a:r>
                  <a:rPr lang="en-US" b="1" dirty="0">
                    <a:solidFill>
                      <a:srgbClr val="333333"/>
                    </a:solidFill>
                    <a:latin typeface="Times New Roman" panose="02020603050405020304" pitchFamily="18" charset="0"/>
                    <a:cs typeface="Times New Roman" panose="02020603050405020304" pitchFamily="18" charset="0"/>
                  </a:rPr>
                  <a:t>noninvertible</a:t>
                </a:r>
                <a:r>
                  <a:rPr lang="en-US" dirty="0">
                    <a:solidFill>
                      <a:srgbClr val="333333"/>
                    </a:solidFill>
                    <a:latin typeface="Times New Roman" panose="02020603050405020304" pitchFamily="18" charset="0"/>
                    <a:cs typeface="Times New Roman" panose="02020603050405020304" pitchFamily="18" charset="0"/>
                  </a:rPr>
                  <a:t>. The common causes are:</a:t>
                </a:r>
              </a:p>
              <a:p>
                <a:endParaRPr lang="en-US" dirty="0">
                  <a:solidFill>
                    <a:srgbClr val="333333"/>
                  </a:solidFill>
                  <a:latin typeface="Times New Roman" panose="02020603050405020304" pitchFamily="18" charset="0"/>
                  <a:cs typeface="Times New Roman" panose="02020603050405020304" pitchFamily="18" charset="0"/>
                </a:endParaRPr>
              </a:p>
              <a:p>
                <a:endParaRPr lang="en-US" dirty="0">
                  <a:solidFill>
                    <a:srgbClr val="333333"/>
                  </a:solidFill>
                  <a:latin typeface="Times New Roman" panose="02020603050405020304" pitchFamily="18" charset="0"/>
                  <a:cs typeface="Times New Roman" panose="02020603050405020304" pitchFamily="18" charset="0"/>
                </a:endParaRPr>
              </a:p>
              <a:p>
                <a:pPr marL="688975" indent="-231775">
                  <a:buFont typeface="Arial" panose="020B0604020202020204" pitchFamily="34" charset="0"/>
                  <a:buChar char="•"/>
                </a:pPr>
                <a:r>
                  <a:rPr lang="en-US" dirty="0">
                    <a:solidFill>
                      <a:srgbClr val="333333"/>
                    </a:solidFill>
                    <a:latin typeface="Times New Roman" panose="02020603050405020304" pitchFamily="18" charset="0"/>
                    <a:cs typeface="Times New Roman" panose="02020603050405020304" pitchFamily="18" charset="0"/>
                  </a:rPr>
                  <a:t>Redundant features, where two features are very closely related (i.e. they are linearly dependent)</a:t>
                </a:r>
              </a:p>
              <a:p>
                <a:pPr marL="688975" indent="-231775">
                  <a:buFont typeface="Arial" panose="020B0604020202020204" pitchFamily="34" charset="0"/>
                  <a:buChar char="•"/>
                </a:pPr>
                <a:endParaRPr lang="en-US" dirty="0">
                  <a:solidFill>
                    <a:srgbClr val="333333"/>
                  </a:solidFill>
                  <a:latin typeface="Times New Roman" panose="02020603050405020304" pitchFamily="18" charset="0"/>
                  <a:cs typeface="Times New Roman" panose="02020603050405020304" pitchFamily="18" charset="0"/>
                </a:endParaRPr>
              </a:p>
              <a:p>
                <a:pPr marL="688975" indent="-231775">
                  <a:buFont typeface="Arial" panose="020B0604020202020204" pitchFamily="34" charset="0"/>
                  <a:buChar char="•"/>
                </a:pPr>
                <a:r>
                  <a:rPr lang="en-US" dirty="0">
                    <a:solidFill>
                      <a:srgbClr val="333333"/>
                    </a:solidFill>
                    <a:latin typeface="Times New Roman" panose="02020603050405020304" pitchFamily="18" charset="0"/>
                    <a:cs typeface="Times New Roman" panose="02020603050405020304" pitchFamily="18" charset="0"/>
                  </a:rPr>
                  <a:t>Too many features (e.g. m ≤ n). </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Most packages including </a:t>
                </a:r>
                <a:r>
                  <a:rPr lang="en-US" dirty="0" err="1">
                    <a:latin typeface="Times New Roman" panose="02020603050405020304" pitchFamily="18" charset="0"/>
                    <a:cs typeface="Times New Roman" panose="02020603050405020304" pitchFamily="18" charset="0"/>
                  </a:rPr>
                  <a:t>Scikit</a:t>
                </a:r>
                <a:r>
                  <a:rPr lang="en-US" dirty="0">
                    <a:latin typeface="Times New Roman" panose="02020603050405020304" pitchFamily="18" charset="0"/>
                    <a:cs typeface="Times New Roman" panose="02020603050405020304" pitchFamily="18" charset="0"/>
                  </a:rPr>
                  <a:t> Learn implements </a:t>
                </a:r>
                <a14:m>
                  <m:oMath xmlns:m="http://schemas.openxmlformats.org/officeDocument/2006/math">
                    <m:r>
                      <a:rPr lang="en-US" b="0" i="1" smtClean="0">
                        <a:latin typeface="Cambria Math" panose="02040503050406030204" pitchFamily="18" charset="0"/>
                        <a:cs typeface="Times New Roman" panose="02020603050405020304" pitchFamily="18" charset="0"/>
                      </a:rPr>
                      <m:t>𝜃</m:t>
                    </m:r>
                    <m:r>
                      <a:rPr lang="en-US" b="0" i="1" smtClean="0">
                        <a:latin typeface="Cambria Math" panose="02040503050406030204" pitchFamily="18" charset="0"/>
                        <a:cs typeface="Times New Roman" panose="02020603050405020304" pitchFamily="18" charset="0"/>
                      </a:rPr>
                      <m:t>=</m:t>
                    </m:r>
                    <m:sSup>
                      <m:sSupPr>
                        <m:ctrlPr>
                          <a:rPr lang="en-US" b="0" i="1" smtClean="0">
                            <a:latin typeface="Cambria Math" panose="02040503050406030204" pitchFamily="18" charset="0"/>
                            <a:cs typeface="Times New Roman" panose="02020603050405020304" pitchFamily="18" charset="0"/>
                          </a:rPr>
                        </m:ctrlPr>
                      </m:sSupPr>
                      <m:e>
                        <m:r>
                          <a:rPr lang="en-US" b="0" i="1" smtClean="0">
                            <a:latin typeface="Cambria Math" panose="02040503050406030204" pitchFamily="18" charset="0"/>
                            <a:cs typeface="Times New Roman" panose="02020603050405020304" pitchFamily="18" charset="0"/>
                          </a:rPr>
                          <m:t>𝑋</m:t>
                        </m:r>
                      </m:e>
                      <m:sup>
                        <m:r>
                          <a:rPr lang="en-US" b="0" i="1" smtClean="0">
                            <a:latin typeface="Cambria Math" panose="02040503050406030204" pitchFamily="18" charset="0"/>
                            <a:cs typeface="Times New Roman" panose="02020603050405020304" pitchFamily="18" charset="0"/>
                          </a:rPr>
                          <m:t>+</m:t>
                        </m:r>
                      </m:sup>
                    </m:sSup>
                    <m:r>
                      <a:rPr lang="en-US" b="0" i="1" smtClean="0">
                        <a:latin typeface="Cambria Math" panose="02040503050406030204" pitchFamily="18" charset="0"/>
                        <a:cs typeface="Times New Roman" panose="02020603050405020304" pitchFamily="18" charset="0"/>
                      </a:rPr>
                      <m:t>𝑦</m:t>
                    </m:r>
                    <m:r>
                      <a:rPr lang="en-US" b="0" i="1" smtClean="0">
                        <a:latin typeface="Cambria Math" panose="02040503050406030204" pitchFamily="18" charset="0"/>
                        <a:cs typeface="Times New Roman" panose="02020603050405020304" pitchFamily="18" charset="0"/>
                      </a:rPr>
                      <m:t> </m:t>
                    </m:r>
                  </m:oMath>
                </a14:m>
                <a:r>
                  <a:rPr lang="en-US" dirty="0">
                    <a:latin typeface="Times New Roman" panose="02020603050405020304" pitchFamily="18" charset="0"/>
                    <a:cs typeface="Times New Roman" panose="02020603050405020304" pitchFamily="18" charset="0"/>
                  </a:rPr>
                  <a:t>, where </a:t>
                </a:r>
                <a14:m>
                  <m:oMath xmlns:m="http://schemas.openxmlformats.org/officeDocument/2006/math">
                    <m:sSup>
                      <m:sSupPr>
                        <m:ctrlPr>
                          <a:rPr lang="en-US" b="0" i="1" smtClean="0">
                            <a:latin typeface="Cambria Math" panose="02040503050406030204" pitchFamily="18" charset="0"/>
                            <a:cs typeface="Times New Roman" panose="02020603050405020304" pitchFamily="18" charset="0"/>
                          </a:rPr>
                        </m:ctrlPr>
                      </m:sSupPr>
                      <m:e>
                        <m:r>
                          <a:rPr lang="en-US" b="0" i="1" smtClean="0">
                            <a:latin typeface="Cambria Math" panose="02040503050406030204" pitchFamily="18" charset="0"/>
                            <a:cs typeface="Times New Roman" panose="02020603050405020304" pitchFamily="18" charset="0"/>
                          </a:rPr>
                          <m:t>𝑋</m:t>
                        </m:r>
                      </m:e>
                      <m:sup>
                        <m:r>
                          <a:rPr lang="en-US" b="0" i="1" smtClean="0">
                            <a:latin typeface="Cambria Math" panose="02040503050406030204" pitchFamily="18" charset="0"/>
                            <a:cs typeface="Times New Roman" panose="02020603050405020304" pitchFamily="18" charset="0"/>
                          </a:rPr>
                          <m:t>+</m:t>
                        </m:r>
                      </m:sup>
                    </m:sSup>
                  </m:oMath>
                </a14:m>
                <a:r>
                  <a:rPr lang="en-US" dirty="0">
                    <a:latin typeface="Times New Roman" panose="02020603050405020304" pitchFamily="18" charset="0"/>
                    <a:cs typeface="Times New Roman" panose="02020603050405020304" pitchFamily="18" charset="0"/>
                  </a:rPr>
                  <a:t> is the pseudoinverse of </a:t>
                </a:r>
                <a14:m>
                  <m:oMath xmlns:m="http://schemas.openxmlformats.org/officeDocument/2006/math">
                    <m:r>
                      <a:rPr lang="en-US" b="0" i="1" smtClean="0">
                        <a:latin typeface="Cambria Math" panose="02040503050406030204" pitchFamily="18" charset="0"/>
                        <a:cs typeface="Times New Roman" panose="02020603050405020304" pitchFamily="18" charset="0"/>
                      </a:rPr>
                      <m:t>𝑋</m:t>
                    </m:r>
                    <m:r>
                      <a:rPr lang="en-US" b="0" i="1" smtClean="0">
                        <a:latin typeface="Cambria Math" panose="02040503050406030204" pitchFamily="18" charset="0"/>
                        <a:cs typeface="Times New Roman" panose="02020603050405020304" pitchFamily="18" charset="0"/>
                      </a:rPr>
                      <m:t>.</m:t>
                    </m:r>
                  </m:oMath>
                </a14:m>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1134931" y="1191315"/>
                <a:ext cx="9810974" cy="2862322"/>
              </a:xfrm>
              <a:prstGeom prst="rect">
                <a:avLst/>
              </a:prstGeom>
              <a:blipFill>
                <a:blip r:embed="rId3"/>
                <a:stretch>
                  <a:fillRect l="-497"/>
                </a:stretch>
              </a:blipFill>
            </p:spPr>
            <p:txBody>
              <a:bodyPr/>
              <a:lstStyle/>
              <a:p>
                <a:r>
                  <a:rPr lang="en-US">
                    <a:noFill/>
                  </a:rPr>
                  <a:t> </a:t>
                </a:r>
              </a:p>
            </p:txBody>
          </p:sp>
        </mc:Fallback>
      </mc:AlternateContent>
      <p:sp>
        <p:nvSpPr>
          <p:cNvPr id="5" name="Rectangle 4"/>
          <p:cNvSpPr/>
          <p:nvPr/>
        </p:nvSpPr>
        <p:spPr>
          <a:xfrm>
            <a:off x="1025720" y="1981682"/>
            <a:ext cx="10791713" cy="369332"/>
          </a:xfrm>
          <a:prstGeom prst="rect">
            <a:avLst/>
          </a:prstGeom>
        </p:spPr>
        <p:txBody>
          <a:bodyPr wrap="square">
            <a:spAutoFit/>
          </a:bodyPr>
          <a:lstStyle/>
          <a:p>
            <a:endParaRPr lang="en-US" b="0" i="0" dirty="0">
              <a:solidFill>
                <a:srgbClr val="333333"/>
              </a:solidFill>
              <a:effectLst/>
              <a:latin typeface="OpenSans"/>
            </a:endParaRPr>
          </a:p>
        </p:txBody>
      </p:sp>
      <p:pic>
        <p:nvPicPr>
          <p:cNvPr id="3" name="Picture 2">
            <a:extLst>
              <a:ext uri="{FF2B5EF4-FFF2-40B4-BE49-F238E27FC236}">
                <a16:creationId xmlns:a16="http://schemas.microsoft.com/office/drawing/2014/main" id="{F54FCC6A-8C4F-4D80-8AE8-BD69B0EECD66}"/>
              </a:ext>
            </a:extLst>
          </p:cNvPr>
          <p:cNvPicPr>
            <a:picLocks noChangeAspect="1"/>
          </p:cNvPicPr>
          <p:nvPr/>
        </p:nvPicPr>
        <p:blipFill>
          <a:blip r:embed="rId4"/>
          <a:stretch>
            <a:fillRect/>
          </a:stretch>
        </p:blipFill>
        <p:spPr>
          <a:xfrm>
            <a:off x="330538" y="4133766"/>
            <a:ext cx="4906104" cy="1783330"/>
          </a:xfrm>
          <a:prstGeom prst="rect">
            <a:avLst/>
          </a:prstGeom>
        </p:spPr>
      </p:pic>
      <p:sp>
        <p:nvSpPr>
          <p:cNvPr id="9" name="Rectangle 8"/>
          <p:cNvSpPr/>
          <p:nvPr/>
        </p:nvSpPr>
        <p:spPr>
          <a:xfrm>
            <a:off x="6370672" y="3872156"/>
            <a:ext cx="4203395" cy="523220"/>
          </a:xfrm>
          <a:prstGeom prst="rect">
            <a:avLst/>
          </a:prstGeom>
        </p:spPr>
        <p:txBody>
          <a:bodyPr wrap="none">
            <a:spAutoFit/>
          </a:bodyPr>
          <a:lstStyle/>
          <a:p>
            <a:r>
              <a:rPr lang="en-US" sz="2800" dirty="0">
                <a:latin typeface="Times New Roman" panose="02020603050405020304" pitchFamily="18" charset="0"/>
                <a:cs typeface="Times New Roman" panose="02020603050405020304" pitchFamily="18" charset="0"/>
              </a:rPr>
              <a:t>Pseudoinverse – using SVD</a:t>
            </a:r>
            <a:endParaRPr lang="en-US" sz="2800" dirty="0"/>
          </a:p>
        </p:txBody>
      </p:sp>
      <p:pic>
        <p:nvPicPr>
          <p:cNvPr id="11" name="Picture 10"/>
          <p:cNvPicPr>
            <a:picLocks noChangeAspect="1"/>
          </p:cNvPicPr>
          <p:nvPr/>
        </p:nvPicPr>
        <p:blipFill>
          <a:blip r:embed="rId5"/>
          <a:stretch>
            <a:fillRect/>
          </a:stretch>
        </p:blipFill>
        <p:spPr>
          <a:xfrm>
            <a:off x="6474583" y="4615940"/>
            <a:ext cx="2205589" cy="723709"/>
          </a:xfrm>
          <a:prstGeom prst="rect">
            <a:avLst/>
          </a:prstGeom>
        </p:spPr>
      </p:pic>
      <p:pic>
        <p:nvPicPr>
          <p:cNvPr id="12" name="Picture 11"/>
          <p:cNvPicPr>
            <a:picLocks noChangeAspect="1"/>
          </p:cNvPicPr>
          <p:nvPr/>
        </p:nvPicPr>
        <p:blipFill>
          <a:blip r:embed="rId6"/>
          <a:stretch>
            <a:fillRect/>
          </a:stretch>
        </p:blipFill>
        <p:spPr>
          <a:xfrm>
            <a:off x="6474583" y="5582948"/>
            <a:ext cx="2488961" cy="766642"/>
          </a:xfrm>
          <a:prstGeom prst="rect">
            <a:avLst/>
          </a:prstGeom>
        </p:spPr>
      </p:pic>
    </p:spTree>
    <p:extLst>
      <p:ext uri="{BB962C8B-B14F-4D97-AF65-F5344CB8AC3E}">
        <p14:creationId xmlns:p14="http://schemas.microsoft.com/office/powerpoint/2010/main" val="41217936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39657A-A79E-4E20-BF94-31F05803F7E7}"/>
              </a:ext>
            </a:extLst>
          </p:cNvPr>
          <p:cNvSpPr>
            <a:spLocks noGrp="1"/>
          </p:cNvSpPr>
          <p:nvPr>
            <p:ph type="title" idx="4294967295"/>
          </p:nvPr>
        </p:nvSpPr>
        <p:spPr>
          <a:xfrm>
            <a:off x="1062990" y="132555"/>
            <a:ext cx="8812530" cy="1096963"/>
          </a:xfrm>
        </p:spPr>
        <p:txBody>
          <a:bodyPr/>
          <a:lstStyle/>
          <a:p>
            <a:r>
              <a:rPr lang="en-US" dirty="0">
                <a:cs typeface="Calibri Light"/>
              </a:rPr>
              <a:t>Normal Equation Pros and Cons</a:t>
            </a:r>
            <a:endParaRPr lang="en-US" dirty="0"/>
          </a:p>
        </p:txBody>
      </p:sp>
      <p:graphicFrame>
        <p:nvGraphicFramePr>
          <p:cNvPr id="5" name="Content Placeholder 2">
            <a:extLst>
              <a:ext uri="{FF2B5EF4-FFF2-40B4-BE49-F238E27FC236}">
                <a16:creationId xmlns:a16="http://schemas.microsoft.com/office/drawing/2014/main" id="{F35B5B00-2D70-A166-AB73-82449F2F30EB}"/>
              </a:ext>
            </a:extLst>
          </p:cNvPr>
          <p:cNvGraphicFramePr>
            <a:graphicFrameLocks noGrp="1"/>
          </p:cNvGraphicFramePr>
          <p:nvPr>
            <p:ph idx="4294967295"/>
          </p:nvPr>
        </p:nvGraphicFramePr>
        <p:xfrm>
          <a:off x="642366" y="1418526"/>
          <a:ext cx="8013954" cy="509200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522222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Acknowledgement</a:t>
            </a:r>
          </a:p>
        </p:txBody>
      </p:sp>
      <p:sp>
        <p:nvSpPr>
          <p:cNvPr id="3" name="Content Placeholder 2"/>
          <p:cNvSpPr>
            <a:spLocks noGrp="1"/>
          </p:cNvSpPr>
          <p:nvPr>
            <p:ph idx="1"/>
          </p:nvPr>
        </p:nvSpPr>
        <p:spPr/>
        <p:txBody>
          <a:bodyPr/>
          <a:lstStyle/>
          <a:p>
            <a:r>
              <a:rPr lang="en-US" dirty="0"/>
              <a:t>Python Code for this presentation will be available on eLearning – </a:t>
            </a:r>
            <a:r>
              <a:rPr lang="en-US" dirty="0" err="1"/>
              <a:t>code_presentation.ipynb</a:t>
            </a:r>
            <a:r>
              <a:rPr lang="en-US" dirty="0"/>
              <a:t> (next lecture)</a:t>
            </a:r>
          </a:p>
          <a:p>
            <a:pPr marL="0" indent="0">
              <a:buNone/>
            </a:pPr>
            <a:r>
              <a:rPr lang="en-US" dirty="0" err="1"/>
              <a:t>code_presentation.ipynb</a:t>
            </a:r>
            <a:r>
              <a:rPr lang="en-US" dirty="0"/>
              <a:t>- The source code for this file is adapted from </a:t>
            </a:r>
            <a:r>
              <a:rPr lang="en-US" dirty="0" err="1"/>
              <a:t>git</a:t>
            </a:r>
            <a:r>
              <a:rPr lang="en-US" dirty="0"/>
              <a:t> hub repository of chapter 4 of the book</a:t>
            </a:r>
          </a:p>
          <a:p>
            <a:pPr marL="0" indent="0">
              <a:buNone/>
            </a:pPr>
            <a:r>
              <a:rPr lang="en-US" dirty="0"/>
              <a:t> </a:t>
            </a:r>
            <a:r>
              <a:rPr lang="en-US" dirty="0">
                <a:hlinkClick r:id="rId2"/>
              </a:rPr>
              <a:t>Hands-on Machine Learning with </a:t>
            </a:r>
            <a:r>
              <a:rPr lang="en-US" dirty="0" err="1">
                <a:hlinkClick r:id="rId2"/>
              </a:rPr>
              <a:t>Scikit</a:t>
            </a:r>
            <a:r>
              <a:rPr lang="en-US" dirty="0">
                <a:hlinkClick r:id="rId2"/>
              </a:rPr>
              <a:t>-Learn, </a:t>
            </a:r>
            <a:r>
              <a:rPr lang="en-US" dirty="0" err="1">
                <a:hlinkClick r:id="rId2"/>
              </a:rPr>
              <a:t>Keras</a:t>
            </a:r>
            <a:r>
              <a:rPr lang="en-US" dirty="0">
                <a:hlinkClick r:id="rId2"/>
              </a:rPr>
              <a:t> and </a:t>
            </a:r>
            <a:r>
              <a:rPr lang="en-US" dirty="0" err="1">
                <a:hlinkClick r:id="rId2"/>
              </a:rPr>
              <a:t>TensorFlow</a:t>
            </a:r>
            <a:endParaRPr lang="en-US" dirty="0"/>
          </a:p>
          <a:p>
            <a:pPr marL="0" indent="0">
              <a:buNone/>
            </a:pPr>
            <a:endParaRPr lang="en-US" dirty="0"/>
          </a:p>
          <a:p>
            <a:pPr marL="0" indent="0">
              <a:buNone/>
            </a:pPr>
            <a:r>
              <a:rPr lang="en-US" dirty="0" err="1"/>
              <a:t>Git</a:t>
            </a:r>
            <a:r>
              <a:rPr lang="en-US" dirty="0"/>
              <a:t> hub  of book  - </a:t>
            </a:r>
            <a:r>
              <a:rPr lang="en-US" dirty="0">
                <a:hlinkClick r:id="rId3"/>
              </a:rPr>
              <a:t>https://github.com/ageron/handson-ml2</a:t>
            </a:r>
            <a:endParaRPr lang="en-US" dirty="0"/>
          </a:p>
          <a:p>
            <a:pPr marL="0" indent="0">
              <a:buNone/>
            </a:pPr>
            <a:endParaRPr lang="en-US" dirty="0"/>
          </a:p>
        </p:txBody>
      </p:sp>
      <p:sp>
        <p:nvSpPr>
          <p:cNvPr id="4" name="Slide Number Placeholder 3"/>
          <p:cNvSpPr>
            <a:spLocks noGrp="1"/>
          </p:cNvSpPr>
          <p:nvPr>
            <p:ph type="sldNum" sz="quarter" idx="12"/>
          </p:nvPr>
        </p:nvSpPr>
        <p:spPr/>
        <p:txBody>
          <a:bodyPr/>
          <a:lstStyle/>
          <a:p>
            <a:fld id="{65DBD1E2-D45E-47D4-8DD8-1285FEA24AE0}" type="slidenum">
              <a:rPr lang="en-US" smtClean="0"/>
              <a:pPr/>
              <a:t>2</a:t>
            </a:fld>
            <a:endParaRPr lang="en-US" dirty="0"/>
          </a:p>
        </p:txBody>
      </p:sp>
    </p:spTree>
    <p:extLst>
      <p:ext uri="{BB962C8B-B14F-4D97-AF65-F5344CB8AC3E}">
        <p14:creationId xmlns:p14="http://schemas.microsoft.com/office/powerpoint/2010/main" val="5617381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A94871E-96FC-4ADE-815B-41A636E34F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40080" y="320040"/>
            <a:ext cx="6692827" cy="3892669"/>
          </a:xfrm>
        </p:spPr>
        <p:txBody>
          <a:bodyPr vert="horz" lIns="91440" tIns="45720" rIns="91440" bIns="45720" rtlCol="0" anchor="b">
            <a:normAutofit/>
          </a:bodyPr>
          <a:lstStyle/>
          <a:p>
            <a:pPr algn="l"/>
            <a:r>
              <a:rPr lang="en-US" sz="6600" b="0" kern="1200" dirty="0">
                <a:solidFill>
                  <a:schemeClr val="tx1"/>
                </a:solidFill>
                <a:latin typeface="+mj-lt"/>
                <a:ea typeface="+mj-ea"/>
                <a:cs typeface="+mj-cs"/>
              </a:rPr>
              <a:t>Gradient Descent</a:t>
            </a:r>
          </a:p>
        </p:txBody>
      </p:sp>
      <p:sp>
        <p:nvSpPr>
          <p:cNvPr id="11"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4562" y="4409267"/>
            <a:ext cx="4243589" cy="18288"/>
          </a:xfrm>
          <a:custGeom>
            <a:avLst/>
            <a:gdLst>
              <a:gd name="connsiteX0" fmla="*/ 0 w 4243589"/>
              <a:gd name="connsiteY0" fmla="*/ 0 h 18288"/>
              <a:gd name="connsiteX1" fmla="*/ 563791 w 4243589"/>
              <a:gd name="connsiteY1" fmla="*/ 0 h 18288"/>
              <a:gd name="connsiteX2" fmla="*/ 1042710 w 4243589"/>
              <a:gd name="connsiteY2" fmla="*/ 0 h 18288"/>
              <a:gd name="connsiteX3" fmla="*/ 1564066 w 4243589"/>
              <a:gd name="connsiteY3" fmla="*/ 0 h 18288"/>
              <a:gd name="connsiteX4" fmla="*/ 2212729 w 4243589"/>
              <a:gd name="connsiteY4" fmla="*/ 0 h 18288"/>
              <a:gd name="connsiteX5" fmla="*/ 2776520 w 4243589"/>
              <a:gd name="connsiteY5" fmla="*/ 0 h 18288"/>
              <a:gd name="connsiteX6" fmla="*/ 3297875 w 4243589"/>
              <a:gd name="connsiteY6" fmla="*/ 0 h 18288"/>
              <a:gd name="connsiteX7" fmla="*/ 4243589 w 4243589"/>
              <a:gd name="connsiteY7" fmla="*/ 0 h 18288"/>
              <a:gd name="connsiteX8" fmla="*/ 4243589 w 4243589"/>
              <a:gd name="connsiteY8" fmla="*/ 18288 h 18288"/>
              <a:gd name="connsiteX9" fmla="*/ 3637362 w 4243589"/>
              <a:gd name="connsiteY9" fmla="*/ 18288 h 18288"/>
              <a:gd name="connsiteX10" fmla="*/ 3116007 w 4243589"/>
              <a:gd name="connsiteY10" fmla="*/ 18288 h 18288"/>
              <a:gd name="connsiteX11" fmla="*/ 2424908 w 4243589"/>
              <a:gd name="connsiteY11" fmla="*/ 18288 h 18288"/>
              <a:gd name="connsiteX12" fmla="*/ 1861117 w 4243589"/>
              <a:gd name="connsiteY12" fmla="*/ 18288 h 18288"/>
              <a:gd name="connsiteX13" fmla="*/ 1382198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3987" y="7429"/>
                  <a:pt x="4243569" y="10822"/>
                  <a:pt x="4243589" y="18288"/>
                </a:cubicBezTo>
                <a:cubicBezTo>
                  <a:pt x="4112949" y="-2855"/>
                  <a:pt x="3928037" y="1831"/>
                  <a:pt x="3637362" y="18288"/>
                </a:cubicBezTo>
                <a:cubicBezTo>
                  <a:pt x="3346687" y="34745"/>
                  <a:pt x="3254446" y="26669"/>
                  <a:pt x="3116007" y="18288"/>
                </a:cubicBezTo>
                <a:cubicBezTo>
                  <a:pt x="2977569" y="9907"/>
                  <a:pt x="2620228" y="28873"/>
                  <a:pt x="2424908" y="18288"/>
                </a:cubicBezTo>
                <a:cubicBezTo>
                  <a:pt x="2229588" y="7703"/>
                  <a:pt x="2088287" y="-3854"/>
                  <a:pt x="1861117" y="18288"/>
                </a:cubicBezTo>
                <a:cubicBezTo>
                  <a:pt x="1633947" y="40430"/>
                  <a:pt x="1502447" y="-871"/>
                  <a:pt x="1382198" y="18288"/>
                </a:cubicBezTo>
                <a:cubicBezTo>
                  <a:pt x="1261949" y="37447"/>
                  <a:pt x="1045440" y="28353"/>
                  <a:pt x="733535" y="18288"/>
                </a:cubicBezTo>
                <a:cubicBezTo>
                  <a:pt x="421630" y="8223"/>
                  <a:pt x="341257" y="-18359"/>
                  <a:pt x="0" y="18288"/>
                </a:cubicBezTo>
                <a:cubicBezTo>
                  <a:pt x="-591" y="13205"/>
                  <a:pt x="-663" y="6329"/>
                  <a:pt x="0" y="0"/>
                </a:cubicBezTo>
                <a:close/>
              </a:path>
              <a:path w="4243589" h="18288"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2703" y="5429"/>
                  <a:pt x="4244410" y="14046"/>
                  <a:pt x="4243589" y="18288"/>
                </a:cubicBezTo>
                <a:cubicBezTo>
                  <a:pt x="4130424" y="-1240"/>
                  <a:pt x="3932803" y="42249"/>
                  <a:pt x="3722234" y="18288"/>
                </a:cubicBezTo>
                <a:cubicBezTo>
                  <a:pt x="3511665" y="-5673"/>
                  <a:pt x="3269903" y="45994"/>
                  <a:pt x="3116007" y="18288"/>
                </a:cubicBezTo>
                <a:cubicBezTo>
                  <a:pt x="2962111" y="-9418"/>
                  <a:pt x="2744280" y="23224"/>
                  <a:pt x="2509780" y="18288"/>
                </a:cubicBezTo>
                <a:cubicBezTo>
                  <a:pt x="2275280" y="13352"/>
                  <a:pt x="2066059" y="43664"/>
                  <a:pt x="1945989" y="18288"/>
                </a:cubicBezTo>
                <a:cubicBezTo>
                  <a:pt x="1825919" y="-7088"/>
                  <a:pt x="1407329" y="12616"/>
                  <a:pt x="1254890" y="18288"/>
                </a:cubicBezTo>
                <a:cubicBezTo>
                  <a:pt x="1102451" y="23960"/>
                  <a:pt x="837950" y="31673"/>
                  <a:pt x="563791" y="18288"/>
                </a:cubicBezTo>
                <a:cubicBezTo>
                  <a:pt x="289632" y="4903"/>
                  <a:pt x="132768" y="7105"/>
                  <a:pt x="0" y="18288"/>
                </a:cubicBezTo>
                <a:cubicBezTo>
                  <a:pt x="668" y="13665"/>
                  <a:pt x="578" y="5675"/>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phic 2" descr="Idea outline">
            <a:extLst>
              <a:ext uri="{FF2B5EF4-FFF2-40B4-BE49-F238E27FC236}">
                <a16:creationId xmlns:a16="http://schemas.microsoft.com/office/drawing/2014/main" id="{A22E2660-460B-EB62-7EFF-FBF490A3864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p:blipFill>
        <p:spPr>
          <a:xfrm>
            <a:off x="7781544" y="1267079"/>
            <a:ext cx="4087368" cy="4087368"/>
          </a:xfrm>
          <a:prstGeom prst="rect">
            <a:avLst/>
          </a:prstGeom>
        </p:spPr>
      </p:pic>
      <p:sp>
        <p:nvSpPr>
          <p:cNvPr id="4" name="Slide Number Placeholder 3"/>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65DBD1E2-D45E-47D4-8DD8-1285FEA24AE0}" type="slidenum">
              <a:rPr lang="en-US" sz="1200" smtClean="0">
                <a:solidFill>
                  <a:schemeClr val="tx1">
                    <a:tint val="75000"/>
                  </a:schemeClr>
                </a:solidFill>
                <a:latin typeface="+mn-lt"/>
                <a:cs typeface="+mn-cs"/>
              </a:rPr>
              <a:pPr>
                <a:spcAft>
                  <a:spcPts val="600"/>
                </a:spcAft>
              </a:pPr>
              <a:t>20</a:t>
            </a:fld>
            <a:endParaRPr lang="en-US" sz="1200">
              <a:solidFill>
                <a:schemeClr val="tx1">
                  <a:tint val="75000"/>
                </a:schemeClr>
              </a:solidFill>
              <a:latin typeface="+mn-lt"/>
              <a:cs typeface="+mn-cs"/>
            </a:endParaRPr>
          </a:p>
        </p:txBody>
      </p:sp>
    </p:spTree>
    <p:extLst>
      <p:ext uri="{BB962C8B-B14F-4D97-AF65-F5344CB8AC3E}">
        <p14:creationId xmlns:p14="http://schemas.microsoft.com/office/powerpoint/2010/main" val="20428315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39657A-A79E-4E20-BF94-31F05803F7E7}"/>
              </a:ext>
            </a:extLst>
          </p:cNvPr>
          <p:cNvSpPr>
            <a:spLocks noGrp="1"/>
          </p:cNvSpPr>
          <p:nvPr>
            <p:ph type="title" idx="4294967295"/>
          </p:nvPr>
        </p:nvSpPr>
        <p:spPr>
          <a:xfrm>
            <a:off x="0" y="12700"/>
            <a:ext cx="10229850" cy="1096963"/>
          </a:xfrm>
        </p:spPr>
        <p:txBody>
          <a:bodyPr/>
          <a:lstStyle/>
          <a:p>
            <a:pPr algn="ctr"/>
            <a:r>
              <a:rPr lang="en-US" dirty="0">
                <a:cs typeface="Calibri Light"/>
              </a:rPr>
              <a:t>Loss Function</a:t>
            </a:r>
            <a:endParaRPr lang="en-US" dirty="0"/>
          </a:p>
        </p:txBody>
      </p:sp>
      <mc:AlternateContent xmlns:mc="http://schemas.openxmlformats.org/markup-compatibility/2006" xmlns:a14="http://schemas.microsoft.com/office/drawing/2010/main">
        <mc:Choice Requires="a14">
          <p:sp>
            <p:nvSpPr>
              <p:cNvPr id="7" name="Content Placeholder 6"/>
              <p:cNvSpPr>
                <a:spLocks noGrp="1"/>
              </p:cNvSpPr>
              <p:nvPr>
                <p:ph idx="4294967295"/>
              </p:nvPr>
            </p:nvSpPr>
            <p:spPr>
              <a:xfrm>
                <a:off x="57416" y="1068706"/>
                <a:ext cx="4948238" cy="555883"/>
              </a:xfrm>
            </p:spPr>
            <p:txBody>
              <a:bodyPr/>
              <a:lstStyle/>
              <a:p>
                <a:pPr marL="0" indent="0">
                  <a:buNone/>
                </a:pP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h</m:t>
                        </m:r>
                      </m:e>
                      <m:sub>
                        <m:r>
                          <a:rPr lang="en-US" sz="2000" b="0" i="1" smtClean="0">
                            <a:latin typeface="Cambria Math" panose="02040503050406030204" pitchFamily="18" charset="0"/>
                          </a:rPr>
                          <m:t>𝜃</m:t>
                        </m:r>
                      </m:sub>
                    </m:sSub>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𝑋</m:t>
                        </m:r>
                      </m:e>
                    </m:d>
                  </m:oMath>
                </a14:m>
                <a:r>
                  <a:rPr lang="en-US" sz="2000" b="0" dirty="0">
                    <a:latin typeface="+mj-lt"/>
                  </a:rPr>
                  <a:t>  </a:t>
                </a:r>
                <a:r>
                  <a:rPr lang="en-US" sz="1800" dirty="0">
                    <a:latin typeface="Times New Roman" panose="02020603050405020304" pitchFamily="18" charset="0"/>
                    <a:cs typeface="Times New Roman" panose="02020603050405020304" pitchFamily="18" charset="0"/>
                  </a:rPr>
                  <a:t>:</a:t>
                </a:r>
                <a:r>
                  <a:rPr lang="en-US" b="0" dirty="0"/>
                  <a:t> </a:t>
                </a:r>
                <a:r>
                  <a:rPr lang="en-US" sz="1800" b="0" dirty="0">
                    <a:latin typeface="Times New Roman" panose="02020603050405020304" pitchFamily="18" charset="0"/>
                    <a:cs typeface="Times New Roman" panose="02020603050405020304" pitchFamily="18" charset="0"/>
                  </a:rPr>
                  <a:t>For fixed theta this is a function of x</a:t>
                </a:r>
              </a:p>
              <a:p>
                <a:pPr marL="0" indent="0">
                  <a:buNone/>
                </a:pPr>
                <a:endParaRPr lang="en-US" dirty="0"/>
              </a:p>
            </p:txBody>
          </p:sp>
        </mc:Choice>
        <mc:Fallback xmlns="">
          <p:sp>
            <p:nvSpPr>
              <p:cNvPr id="7" name="Content Placeholder 6"/>
              <p:cNvSpPr>
                <a:spLocks noGrp="1" noRot="1" noChangeAspect="1" noMove="1" noResize="1" noEditPoints="1" noAdjustHandles="1" noChangeArrowheads="1" noChangeShapeType="1" noTextEdit="1"/>
              </p:cNvSpPr>
              <p:nvPr>
                <p:ph idx="4294967295"/>
              </p:nvPr>
            </p:nvSpPr>
            <p:spPr>
              <a:xfrm>
                <a:off x="57416" y="1068706"/>
                <a:ext cx="4948238" cy="555883"/>
              </a:xfr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Content Placeholder 6"/>
              <p:cNvSpPr txBox="1">
                <a:spLocks/>
              </p:cNvSpPr>
              <p:nvPr/>
            </p:nvSpPr>
            <p:spPr>
              <a:xfrm>
                <a:off x="205213" y="3635337"/>
                <a:ext cx="3679116" cy="55588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434343"/>
                    </a:solidFill>
                    <a:latin typeface="Museo Sans 500" panose="02000000000000000000" pitchFamily="50" charset="0"/>
                    <a:ea typeface="+mn-ea"/>
                    <a:cs typeface="Helvetica"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434343"/>
                    </a:solidFill>
                    <a:latin typeface="Museo Sans 500" panose="02000000000000000000" pitchFamily="50" charset="0"/>
                    <a:ea typeface="+mn-ea"/>
                    <a:cs typeface="Helvetica"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434343"/>
                    </a:solidFill>
                    <a:latin typeface="Museo Sans 500" panose="02000000000000000000" pitchFamily="50" charset="0"/>
                    <a:ea typeface="+mn-ea"/>
                    <a:cs typeface="Helvetica"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434343"/>
                    </a:solidFill>
                    <a:latin typeface="Museo Sans 500" panose="02000000000000000000" pitchFamily="50" charset="0"/>
                    <a:ea typeface="+mn-ea"/>
                    <a:cs typeface="Helvetica"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434343"/>
                    </a:solidFill>
                    <a:latin typeface="Museo Sans 500" panose="02000000000000000000" pitchFamily="50"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14:m>
                  <m:oMath xmlns:m="http://schemas.openxmlformats.org/officeDocument/2006/math">
                    <m:r>
                      <a:rPr lang="en-US" sz="2000" b="0" i="1" smtClean="0">
                        <a:latin typeface="Cambria Math" panose="02040503050406030204" pitchFamily="18" charset="0"/>
                      </a:rPr>
                      <m:t>𝐽</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𝜃</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oMath>
                </a14:m>
                <a:r>
                  <a:rPr lang="en-US" sz="2000" dirty="0">
                    <a:latin typeface="+mj-lt"/>
                  </a:rPr>
                  <a:t> </a:t>
                </a:r>
                <a:r>
                  <a:rPr lang="en-US" sz="1800" dirty="0">
                    <a:latin typeface="Times New Roman" panose="02020603050405020304" pitchFamily="18" charset="0"/>
                    <a:cs typeface="Times New Roman" panose="02020603050405020304" pitchFamily="18" charset="0"/>
                  </a:rPr>
                  <a:t>(function of parameter </a:t>
                </a:r>
                <a14:m>
                  <m:oMath xmlns:m="http://schemas.openxmlformats.org/officeDocument/2006/math">
                    <m:r>
                      <a:rPr lang="en-US" sz="1800">
                        <a:latin typeface="Cambria Math" panose="02040503050406030204" pitchFamily="18" charset="0"/>
                        <a:cs typeface="Times New Roman" panose="02020603050405020304" pitchFamily="18" charset="0"/>
                      </a:rPr>
                      <m:t>𝜃</m:t>
                    </m:r>
                    <m:r>
                      <a:rPr lang="en-US" sz="1800" b="0" i="0" smtClean="0">
                        <a:latin typeface="Cambria Math" panose="02040503050406030204" pitchFamily="18" charset="0"/>
                        <a:cs typeface="Times New Roman" panose="02020603050405020304" pitchFamily="18" charset="0"/>
                      </a:rPr>
                      <m:t>)</m:t>
                    </m:r>
                  </m:oMath>
                </a14:m>
                <a:endParaRPr lang="en-US" sz="1800" dirty="0">
                  <a:latin typeface="Times New Roman" panose="02020603050405020304" pitchFamily="18" charset="0"/>
                  <a:cs typeface="Times New Roman" panose="02020603050405020304" pitchFamily="18" charset="0"/>
                </a:endParaRPr>
              </a:p>
            </p:txBody>
          </p:sp>
        </mc:Choice>
        <mc:Fallback xmlns="">
          <p:sp>
            <p:nvSpPr>
              <p:cNvPr id="8" name="Content Placeholder 6"/>
              <p:cNvSpPr txBox="1">
                <a:spLocks noRot="1" noChangeAspect="1" noMove="1" noResize="1" noEditPoints="1" noAdjustHandles="1" noChangeArrowheads="1" noChangeShapeType="1" noTextEdit="1"/>
              </p:cNvSpPr>
              <p:nvPr/>
            </p:nvSpPr>
            <p:spPr>
              <a:xfrm>
                <a:off x="205213" y="3635337"/>
                <a:ext cx="3679116" cy="555884"/>
              </a:xfrm>
              <a:prstGeom prst="rect">
                <a:avLst/>
              </a:prstGeom>
              <a:blipFill>
                <a:blip r:embed="rId4"/>
                <a:stretch>
                  <a:fillRect l="-663" t="-65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13" name="Table 12"/>
              <p:cNvGraphicFramePr>
                <a:graphicFrameLocks noGrp="1"/>
              </p:cNvGraphicFramePr>
              <p:nvPr/>
            </p:nvGraphicFramePr>
            <p:xfrm>
              <a:off x="165553" y="1624589"/>
              <a:ext cx="4075566" cy="1463040"/>
            </p:xfrm>
            <a:graphic>
              <a:graphicData uri="http://schemas.openxmlformats.org/drawingml/2006/table">
                <a:tbl>
                  <a:tblPr firstRow="1" bandRow="1">
                    <a:tableStyleId>{5C22544A-7EE6-4342-B048-85BDC9FD1C3A}</a:tableStyleId>
                  </a:tblPr>
                  <a:tblGrid>
                    <a:gridCol w="510731">
                      <a:extLst>
                        <a:ext uri="{9D8B030D-6E8A-4147-A177-3AD203B41FA5}">
                          <a16:colId xmlns:a16="http://schemas.microsoft.com/office/drawing/2014/main" val="1909055911"/>
                        </a:ext>
                      </a:extLst>
                    </a:gridCol>
                    <a:gridCol w="410817">
                      <a:extLst>
                        <a:ext uri="{9D8B030D-6E8A-4147-A177-3AD203B41FA5}">
                          <a16:colId xmlns:a16="http://schemas.microsoft.com/office/drawing/2014/main" val="3237450189"/>
                        </a:ext>
                      </a:extLst>
                    </a:gridCol>
                    <a:gridCol w="1398104">
                      <a:extLst>
                        <a:ext uri="{9D8B030D-6E8A-4147-A177-3AD203B41FA5}">
                          <a16:colId xmlns:a16="http://schemas.microsoft.com/office/drawing/2014/main" val="1478785668"/>
                        </a:ext>
                      </a:extLst>
                    </a:gridCol>
                    <a:gridCol w="1755914">
                      <a:extLst>
                        <a:ext uri="{9D8B030D-6E8A-4147-A177-3AD203B41FA5}">
                          <a16:colId xmlns:a16="http://schemas.microsoft.com/office/drawing/2014/main" val="1052758360"/>
                        </a:ext>
                      </a:extLst>
                    </a:gridCol>
                  </a:tblGrid>
                  <a:tr h="0">
                    <a:tc>
                      <a:txBody>
                        <a:bodyPr/>
                        <a:lstStyle/>
                        <a:p>
                          <a:r>
                            <a:rPr lang="en-US" dirty="0"/>
                            <a:t>X</a:t>
                          </a:r>
                        </a:p>
                      </a:txBody>
                      <a:tcPr/>
                    </a:tc>
                    <a:tc>
                      <a:txBody>
                        <a:bodyPr/>
                        <a:lstStyle/>
                        <a:p>
                          <a:r>
                            <a:rPr lang="en-US" dirty="0"/>
                            <a:t>Y</a:t>
                          </a:r>
                        </a:p>
                      </a:txBody>
                      <a:tcPr/>
                    </a:tc>
                    <a:tc>
                      <a:txBody>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𝒉</m:t>
                                </m:r>
                                <m:r>
                                  <a:rPr lang="en-US" b="1" i="1" smtClean="0">
                                    <a:latin typeface="Cambria Math" panose="02040503050406030204" pitchFamily="18" charset="0"/>
                                  </a:rPr>
                                  <m:t>(</m:t>
                                </m:r>
                                <m:r>
                                  <a:rPr lang="en-US" b="1" i="1" smtClean="0">
                                    <a:latin typeface="Cambria Math" panose="02040503050406030204" pitchFamily="18" charset="0"/>
                                  </a:rPr>
                                  <m:t>𝑿</m:t>
                                </m:r>
                                <m:r>
                                  <a:rPr lang="en-US" b="1" i="1" smtClean="0">
                                    <a:latin typeface="Cambria Math" panose="02040503050406030204" pitchFamily="18" charset="0"/>
                                  </a:rPr>
                                  <m:t>|</m:t>
                                </m:r>
                                <m:r>
                                  <a:rPr lang="en-US" b="1" i="1" smtClean="0">
                                    <a:latin typeface="Cambria Math" panose="02040503050406030204" pitchFamily="18" charset="0"/>
                                  </a:rPr>
                                  <m:t>𝜽</m:t>
                                </m:r>
                                <m:r>
                                  <a:rPr lang="en-US" b="1" i="1" smtClean="0">
                                    <a:latin typeface="Cambria Math" panose="02040503050406030204" pitchFamily="18" charset="0"/>
                                  </a:rPr>
                                  <m:t>=</m:t>
                                </m:r>
                                <m:r>
                                  <a:rPr lang="en-US" b="1" i="1" smtClean="0">
                                    <a:latin typeface="Cambria Math" panose="02040503050406030204" pitchFamily="18" charset="0"/>
                                  </a:rPr>
                                  <m:t>𝟏</m:t>
                                </m:r>
                                <m:r>
                                  <a:rPr lang="en-US" b="1" i="1" smtClean="0">
                                    <a:latin typeface="Cambria Math" panose="02040503050406030204" pitchFamily="18" charset="0"/>
                                  </a:rPr>
                                  <m:t>)</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𝒉</m:t>
                                </m:r>
                                <m:r>
                                  <a:rPr lang="en-US" b="1" i="1" smtClean="0">
                                    <a:latin typeface="Cambria Math" panose="02040503050406030204" pitchFamily="18" charset="0"/>
                                  </a:rPr>
                                  <m:t>(</m:t>
                                </m:r>
                                <m:r>
                                  <a:rPr lang="en-US" b="1" i="1" smtClean="0">
                                    <a:latin typeface="Cambria Math" panose="02040503050406030204" pitchFamily="18" charset="0"/>
                                  </a:rPr>
                                  <m:t>𝑿</m:t>
                                </m:r>
                                <m:r>
                                  <a:rPr lang="en-US" b="1" i="1" smtClean="0">
                                    <a:latin typeface="Cambria Math" panose="02040503050406030204" pitchFamily="18" charset="0"/>
                                  </a:rPr>
                                  <m:t>|</m:t>
                                </m:r>
                                <m:r>
                                  <a:rPr lang="en-US" b="1" i="1" smtClean="0">
                                    <a:latin typeface="Cambria Math" panose="02040503050406030204" pitchFamily="18" charset="0"/>
                                  </a:rPr>
                                  <m:t>𝜽</m:t>
                                </m:r>
                                <m:r>
                                  <a:rPr lang="en-US" b="1" i="1" smtClean="0">
                                    <a:latin typeface="Cambria Math" panose="02040503050406030204" pitchFamily="18" charset="0"/>
                                  </a:rPr>
                                  <m:t>=</m:t>
                                </m:r>
                                <m:r>
                                  <a:rPr lang="en-US" b="1" i="1" smtClean="0">
                                    <a:latin typeface="Cambria Math" panose="02040503050406030204" pitchFamily="18" charset="0"/>
                                  </a:rPr>
                                  <m:t>𝟐</m:t>
                                </m:r>
                                <m:r>
                                  <a:rPr lang="en-US" b="1" i="1" smtClean="0">
                                    <a:latin typeface="Cambria Math" panose="02040503050406030204" pitchFamily="18" charset="0"/>
                                  </a:rPr>
                                  <m:t>)</m:t>
                                </m:r>
                              </m:oMath>
                            </m:oMathPara>
                          </a14:m>
                          <a:endParaRPr lang="en-US" dirty="0"/>
                        </a:p>
                      </a:txBody>
                      <a:tcPr/>
                    </a:tc>
                    <a:extLst>
                      <a:ext uri="{0D108BD9-81ED-4DB2-BD59-A6C34878D82A}">
                        <a16:rowId xmlns:a16="http://schemas.microsoft.com/office/drawing/2014/main" val="3788212362"/>
                      </a:ext>
                    </a:extLst>
                  </a:tr>
                  <a:tr h="335528">
                    <a:tc>
                      <a:txBody>
                        <a:bodyPr/>
                        <a:lstStyle/>
                        <a:p>
                          <a:r>
                            <a:rPr lang="en-US" dirty="0"/>
                            <a:t>1</a:t>
                          </a:r>
                        </a:p>
                      </a:txBody>
                      <a:tcPr/>
                    </a:tc>
                    <a:tc>
                      <a:txBody>
                        <a:bodyPr/>
                        <a:lstStyle/>
                        <a:p>
                          <a:r>
                            <a:rPr lang="en-US" dirty="0"/>
                            <a:t>1</a:t>
                          </a:r>
                        </a:p>
                      </a:txBody>
                      <a:tcPr/>
                    </a:tc>
                    <a:tc>
                      <a:txBody>
                        <a:bodyPr/>
                        <a:lstStyle/>
                        <a:p>
                          <a:r>
                            <a:rPr lang="en-US" dirty="0"/>
                            <a:t>1</a:t>
                          </a:r>
                        </a:p>
                      </a:txBody>
                      <a:tcPr/>
                    </a:tc>
                    <a:tc>
                      <a:txBody>
                        <a:bodyPr/>
                        <a:lstStyle/>
                        <a:p>
                          <a:r>
                            <a:rPr lang="en-US" dirty="0"/>
                            <a:t>2</a:t>
                          </a:r>
                        </a:p>
                      </a:txBody>
                      <a:tcPr/>
                    </a:tc>
                    <a:extLst>
                      <a:ext uri="{0D108BD9-81ED-4DB2-BD59-A6C34878D82A}">
                        <a16:rowId xmlns:a16="http://schemas.microsoft.com/office/drawing/2014/main" val="1901593119"/>
                      </a:ext>
                    </a:extLst>
                  </a:tr>
                  <a:tr h="335528">
                    <a:tc>
                      <a:txBody>
                        <a:bodyPr/>
                        <a:lstStyle/>
                        <a:p>
                          <a:r>
                            <a:rPr lang="en-US" dirty="0"/>
                            <a:t>2</a:t>
                          </a:r>
                        </a:p>
                      </a:txBody>
                      <a:tcPr/>
                    </a:tc>
                    <a:tc>
                      <a:txBody>
                        <a:bodyPr/>
                        <a:lstStyle/>
                        <a:p>
                          <a:r>
                            <a:rPr lang="en-US" dirty="0"/>
                            <a:t>2</a:t>
                          </a:r>
                        </a:p>
                      </a:txBody>
                      <a:tcPr/>
                    </a:tc>
                    <a:tc>
                      <a:txBody>
                        <a:bodyPr/>
                        <a:lstStyle/>
                        <a:p>
                          <a:r>
                            <a:rPr lang="en-US" dirty="0"/>
                            <a:t>2</a:t>
                          </a:r>
                        </a:p>
                      </a:txBody>
                      <a:tcPr/>
                    </a:tc>
                    <a:tc>
                      <a:txBody>
                        <a:bodyPr/>
                        <a:lstStyle/>
                        <a:p>
                          <a:r>
                            <a:rPr lang="en-US" dirty="0"/>
                            <a:t>4</a:t>
                          </a:r>
                        </a:p>
                      </a:txBody>
                      <a:tcPr/>
                    </a:tc>
                    <a:extLst>
                      <a:ext uri="{0D108BD9-81ED-4DB2-BD59-A6C34878D82A}">
                        <a16:rowId xmlns:a16="http://schemas.microsoft.com/office/drawing/2014/main" val="3014120373"/>
                      </a:ext>
                    </a:extLst>
                  </a:tr>
                  <a:tr h="335528">
                    <a:tc>
                      <a:txBody>
                        <a:bodyPr/>
                        <a:lstStyle/>
                        <a:p>
                          <a:r>
                            <a:rPr lang="en-US" dirty="0"/>
                            <a:t>3</a:t>
                          </a:r>
                        </a:p>
                      </a:txBody>
                      <a:tcPr/>
                    </a:tc>
                    <a:tc>
                      <a:txBody>
                        <a:bodyPr/>
                        <a:lstStyle/>
                        <a:p>
                          <a:r>
                            <a:rPr lang="en-US" dirty="0"/>
                            <a:t>3</a:t>
                          </a:r>
                        </a:p>
                      </a:txBody>
                      <a:tcPr/>
                    </a:tc>
                    <a:tc>
                      <a:txBody>
                        <a:bodyPr/>
                        <a:lstStyle/>
                        <a:p>
                          <a:r>
                            <a:rPr lang="en-US" dirty="0"/>
                            <a:t>3</a:t>
                          </a:r>
                        </a:p>
                      </a:txBody>
                      <a:tcPr/>
                    </a:tc>
                    <a:tc>
                      <a:txBody>
                        <a:bodyPr/>
                        <a:lstStyle/>
                        <a:p>
                          <a:r>
                            <a:rPr lang="en-US" dirty="0"/>
                            <a:t>6</a:t>
                          </a:r>
                        </a:p>
                      </a:txBody>
                      <a:tcPr/>
                    </a:tc>
                    <a:extLst>
                      <a:ext uri="{0D108BD9-81ED-4DB2-BD59-A6C34878D82A}">
                        <a16:rowId xmlns:a16="http://schemas.microsoft.com/office/drawing/2014/main" val="741020823"/>
                      </a:ext>
                    </a:extLst>
                  </a:tr>
                </a:tbl>
              </a:graphicData>
            </a:graphic>
          </p:graphicFrame>
        </mc:Choice>
        <mc:Fallback xmlns="">
          <p:graphicFrame>
            <p:nvGraphicFramePr>
              <p:cNvPr id="13" name="Table 12"/>
              <p:cNvGraphicFramePr>
                <a:graphicFrameLocks noGrp="1"/>
              </p:cNvGraphicFramePr>
              <p:nvPr>
                <p:extLst>
                  <p:ext uri="{D42A27DB-BD31-4B8C-83A1-F6EECF244321}">
                    <p14:modId xmlns:p14="http://schemas.microsoft.com/office/powerpoint/2010/main" val="2000616372"/>
                  </p:ext>
                </p:extLst>
              </p:nvPr>
            </p:nvGraphicFramePr>
            <p:xfrm>
              <a:off x="165553" y="1624589"/>
              <a:ext cx="4075566" cy="1463040"/>
            </p:xfrm>
            <a:graphic>
              <a:graphicData uri="http://schemas.openxmlformats.org/drawingml/2006/table">
                <a:tbl>
                  <a:tblPr firstRow="1" bandRow="1">
                    <a:tableStyleId>{5C22544A-7EE6-4342-B048-85BDC9FD1C3A}</a:tableStyleId>
                  </a:tblPr>
                  <a:tblGrid>
                    <a:gridCol w="510731">
                      <a:extLst>
                        <a:ext uri="{9D8B030D-6E8A-4147-A177-3AD203B41FA5}">
                          <a16:colId xmlns:a16="http://schemas.microsoft.com/office/drawing/2014/main" val="1909055911"/>
                        </a:ext>
                      </a:extLst>
                    </a:gridCol>
                    <a:gridCol w="410817">
                      <a:extLst>
                        <a:ext uri="{9D8B030D-6E8A-4147-A177-3AD203B41FA5}">
                          <a16:colId xmlns:a16="http://schemas.microsoft.com/office/drawing/2014/main" val="3237450189"/>
                        </a:ext>
                      </a:extLst>
                    </a:gridCol>
                    <a:gridCol w="1398104">
                      <a:extLst>
                        <a:ext uri="{9D8B030D-6E8A-4147-A177-3AD203B41FA5}">
                          <a16:colId xmlns:a16="http://schemas.microsoft.com/office/drawing/2014/main" val="1478785668"/>
                        </a:ext>
                      </a:extLst>
                    </a:gridCol>
                    <a:gridCol w="1755914">
                      <a:extLst>
                        <a:ext uri="{9D8B030D-6E8A-4147-A177-3AD203B41FA5}">
                          <a16:colId xmlns:a16="http://schemas.microsoft.com/office/drawing/2014/main" val="1052758360"/>
                        </a:ext>
                      </a:extLst>
                    </a:gridCol>
                  </a:tblGrid>
                  <a:tr h="365760">
                    <a:tc>
                      <a:txBody>
                        <a:bodyPr/>
                        <a:lstStyle/>
                        <a:p>
                          <a:r>
                            <a:rPr lang="en-US" dirty="0"/>
                            <a:t>X</a:t>
                          </a:r>
                        </a:p>
                      </a:txBody>
                      <a:tcPr/>
                    </a:tc>
                    <a:tc>
                      <a:txBody>
                        <a:bodyPr/>
                        <a:lstStyle/>
                        <a:p>
                          <a:r>
                            <a:rPr lang="en-US" dirty="0"/>
                            <a:t>Y</a:t>
                          </a:r>
                        </a:p>
                      </a:txBody>
                      <a:tcPr/>
                    </a:tc>
                    <a:tc>
                      <a:txBody>
                        <a:bodyPr/>
                        <a:lstStyle/>
                        <a:p>
                          <a:endParaRPr lang="en-US"/>
                        </a:p>
                      </a:txBody>
                      <a:tcPr>
                        <a:blipFill>
                          <a:blip r:embed="rId5"/>
                          <a:stretch>
                            <a:fillRect l="-66087" t="-8333" r="-126957" b="-326667"/>
                          </a:stretch>
                        </a:blipFill>
                      </a:tcPr>
                    </a:tc>
                    <a:tc>
                      <a:txBody>
                        <a:bodyPr/>
                        <a:lstStyle/>
                        <a:p>
                          <a:endParaRPr lang="en-US"/>
                        </a:p>
                      </a:txBody>
                      <a:tcPr>
                        <a:blipFill>
                          <a:blip r:embed="rId5"/>
                          <a:stretch>
                            <a:fillRect l="-132639" t="-8333" r="-1389" b="-326667"/>
                          </a:stretch>
                        </a:blipFill>
                      </a:tcPr>
                    </a:tc>
                    <a:extLst>
                      <a:ext uri="{0D108BD9-81ED-4DB2-BD59-A6C34878D82A}">
                        <a16:rowId xmlns:a16="http://schemas.microsoft.com/office/drawing/2014/main" val="3788212362"/>
                      </a:ext>
                    </a:extLst>
                  </a:tr>
                  <a:tr h="365760">
                    <a:tc>
                      <a:txBody>
                        <a:bodyPr/>
                        <a:lstStyle/>
                        <a:p>
                          <a:r>
                            <a:rPr lang="en-US" dirty="0"/>
                            <a:t>1</a:t>
                          </a:r>
                        </a:p>
                      </a:txBody>
                      <a:tcPr/>
                    </a:tc>
                    <a:tc>
                      <a:txBody>
                        <a:bodyPr/>
                        <a:lstStyle/>
                        <a:p>
                          <a:r>
                            <a:rPr lang="en-US" dirty="0"/>
                            <a:t>1</a:t>
                          </a:r>
                        </a:p>
                      </a:txBody>
                      <a:tcPr/>
                    </a:tc>
                    <a:tc>
                      <a:txBody>
                        <a:bodyPr/>
                        <a:lstStyle/>
                        <a:p>
                          <a:r>
                            <a:rPr lang="en-US" dirty="0"/>
                            <a:t>1</a:t>
                          </a:r>
                        </a:p>
                      </a:txBody>
                      <a:tcPr/>
                    </a:tc>
                    <a:tc>
                      <a:txBody>
                        <a:bodyPr/>
                        <a:lstStyle/>
                        <a:p>
                          <a:r>
                            <a:rPr lang="en-US" dirty="0"/>
                            <a:t>2</a:t>
                          </a:r>
                        </a:p>
                      </a:txBody>
                      <a:tcPr/>
                    </a:tc>
                    <a:extLst>
                      <a:ext uri="{0D108BD9-81ED-4DB2-BD59-A6C34878D82A}">
                        <a16:rowId xmlns:a16="http://schemas.microsoft.com/office/drawing/2014/main" val="1901593119"/>
                      </a:ext>
                    </a:extLst>
                  </a:tr>
                  <a:tr h="365760">
                    <a:tc>
                      <a:txBody>
                        <a:bodyPr/>
                        <a:lstStyle/>
                        <a:p>
                          <a:r>
                            <a:rPr lang="en-US" dirty="0"/>
                            <a:t>2</a:t>
                          </a:r>
                        </a:p>
                      </a:txBody>
                      <a:tcPr/>
                    </a:tc>
                    <a:tc>
                      <a:txBody>
                        <a:bodyPr/>
                        <a:lstStyle/>
                        <a:p>
                          <a:r>
                            <a:rPr lang="en-US" dirty="0"/>
                            <a:t>2</a:t>
                          </a:r>
                        </a:p>
                      </a:txBody>
                      <a:tcPr/>
                    </a:tc>
                    <a:tc>
                      <a:txBody>
                        <a:bodyPr/>
                        <a:lstStyle/>
                        <a:p>
                          <a:r>
                            <a:rPr lang="en-US" dirty="0"/>
                            <a:t>2</a:t>
                          </a:r>
                        </a:p>
                      </a:txBody>
                      <a:tcPr/>
                    </a:tc>
                    <a:tc>
                      <a:txBody>
                        <a:bodyPr/>
                        <a:lstStyle/>
                        <a:p>
                          <a:r>
                            <a:rPr lang="en-US" dirty="0"/>
                            <a:t>4</a:t>
                          </a:r>
                        </a:p>
                      </a:txBody>
                      <a:tcPr/>
                    </a:tc>
                    <a:extLst>
                      <a:ext uri="{0D108BD9-81ED-4DB2-BD59-A6C34878D82A}">
                        <a16:rowId xmlns:a16="http://schemas.microsoft.com/office/drawing/2014/main" val="3014120373"/>
                      </a:ext>
                    </a:extLst>
                  </a:tr>
                  <a:tr h="365760">
                    <a:tc>
                      <a:txBody>
                        <a:bodyPr/>
                        <a:lstStyle/>
                        <a:p>
                          <a:r>
                            <a:rPr lang="en-US" dirty="0"/>
                            <a:t>3</a:t>
                          </a:r>
                        </a:p>
                      </a:txBody>
                      <a:tcPr/>
                    </a:tc>
                    <a:tc>
                      <a:txBody>
                        <a:bodyPr/>
                        <a:lstStyle/>
                        <a:p>
                          <a:r>
                            <a:rPr lang="en-US" dirty="0"/>
                            <a:t>3</a:t>
                          </a:r>
                        </a:p>
                      </a:txBody>
                      <a:tcPr/>
                    </a:tc>
                    <a:tc>
                      <a:txBody>
                        <a:bodyPr/>
                        <a:lstStyle/>
                        <a:p>
                          <a:r>
                            <a:rPr lang="en-US" dirty="0"/>
                            <a:t>3</a:t>
                          </a:r>
                        </a:p>
                      </a:txBody>
                      <a:tcPr/>
                    </a:tc>
                    <a:tc>
                      <a:txBody>
                        <a:bodyPr/>
                        <a:lstStyle/>
                        <a:p>
                          <a:r>
                            <a:rPr lang="en-US" dirty="0"/>
                            <a:t>6</a:t>
                          </a:r>
                        </a:p>
                      </a:txBody>
                      <a:tcPr/>
                    </a:tc>
                    <a:extLst>
                      <a:ext uri="{0D108BD9-81ED-4DB2-BD59-A6C34878D82A}">
                        <a16:rowId xmlns:a16="http://schemas.microsoft.com/office/drawing/2014/main" val="741020823"/>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4" name="Table 13"/>
              <p:cNvGraphicFramePr>
                <a:graphicFrameLocks noGrp="1"/>
              </p:cNvGraphicFramePr>
              <p:nvPr/>
            </p:nvGraphicFramePr>
            <p:xfrm>
              <a:off x="287542" y="4136131"/>
              <a:ext cx="2447366" cy="2194560"/>
            </p:xfrm>
            <a:graphic>
              <a:graphicData uri="http://schemas.openxmlformats.org/drawingml/2006/table">
                <a:tbl>
                  <a:tblPr firstRow="1" bandRow="1">
                    <a:tableStyleId>{5C22544A-7EE6-4342-B048-85BDC9FD1C3A}</a:tableStyleId>
                  </a:tblPr>
                  <a:tblGrid>
                    <a:gridCol w="1307055">
                      <a:extLst>
                        <a:ext uri="{9D8B030D-6E8A-4147-A177-3AD203B41FA5}">
                          <a16:colId xmlns:a16="http://schemas.microsoft.com/office/drawing/2014/main" val="3927755523"/>
                        </a:ext>
                      </a:extLst>
                    </a:gridCol>
                    <a:gridCol w="1140311">
                      <a:extLst>
                        <a:ext uri="{9D8B030D-6E8A-4147-A177-3AD203B41FA5}">
                          <a16:colId xmlns:a16="http://schemas.microsoft.com/office/drawing/2014/main" val="3590573030"/>
                        </a:ext>
                      </a:extLst>
                    </a:gridCol>
                  </a:tblGrid>
                  <a:tr h="280646">
                    <a:tc>
                      <a:txBody>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𝜽</m:t>
                                </m:r>
                              </m:oMath>
                            </m:oMathPara>
                          </a14:m>
                          <a:endParaRPr lang="en-US" dirty="0"/>
                        </a:p>
                      </a:txBody>
                      <a:tcPr/>
                    </a:tc>
                    <a:tc>
                      <a:txBody>
                        <a:bodyPr/>
                        <a:lstStyle/>
                        <a:p>
                          <a:r>
                            <a:rPr lang="en-US" dirty="0"/>
                            <a:t>Cost</a:t>
                          </a:r>
                        </a:p>
                      </a:txBody>
                      <a:tcPr/>
                    </a:tc>
                    <a:extLst>
                      <a:ext uri="{0D108BD9-81ED-4DB2-BD59-A6C34878D82A}">
                        <a16:rowId xmlns:a16="http://schemas.microsoft.com/office/drawing/2014/main" val="2227649677"/>
                      </a:ext>
                    </a:extLst>
                  </a:tr>
                  <a:tr h="351775">
                    <a:tc>
                      <a:txBody>
                        <a:bodyPr/>
                        <a:lstStyle/>
                        <a:p>
                          <a:r>
                            <a:rPr lang="en-US" dirty="0"/>
                            <a:t>-1</a:t>
                          </a:r>
                        </a:p>
                      </a:txBody>
                      <a:tcPr/>
                    </a:tc>
                    <a:tc>
                      <a:txBody>
                        <a:bodyPr/>
                        <a:lstStyle/>
                        <a:p>
                          <a:r>
                            <a:rPr lang="en-US" dirty="0"/>
                            <a:t>9.33</a:t>
                          </a:r>
                        </a:p>
                      </a:txBody>
                      <a:tcPr/>
                    </a:tc>
                    <a:extLst>
                      <a:ext uri="{0D108BD9-81ED-4DB2-BD59-A6C34878D82A}">
                        <a16:rowId xmlns:a16="http://schemas.microsoft.com/office/drawing/2014/main" val="1997328623"/>
                      </a:ext>
                    </a:extLst>
                  </a:tr>
                  <a:tr h="351775">
                    <a:tc>
                      <a:txBody>
                        <a:bodyPr/>
                        <a:lstStyle/>
                        <a:p>
                          <a:r>
                            <a:rPr lang="en-US" dirty="0"/>
                            <a:t>0</a:t>
                          </a:r>
                        </a:p>
                      </a:txBody>
                      <a:tcPr/>
                    </a:tc>
                    <a:tc>
                      <a:txBody>
                        <a:bodyPr/>
                        <a:lstStyle/>
                        <a:p>
                          <a:r>
                            <a:rPr lang="en-US" dirty="0"/>
                            <a:t>2.33</a:t>
                          </a:r>
                        </a:p>
                      </a:txBody>
                      <a:tcPr/>
                    </a:tc>
                    <a:extLst>
                      <a:ext uri="{0D108BD9-81ED-4DB2-BD59-A6C34878D82A}">
                        <a16:rowId xmlns:a16="http://schemas.microsoft.com/office/drawing/2014/main" val="153345547"/>
                      </a:ext>
                    </a:extLst>
                  </a:tr>
                  <a:tr h="351775">
                    <a:tc>
                      <a:txBody>
                        <a:bodyPr/>
                        <a:lstStyle/>
                        <a:p>
                          <a:r>
                            <a:rPr lang="en-US" dirty="0"/>
                            <a:t>1</a:t>
                          </a:r>
                        </a:p>
                      </a:txBody>
                      <a:tcPr/>
                    </a:tc>
                    <a:tc>
                      <a:txBody>
                        <a:bodyPr/>
                        <a:lstStyle/>
                        <a:p>
                          <a:r>
                            <a:rPr lang="en-US" dirty="0"/>
                            <a:t>0</a:t>
                          </a:r>
                        </a:p>
                      </a:txBody>
                      <a:tcPr/>
                    </a:tc>
                    <a:extLst>
                      <a:ext uri="{0D108BD9-81ED-4DB2-BD59-A6C34878D82A}">
                        <a16:rowId xmlns:a16="http://schemas.microsoft.com/office/drawing/2014/main" val="2975154811"/>
                      </a:ext>
                    </a:extLst>
                  </a:tr>
                  <a:tr h="351775">
                    <a:tc>
                      <a:txBody>
                        <a:bodyPr/>
                        <a:lstStyle/>
                        <a:p>
                          <a:r>
                            <a:rPr lang="en-US" dirty="0"/>
                            <a:t>2</a:t>
                          </a:r>
                        </a:p>
                      </a:txBody>
                      <a:tcPr/>
                    </a:tc>
                    <a:tc>
                      <a:txBody>
                        <a:bodyPr/>
                        <a:lstStyle/>
                        <a:p>
                          <a:r>
                            <a:rPr lang="en-US" dirty="0"/>
                            <a:t>2.33</a:t>
                          </a:r>
                        </a:p>
                      </a:txBody>
                      <a:tcPr/>
                    </a:tc>
                    <a:extLst>
                      <a:ext uri="{0D108BD9-81ED-4DB2-BD59-A6C34878D82A}">
                        <a16:rowId xmlns:a16="http://schemas.microsoft.com/office/drawing/2014/main" val="4239751363"/>
                      </a:ext>
                    </a:extLst>
                  </a:tr>
                  <a:tr h="351775">
                    <a:tc>
                      <a:txBody>
                        <a:bodyPr/>
                        <a:lstStyle/>
                        <a:p>
                          <a:r>
                            <a:rPr lang="en-US" dirty="0"/>
                            <a:t>3</a:t>
                          </a:r>
                        </a:p>
                      </a:txBody>
                      <a:tcPr/>
                    </a:tc>
                    <a:tc>
                      <a:txBody>
                        <a:bodyPr/>
                        <a:lstStyle/>
                        <a:p>
                          <a:r>
                            <a:rPr lang="en-US" dirty="0"/>
                            <a:t>9.33</a:t>
                          </a:r>
                        </a:p>
                      </a:txBody>
                      <a:tcPr/>
                    </a:tc>
                    <a:extLst>
                      <a:ext uri="{0D108BD9-81ED-4DB2-BD59-A6C34878D82A}">
                        <a16:rowId xmlns:a16="http://schemas.microsoft.com/office/drawing/2014/main" val="3856704268"/>
                      </a:ext>
                    </a:extLst>
                  </a:tr>
                </a:tbl>
              </a:graphicData>
            </a:graphic>
          </p:graphicFrame>
        </mc:Choice>
        <mc:Fallback xmlns="">
          <p:graphicFrame>
            <p:nvGraphicFramePr>
              <p:cNvPr id="14" name="Table 13"/>
              <p:cNvGraphicFramePr>
                <a:graphicFrameLocks noGrp="1"/>
              </p:cNvGraphicFramePr>
              <p:nvPr>
                <p:extLst>
                  <p:ext uri="{D42A27DB-BD31-4B8C-83A1-F6EECF244321}">
                    <p14:modId xmlns:p14="http://schemas.microsoft.com/office/powerpoint/2010/main" val="1713296073"/>
                  </p:ext>
                </p:extLst>
              </p:nvPr>
            </p:nvGraphicFramePr>
            <p:xfrm>
              <a:off x="287542" y="4136131"/>
              <a:ext cx="2447366" cy="2194560"/>
            </p:xfrm>
            <a:graphic>
              <a:graphicData uri="http://schemas.openxmlformats.org/drawingml/2006/table">
                <a:tbl>
                  <a:tblPr firstRow="1" bandRow="1">
                    <a:tableStyleId>{5C22544A-7EE6-4342-B048-85BDC9FD1C3A}</a:tableStyleId>
                  </a:tblPr>
                  <a:tblGrid>
                    <a:gridCol w="1307055">
                      <a:extLst>
                        <a:ext uri="{9D8B030D-6E8A-4147-A177-3AD203B41FA5}">
                          <a16:colId xmlns:a16="http://schemas.microsoft.com/office/drawing/2014/main" val="3927755523"/>
                        </a:ext>
                      </a:extLst>
                    </a:gridCol>
                    <a:gridCol w="1140311">
                      <a:extLst>
                        <a:ext uri="{9D8B030D-6E8A-4147-A177-3AD203B41FA5}">
                          <a16:colId xmlns:a16="http://schemas.microsoft.com/office/drawing/2014/main" val="3590573030"/>
                        </a:ext>
                      </a:extLst>
                    </a:gridCol>
                  </a:tblGrid>
                  <a:tr h="365760">
                    <a:tc>
                      <a:txBody>
                        <a:bodyPr/>
                        <a:lstStyle/>
                        <a:p>
                          <a:endParaRPr lang="en-US"/>
                        </a:p>
                      </a:txBody>
                      <a:tcPr>
                        <a:blipFill>
                          <a:blip r:embed="rId6"/>
                          <a:stretch>
                            <a:fillRect l="-465" t="-8333" r="-88837" b="-526667"/>
                          </a:stretch>
                        </a:blipFill>
                      </a:tcPr>
                    </a:tc>
                    <a:tc>
                      <a:txBody>
                        <a:bodyPr/>
                        <a:lstStyle/>
                        <a:p>
                          <a:r>
                            <a:rPr lang="en-US" dirty="0"/>
                            <a:t>Cost</a:t>
                          </a:r>
                        </a:p>
                      </a:txBody>
                      <a:tcPr/>
                    </a:tc>
                    <a:extLst>
                      <a:ext uri="{0D108BD9-81ED-4DB2-BD59-A6C34878D82A}">
                        <a16:rowId xmlns:a16="http://schemas.microsoft.com/office/drawing/2014/main" val="2227649677"/>
                      </a:ext>
                    </a:extLst>
                  </a:tr>
                  <a:tr h="365760">
                    <a:tc>
                      <a:txBody>
                        <a:bodyPr/>
                        <a:lstStyle/>
                        <a:p>
                          <a:r>
                            <a:rPr lang="en-US" dirty="0"/>
                            <a:t>-1</a:t>
                          </a:r>
                        </a:p>
                      </a:txBody>
                      <a:tcPr/>
                    </a:tc>
                    <a:tc>
                      <a:txBody>
                        <a:bodyPr/>
                        <a:lstStyle/>
                        <a:p>
                          <a:r>
                            <a:rPr lang="en-US" dirty="0"/>
                            <a:t>9.33</a:t>
                          </a:r>
                        </a:p>
                      </a:txBody>
                      <a:tcPr/>
                    </a:tc>
                    <a:extLst>
                      <a:ext uri="{0D108BD9-81ED-4DB2-BD59-A6C34878D82A}">
                        <a16:rowId xmlns:a16="http://schemas.microsoft.com/office/drawing/2014/main" val="1997328623"/>
                      </a:ext>
                    </a:extLst>
                  </a:tr>
                  <a:tr h="365760">
                    <a:tc>
                      <a:txBody>
                        <a:bodyPr/>
                        <a:lstStyle/>
                        <a:p>
                          <a:r>
                            <a:rPr lang="en-US" dirty="0"/>
                            <a:t>0</a:t>
                          </a:r>
                        </a:p>
                      </a:txBody>
                      <a:tcPr/>
                    </a:tc>
                    <a:tc>
                      <a:txBody>
                        <a:bodyPr/>
                        <a:lstStyle/>
                        <a:p>
                          <a:r>
                            <a:rPr lang="en-US" dirty="0"/>
                            <a:t>2.33</a:t>
                          </a:r>
                        </a:p>
                      </a:txBody>
                      <a:tcPr/>
                    </a:tc>
                    <a:extLst>
                      <a:ext uri="{0D108BD9-81ED-4DB2-BD59-A6C34878D82A}">
                        <a16:rowId xmlns:a16="http://schemas.microsoft.com/office/drawing/2014/main" val="153345547"/>
                      </a:ext>
                    </a:extLst>
                  </a:tr>
                  <a:tr h="365760">
                    <a:tc>
                      <a:txBody>
                        <a:bodyPr/>
                        <a:lstStyle/>
                        <a:p>
                          <a:r>
                            <a:rPr lang="en-US" dirty="0"/>
                            <a:t>1</a:t>
                          </a:r>
                        </a:p>
                      </a:txBody>
                      <a:tcPr/>
                    </a:tc>
                    <a:tc>
                      <a:txBody>
                        <a:bodyPr/>
                        <a:lstStyle/>
                        <a:p>
                          <a:r>
                            <a:rPr lang="en-US" dirty="0"/>
                            <a:t>0</a:t>
                          </a:r>
                        </a:p>
                      </a:txBody>
                      <a:tcPr/>
                    </a:tc>
                    <a:extLst>
                      <a:ext uri="{0D108BD9-81ED-4DB2-BD59-A6C34878D82A}">
                        <a16:rowId xmlns:a16="http://schemas.microsoft.com/office/drawing/2014/main" val="2975154811"/>
                      </a:ext>
                    </a:extLst>
                  </a:tr>
                  <a:tr h="365760">
                    <a:tc>
                      <a:txBody>
                        <a:bodyPr/>
                        <a:lstStyle/>
                        <a:p>
                          <a:r>
                            <a:rPr lang="en-US" dirty="0"/>
                            <a:t>2</a:t>
                          </a:r>
                        </a:p>
                      </a:txBody>
                      <a:tcPr/>
                    </a:tc>
                    <a:tc>
                      <a:txBody>
                        <a:bodyPr/>
                        <a:lstStyle/>
                        <a:p>
                          <a:r>
                            <a:rPr lang="en-US" dirty="0"/>
                            <a:t>2.33</a:t>
                          </a:r>
                        </a:p>
                      </a:txBody>
                      <a:tcPr/>
                    </a:tc>
                    <a:extLst>
                      <a:ext uri="{0D108BD9-81ED-4DB2-BD59-A6C34878D82A}">
                        <a16:rowId xmlns:a16="http://schemas.microsoft.com/office/drawing/2014/main" val="4239751363"/>
                      </a:ext>
                    </a:extLst>
                  </a:tr>
                  <a:tr h="365760">
                    <a:tc>
                      <a:txBody>
                        <a:bodyPr/>
                        <a:lstStyle/>
                        <a:p>
                          <a:r>
                            <a:rPr lang="en-US" dirty="0"/>
                            <a:t>3</a:t>
                          </a:r>
                        </a:p>
                      </a:txBody>
                      <a:tcPr/>
                    </a:tc>
                    <a:tc>
                      <a:txBody>
                        <a:bodyPr/>
                        <a:lstStyle/>
                        <a:p>
                          <a:r>
                            <a:rPr lang="en-US" dirty="0"/>
                            <a:t>9.33</a:t>
                          </a:r>
                        </a:p>
                      </a:txBody>
                      <a:tcPr/>
                    </a:tc>
                    <a:extLst>
                      <a:ext uri="{0D108BD9-81ED-4DB2-BD59-A6C34878D82A}">
                        <a16:rowId xmlns:a16="http://schemas.microsoft.com/office/drawing/2014/main" val="3856704268"/>
                      </a:ext>
                    </a:extLst>
                  </a:tr>
                </a:tbl>
              </a:graphicData>
            </a:graphic>
          </p:graphicFrame>
        </mc:Fallback>
      </mc:AlternateContent>
      <p:sp>
        <p:nvSpPr>
          <p:cNvPr id="24" name="TextBox 23"/>
          <p:cNvSpPr txBox="1"/>
          <p:nvPr/>
        </p:nvSpPr>
        <p:spPr>
          <a:xfrm>
            <a:off x="5564494" y="5617067"/>
            <a:ext cx="2608729" cy="369332"/>
          </a:xfrm>
          <a:prstGeom prst="rect">
            <a:avLst/>
          </a:prstGeom>
          <a:noFill/>
        </p:spPr>
        <p:txBody>
          <a:bodyPr wrap="square" rtlCol="0">
            <a:spAutoFit/>
          </a:bodyPr>
          <a:lstStyle/>
          <a:p>
            <a:r>
              <a:rPr lang="en-US" dirty="0"/>
              <a:t>Convex Function</a:t>
            </a:r>
          </a:p>
        </p:txBody>
      </p:sp>
      <p:graphicFrame>
        <p:nvGraphicFramePr>
          <p:cNvPr id="23" name="Chart 22"/>
          <p:cNvGraphicFramePr>
            <a:graphicFrameLocks/>
          </p:cNvGraphicFramePr>
          <p:nvPr/>
        </p:nvGraphicFramePr>
        <p:xfrm>
          <a:off x="4444925" y="1784389"/>
          <a:ext cx="4704229" cy="3701896"/>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21218111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Shape 28"/>
          <p:cNvSpPr/>
          <p:nvPr/>
        </p:nvSpPr>
        <p:spPr>
          <a:xfrm>
            <a:off x="187570" y="157481"/>
            <a:ext cx="11085062" cy="778933"/>
          </a:xfrm>
          <a:prstGeom prst="rect">
            <a:avLst/>
          </a:prstGeom>
          <a:ln w="12700">
            <a:miter lim="400000"/>
          </a:ln>
          <a:extLst>
            <a:ext uri="{C572A759-6A51-4108-AA02-DFA0A04FC94B}">
              <ma14:wrappingTextBoxFlag xmlns:ma14="http://schemas.microsoft.com/office/mac/drawingml/2011/main" xmlns="" val="1"/>
            </a:ext>
          </a:extLst>
        </p:spPr>
        <p:txBody>
          <a:bodyPr lIns="0" tIns="0" rIns="0" bIns="0"/>
          <a:lstStyle>
            <a:lvl1pPr algn="ctr">
              <a:defRPr sz="3200">
                <a:solidFill>
                  <a:srgbClr val="215380"/>
                </a:solidFill>
                <a:latin typeface="+mn-lt"/>
                <a:ea typeface="+mn-ea"/>
                <a:cs typeface="+mn-cs"/>
                <a:sym typeface="Helvetica"/>
              </a:defRPr>
            </a:lvl1pPr>
          </a:lstStyle>
          <a:p>
            <a:pPr lvl="0">
              <a:defRPr sz="1800">
                <a:solidFill>
                  <a:srgbClr val="000000"/>
                </a:solidFill>
              </a:defRPr>
            </a:pPr>
            <a:r>
              <a:rPr lang="en-US" sz="4267" dirty="0"/>
              <a:t>Gradient Descent (GD) (idea)</a:t>
            </a:r>
            <a:endParaRPr sz="4267" dirty="0"/>
          </a:p>
        </p:txBody>
      </p:sp>
      <p:grpSp>
        <p:nvGrpSpPr>
          <p:cNvPr id="6" name="Group 5">
            <a:extLst>
              <a:ext uri="{FF2B5EF4-FFF2-40B4-BE49-F238E27FC236}">
                <a16:creationId xmlns:a16="http://schemas.microsoft.com/office/drawing/2014/main" id="{8C00BB39-4DE5-9CA2-0E13-524FE50A0E20}"/>
              </a:ext>
            </a:extLst>
          </p:cNvPr>
          <p:cNvGrpSpPr/>
          <p:nvPr/>
        </p:nvGrpSpPr>
        <p:grpSpPr>
          <a:xfrm>
            <a:off x="6096000" y="1676868"/>
            <a:ext cx="3632596" cy="3406409"/>
            <a:chOff x="104703" y="1789390"/>
            <a:chExt cx="7713417" cy="4320513"/>
          </a:xfrm>
        </p:grpSpPr>
        <p:cxnSp>
          <p:nvCxnSpPr>
            <p:cNvPr id="4" name="Straight Arrow Connector 3"/>
            <p:cNvCxnSpPr/>
            <p:nvPr/>
          </p:nvCxnSpPr>
          <p:spPr>
            <a:xfrm flipV="1">
              <a:off x="1447800" y="1789390"/>
              <a:ext cx="0" cy="3786115"/>
            </a:xfrm>
            <a:prstGeom prst="straightConnector1">
              <a:avLst/>
            </a:prstGeom>
            <a:noFill/>
            <a:ln w="25400" cap="flat">
              <a:solidFill>
                <a:srgbClr val="404040"/>
              </a:solidFill>
              <a:prstDash val="solid"/>
              <a:bevel/>
              <a:tailEnd type="triangle"/>
            </a:ln>
            <a:effectLst/>
          </p:spPr>
          <p:style>
            <a:lnRef idx="0">
              <a:scrgbClr r="0" g="0" b="0"/>
            </a:lnRef>
            <a:fillRef idx="0">
              <a:scrgbClr r="0" g="0" b="0"/>
            </a:fillRef>
            <a:effectRef idx="0">
              <a:scrgbClr r="0" g="0" b="0"/>
            </a:effectRef>
            <a:fontRef idx="none"/>
          </p:style>
        </p:cxnSp>
        <p:cxnSp>
          <p:nvCxnSpPr>
            <p:cNvPr id="8" name="Straight Arrow Connector 7"/>
            <p:cNvCxnSpPr/>
            <p:nvPr/>
          </p:nvCxnSpPr>
          <p:spPr>
            <a:xfrm>
              <a:off x="1447800" y="5575504"/>
              <a:ext cx="6370320" cy="0"/>
            </a:xfrm>
            <a:prstGeom prst="straightConnector1">
              <a:avLst/>
            </a:prstGeom>
            <a:noFill/>
            <a:ln w="25400" cap="flat">
              <a:solidFill>
                <a:srgbClr val="404040"/>
              </a:solidFill>
              <a:prstDash val="solid"/>
              <a:bevel/>
              <a:tailEnd type="triangle"/>
            </a:ln>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11" name="Rectangle 10"/>
                <p:cNvSpPr/>
                <p:nvPr/>
              </p:nvSpPr>
              <p:spPr>
                <a:xfrm>
                  <a:off x="104703" y="1789390"/>
                  <a:ext cx="742511" cy="461665"/>
                </a:xfrm>
                <a:prstGeom prst="rect">
                  <a:avLst/>
                </a:prstGeom>
              </p:spPr>
              <p:txBody>
                <a:bodyPr wrap="none">
                  <a:spAutoFit/>
                </a:bodyPr>
                <a:lstStyle/>
                <a:p>
                  <a:r>
                    <a:rPr lang="en-US" sz="2400" dirty="0"/>
                    <a:t>J</a:t>
                  </a:r>
                  <a14:m>
                    <m:oMath xmlns:m="http://schemas.openxmlformats.org/officeDocument/2006/math">
                      <m:d>
                        <m:dPr>
                          <m:ctrlPr>
                            <a:rPr lang="en-US" sz="2400" i="1">
                              <a:latin typeface="Cambria Math" panose="02040503050406030204" pitchFamily="18" charset="0"/>
                            </a:rPr>
                          </m:ctrlPr>
                        </m:dPr>
                        <m:e>
                          <m:r>
                            <a:rPr lang="en-US" sz="2400" b="0" i="1" smtClean="0">
                              <a:latin typeface="Cambria Math" panose="02040503050406030204" pitchFamily="18" charset="0"/>
                            </a:rPr>
                            <m:t>𝜃</m:t>
                          </m:r>
                        </m:e>
                      </m:d>
                    </m:oMath>
                  </a14:m>
                  <a:endParaRPr lang="en-US" sz="2400" dirty="0"/>
                </a:p>
              </p:txBody>
            </p:sp>
          </mc:Choice>
          <mc:Fallback xmlns="">
            <p:sp>
              <p:nvSpPr>
                <p:cNvPr id="11" name="Rectangle 10"/>
                <p:cNvSpPr>
                  <a:spLocks noRot="1" noChangeAspect="1" noMove="1" noResize="1" noEditPoints="1" noAdjustHandles="1" noChangeArrowheads="1" noChangeShapeType="1" noTextEdit="1"/>
                </p:cNvSpPr>
                <p:nvPr/>
              </p:nvSpPr>
              <p:spPr>
                <a:xfrm>
                  <a:off x="104703" y="1789390"/>
                  <a:ext cx="742511" cy="461665"/>
                </a:xfrm>
                <a:prstGeom prst="rect">
                  <a:avLst/>
                </a:prstGeom>
                <a:blipFill>
                  <a:blip r:embed="rId2"/>
                  <a:stretch>
                    <a:fillRect l="-19048" t="-12500" r="-20238" b="-531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12"/>
                <p:cNvSpPr/>
                <p:nvPr/>
              </p:nvSpPr>
              <p:spPr>
                <a:xfrm>
                  <a:off x="7172406" y="5611760"/>
                  <a:ext cx="443775"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𝜃</m:t>
                        </m:r>
                      </m:oMath>
                    </m:oMathPara>
                  </a14:m>
                  <a:endParaRPr lang="en-US" sz="2400" dirty="0"/>
                </a:p>
              </p:txBody>
            </p:sp>
          </mc:Choice>
          <mc:Fallback xmlns="">
            <p:sp>
              <p:nvSpPr>
                <p:cNvPr id="13" name="Rectangle 12"/>
                <p:cNvSpPr>
                  <a:spLocks noRot="1" noChangeAspect="1" noMove="1" noResize="1" noEditPoints="1" noAdjustHandles="1" noChangeArrowheads="1" noChangeShapeType="1" noTextEdit="1"/>
                </p:cNvSpPr>
                <p:nvPr/>
              </p:nvSpPr>
              <p:spPr>
                <a:xfrm>
                  <a:off x="7172406" y="5611760"/>
                  <a:ext cx="443775" cy="461665"/>
                </a:xfrm>
                <a:prstGeom prst="rect">
                  <a:avLst/>
                </a:prstGeom>
                <a:blipFill>
                  <a:blip r:embed="rId3"/>
                  <a:stretch>
                    <a:fillRect l="-3922" r="-19608" b="-12308"/>
                  </a:stretch>
                </a:blipFill>
              </p:spPr>
              <p:txBody>
                <a:bodyPr/>
                <a:lstStyle/>
                <a:p>
                  <a:r>
                    <a:rPr lang="en-US">
                      <a:noFill/>
                    </a:rPr>
                    <a:t> </a:t>
                  </a:r>
                </a:p>
              </p:txBody>
            </p:sp>
          </mc:Fallback>
        </mc:AlternateContent>
        <p:sp>
          <p:nvSpPr>
            <p:cNvPr id="15" name="Freeform 14"/>
            <p:cNvSpPr/>
            <p:nvPr/>
          </p:nvSpPr>
          <p:spPr>
            <a:xfrm>
              <a:off x="1952699" y="1890546"/>
              <a:ext cx="4861560" cy="3385681"/>
            </a:xfrm>
            <a:custGeom>
              <a:avLst/>
              <a:gdLst>
                <a:gd name="connsiteX0" fmla="*/ 0 w 3991119"/>
                <a:gd name="connsiteY0" fmla="*/ 1244238 h 2971969"/>
                <a:gd name="connsiteX1" fmla="*/ 1554480 w 3991119"/>
                <a:gd name="connsiteY1" fmla="*/ 2958738 h 2971969"/>
                <a:gd name="connsiteX2" fmla="*/ 3646170 w 3991119"/>
                <a:gd name="connsiteY2" fmla="*/ 432708 h 2971969"/>
                <a:gd name="connsiteX3" fmla="*/ 3966210 w 3991119"/>
                <a:gd name="connsiteY3" fmla="*/ 21228 h 2971969"/>
                <a:gd name="connsiteX0" fmla="*/ 0 w 3646170"/>
                <a:gd name="connsiteY0" fmla="*/ 811530 h 2539261"/>
                <a:gd name="connsiteX1" fmla="*/ 1554480 w 3646170"/>
                <a:gd name="connsiteY1" fmla="*/ 2526030 h 2539261"/>
                <a:gd name="connsiteX2" fmla="*/ 3646170 w 3646170"/>
                <a:gd name="connsiteY2" fmla="*/ 0 h 2539261"/>
              </a:gdLst>
              <a:ahLst/>
              <a:cxnLst>
                <a:cxn ang="0">
                  <a:pos x="connsiteX0" y="connsiteY0"/>
                </a:cxn>
                <a:cxn ang="0">
                  <a:pos x="connsiteX1" y="connsiteY1"/>
                </a:cxn>
                <a:cxn ang="0">
                  <a:pos x="connsiteX2" y="connsiteY2"/>
                </a:cxn>
              </a:cxnLst>
              <a:rect l="l" t="t" r="r" b="b"/>
              <a:pathLst>
                <a:path w="3646170" h="2539261">
                  <a:moveTo>
                    <a:pt x="0" y="811530"/>
                  </a:moveTo>
                  <a:cubicBezTo>
                    <a:pt x="473392" y="1736407"/>
                    <a:pt x="946785" y="2661285"/>
                    <a:pt x="1554480" y="2526030"/>
                  </a:cubicBezTo>
                  <a:cubicBezTo>
                    <a:pt x="2162175" y="2390775"/>
                    <a:pt x="3244215" y="489585"/>
                    <a:pt x="3646170" y="0"/>
                  </a:cubicBezTo>
                </a:path>
              </a:pathLst>
            </a:custGeom>
            <a:noFill/>
            <a:ln w="25400" cap="flat">
              <a:solidFill>
                <a:srgbClr val="0070C0"/>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121919" tIns="60959" rIns="121919" bIns="60959" numCol="1" spcCol="38100" rtlCol="0" anchor="t">
              <a:noAutofit/>
            </a:bodyPr>
            <a:lstStyle/>
            <a:p>
              <a:pPr defTabSz="1219170" latinLnBrk="1" hangingPunct="0"/>
              <a:endParaRPr lang="en-US" sz="2400">
                <a:solidFill>
                  <a:srgbClr val="000000"/>
                </a:solidFill>
              </a:endParaRPr>
            </a:p>
          </p:txBody>
        </p:sp>
        <p:cxnSp>
          <p:nvCxnSpPr>
            <p:cNvPr id="19" name="Straight Connector 18"/>
            <p:cNvCxnSpPr/>
            <p:nvPr/>
          </p:nvCxnSpPr>
          <p:spPr>
            <a:xfrm>
              <a:off x="5547363" y="3718560"/>
              <a:ext cx="0" cy="1856943"/>
            </a:xfrm>
            <a:prstGeom prst="line">
              <a:avLst/>
            </a:prstGeom>
            <a:noFill/>
            <a:ln w="25400" cap="flat">
              <a:solidFill>
                <a:schemeClr val="tx2"/>
              </a:solidFill>
              <a:prstDash val="sysDot"/>
              <a:bevel/>
            </a:ln>
            <a:effectLst/>
          </p:spPr>
          <p:style>
            <a:lnRef idx="0">
              <a:scrgbClr r="0" g="0" b="0"/>
            </a:lnRef>
            <a:fillRef idx="0">
              <a:scrgbClr r="0" g="0" b="0"/>
            </a:fillRef>
            <a:effectRef idx="0">
              <a:scrgbClr r="0" g="0" b="0"/>
            </a:effectRef>
            <a:fontRef idx="none"/>
          </p:style>
        </p:cxnSp>
        <p:cxnSp>
          <p:nvCxnSpPr>
            <p:cNvPr id="23" name="Straight Connector 22"/>
            <p:cNvCxnSpPr/>
            <p:nvPr/>
          </p:nvCxnSpPr>
          <p:spPr>
            <a:xfrm flipV="1">
              <a:off x="4541520" y="2691133"/>
              <a:ext cx="1813560" cy="2353307"/>
            </a:xfrm>
            <a:prstGeom prst="line">
              <a:avLst/>
            </a:prstGeom>
            <a:noFill/>
            <a:ln w="34925" cap="flat">
              <a:solidFill>
                <a:srgbClr val="FF0000"/>
              </a:solidFill>
              <a:prstDash val="solid"/>
              <a:bevel/>
            </a:ln>
            <a:effectLst/>
          </p:spPr>
          <p:style>
            <a:lnRef idx="0">
              <a:scrgbClr r="0" g="0" b="0"/>
            </a:lnRef>
            <a:fillRef idx="0">
              <a:scrgbClr r="0" g="0" b="0"/>
            </a:fillRef>
            <a:effectRef idx="0">
              <a:scrgbClr r="0" g="0" b="0"/>
            </a:effectRef>
            <a:fontRef idx="none"/>
          </p:style>
        </p:cxnSp>
        <p:cxnSp>
          <p:nvCxnSpPr>
            <p:cNvPr id="3" name="Straight Arrow Connector 2"/>
            <p:cNvCxnSpPr/>
            <p:nvPr/>
          </p:nvCxnSpPr>
          <p:spPr>
            <a:xfrm flipH="1">
              <a:off x="5177876" y="6109903"/>
              <a:ext cx="896471"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C9D1D7E7-C327-2149-7088-2EC388812E06}"/>
                    </a:ext>
                  </a:extLst>
                </p:cNvPr>
                <p:cNvSpPr/>
                <p:nvPr/>
              </p:nvSpPr>
              <p:spPr>
                <a:xfrm>
                  <a:off x="5154888" y="5561871"/>
                  <a:ext cx="1013867"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𝜃</m:t>
                        </m:r>
                        <m:r>
                          <a:rPr lang="en-US" sz="2400" b="0" i="1" smtClean="0">
                            <a:latin typeface="Cambria Math" panose="02040503050406030204" pitchFamily="18" charset="0"/>
                          </a:rPr>
                          <m:t>=4</m:t>
                        </m:r>
                      </m:oMath>
                    </m:oMathPara>
                  </a14:m>
                  <a:endParaRPr lang="en-US" sz="2400" dirty="0"/>
                </a:p>
              </p:txBody>
            </p:sp>
          </mc:Choice>
          <mc:Fallback xmlns="">
            <p:sp>
              <p:nvSpPr>
                <p:cNvPr id="5" name="Rectangle 4">
                  <a:extLst>
                    <a:ext uri="{FF2B5EF4-FFF2-40B4-BE49-F238E27FC236}">
                      <a16:creationId xmlns:a16="http://schemas.microsoft.com/office/drawing/2014/main" id="{C9D1D7E7-C327-2149-7088-2EC388812E06}"/>
                    </a:ext>
                  </a:extLst>
                </p:cNvPr>
                <p:cNvSpPr>
                  <a:spLocks noRot="1" noChangeAspect="1" noMove="1" noResize="1" noEditPoints="1" noAdjustHandles="1" noChangeArrowheads="1" noChangeShapeType="1" noTextEdit="1"/>
                </p:cNvSpPr>
                <p:nvPr/>
              </p:nvSpPr>
              <p:spPr>
                <a:xfrm>
                  <a:off x="5154888" y="5561871"/>
                  <a:ext cx="1013867" cy="461665"/>
                </a:xfrm>
                <a:prstGeom prst="rect">
                  <a:avLst/>
                </a:prstGeom>
                <a:blipFill>
                  <a:blip r:embed="rId4"/>
                  <a:stretch>
                    <a:fillRect l="-1724" r="-34483" b="-12308"/>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graphicFrame>
            <p:nvGraphicFramePr>
              <p:cNvPr id="2" name="Diagram 1">
                <a:extLst>
                  <a:ext uri="{FF2B5EF4-FFF2-40B4-BE49-F238E27FC236}">
                    <a16:creationId xmlns:a16="http://schemas.microsoft.com/office/drawing/2014/main" id="{BACB7157-DBCE-BB57-0978-A8CE2A085363}"/>
                  </a:ext>
                </a:extLst>
              </p:cNvPr>
              <p:cNvGraphicFramePr/>
              <p:nvPr/>
            </p:nvGraphicFramePr>
            <p:xfrm>
              <a:off x="231703" y="1484283"/>
              <a:ext cx="6204179" cy="418575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mc:Choice>
        <mc:Fallback xmlns="">
          <p:graphicFrame>
            <p:nvGraphicFramePr>
              <p:cNvPr id="2" name="Diagram 1">
                <a:extLst>
                  <a:ext uri="{FF2B5EF4-FFF2-40B4-BE49-F238E27FC236}">
                    <a16:creationId xmlns:a16="http://schemas.microsoft.com/office/drawing/2014/main" id="{BACB7157-DBCE-BB57-0978-A8CE2A085363}"/>
                  </a:ext>
                </a:extLst>
              </p:cNvPr>
              <p:cNvGraphicFramePr/>
              <p:nvPr/>
            </p:nvGraphicFramePr>
            <p:xfrm>
              <a:off x="231703" y="1484283"/>
              <a:ext cx="6204179" cy="4185758"/>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mc:Fallback>
      </mc:AlternateContent>
    </p:spTree>
    <p:extLst>
      <p:ext uri="{BB962C8B-B14F-4D97-AF65-F5344CB8AC3E}">
        <p14:creationId xmlns:p14="http://schemas.microsoft.com/office/powerpoint/2010/main" val="13075047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39657A-A79E-4E20-BF94-31F05803F7E7}"/>
              </a:ext>
            </a:extLst>
          </p:cNvPr>
          <p:cNvSpPr>
            <a:spLocks noGrp="1"/>
          </p:cNvSpPr>
          <p:nvPr>
            <p:ph type="title" idx="4294967295"/>
          </p:nvPr>
        </p:nvSpPr>
        <p:spPr>
          <a:xfrm>
            <a:off x="-757630" y="475278"/>
            <a:ext cx="9692640" cy="1096963"/>
          </a:xfrm>
        </p:spPr>
        <p:txBody>
          <a:bodyPr/>
          <a:lstStyle/>
          <a:p>
            <a:pPr algn="ctr"/>
            <a:r>
              <a:rPr lang="en-US" dirty="0">
                <a:cs typeface="Calibri Light"/>
              </a:rPr>
              <a:t>Gradient Descent</a:t>
            </a:r>
            <a:endParaRPr lang="en-US" dirty="0"/>
          </a:p>
        </p:txBody>
      </p:sp>
      <p:pic>
        <p:nvPicPr>
          <p:cNvPr id="9" name="Picture 19" descr="A close up of a necklace&#10;&#10;Description generated with very high confidence">
            <a:extLst>
              <a:ext uri="{FF2B5EF4-FFF2-40B4-BE49-F238E27FC236}">
                <a16:creationId xmlns:a16="http://schemas.microsoft.com/office/drawing/2014/main" id="{00FCEF97-830B-40F3-B143-B185AB6947C1}"/>
              </a:ext>
            </a:extLst>
          </p:cNvPr>
          <p:cNvPicPr>
            <a:picLocks noChangeAspect="1"/>
          </p:cNvPicPr>
          <p:nvPr/>
        </p:nvPicPr>
        <p:blipFill rotWithShape="1">
          <a:blip r:embed="rId3"/>
          <a:srcRect r="3465" b="4734"/>
          <a:stretch/>
        </p:blipFill>
        <p:spPr>
          <a:xfrm>
            <a:off x="7397675" y="173742"/>
            <a:ext cx="2636369" cy="1871841"/>
          </a:xfrm>
          <a:prstGeom prst="rect">
            <a:avLst/>
          </a:prstGeom>
        </p:spPr>
      </p:pic>
      <mc:AlternateContent xmlns:mc="http://schemas.openxmlformats.org/markup-compatibility/2006" xmlns:a14="http://schemas.microsoft.com/office/drawing/2010/main">
        <mc:Choice Requires="a14">
          <p:sp>
            <p:nvSpPr>
              <p:cNvPr id="5" name="TextBox 4"/>
              <p:cNvSpPr txBox="1"/>
              <p:nvPr/>
            </p:nvSpPr>
            <p:spPr>
              <a:xfrm>
                <a:off x="779705" y="2045583"/>
                <a:ext cx="8310507" cy="4117537"/>
              </a:xfrm>
              <a:prstGeom prst="rect">
                <a:avLst/>
              </a:prstGeom>
              <a:noFill/>
            </p:spPr>
            <p:txBody>
              <a:bodyPr wrap="square" rtlCol="0">
                <a:spAutoFit/>
              </a:bodyPr>
              <a:lstStyle/>
              <a:p>
                <a:r>
                  <a:rPr lang="en-US" sz="2000" dirty="0">
                    <a:latin typeface="+mj-lt"/>
                  </a:rPr>
                  <a:t>Repeat until convergence :</a:t>
                </a:r>
                <a14:m>
                  <m:oMath xmlns:m="http://schemas.openxmlformats.org/officeDocument/2006/math">
                    <m:sSub>
                      <m:sSubPr>
                        <m:ctrlPr>
                          <a:rPr lang="en-US" sz="2000" i="1">
                            <a:latin typeface="Cambria Math" panose="02040503050406030204" pitchFamily="18" charset="0"/>
                          </a:rPr>
                        </m:ctrlPr>
                      </m:sSubPr>
                      <m:e>
                        <m:r>
                          <a:rPr lang="en-US" sz="2000" b="0" i="1" smtClean="0">
                            <a:latin typeface="Cambria Math" panose="02040503050406030204" pitchFamily="18" charset="0"/>
                          </a:rPr>
                          <m:t>{</m:t>
                        </m:r>
                        <m:r>
                          <a:rPr lang="en-US" sz="2000" i="1">
                            <a:latin typeface="Cambria Math" panose="02040503050406030204" pitchFamily="18" charset="0"/>
                          </a:rPr>
                          <m:t>𝜃</m:t>
                        </m:r>
                      </m:e>
                      <m:sub>
                        <m:r>
                          <a:rPr lang="en-US" sz="2000" i="1">
                            <a:latin typeface="Cambria Math" panose="02040503050406030204" pitchFamily="18" charset="0"/>
                          </a:rPr>
                          <m:t>1</m:t>
                        </m:r>
                      </m:sub>
                    </m:sSub>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𝜃</m:t>
                        </m:r>
                      </m:e>
                      <m:sub>
                        <m:r>
                          <a:rPr lang="en-US" sz="2000" i="1">
                            <a:latin typeface="Cambria Math" panose="02040503050406030204" pitchFamily="18" charset="0"/>
                          </a:rPr>
                          <m:t>1</m:t>
                        </m:r>
                      </m:sub>
                    </m:sSub>
                    <m:r>
                      <a:rPr lang="en-US" sz="2000" i="1">
                        <a:latin typeface="Cambria Math" panose="02040503050406030204" pitchFamily="18" charset="0"/>
                      </a:rPr>
                      <m:t>−</m:t>
                    </m:r>
                    <m:r>
                      <a:rPr lang="en-US" sz="2000" i="1">
                        <a:latin typeface="Cambria Math" panose="02040503050406030204" pitchFamily="18" charset="0"/>
                      </a:rPr>
                      <m:t>𝛼</m:t>
                    </m:r>
                    <m:f>
                      <m:fPr>
                        <m:ctrlPr>
                          <a:rPr lang="en-US" sz="2000" i="1">
                            <a:latin typeface="Cambria Math" panose="02040503050406030204" pitchFamily="18" charset="0"/>
                          </a:rPr>
                        </m:ctrlPr>
                      </m:fPr>
                      <m:num>
                        <m:r>
                          <a:rPr lang="en-US" sz="2000" b="0" i="1" smtClean="0">
                            <a:latin typeface="Cambria Math" panose="02040503050406030204" pitchFamily="18" charset="0"/>
                          </a:rPr>
                          <m:t>𝜕</m:t>
                        </m:r>
                        <m:r>
                          <a:rPr lang="en-US" sz="2000" i="1">
                            <a:latin typeface="Cambria Math" panose="02040503050406030204" pitchFamily="18" charset="0"/>
                          </a:rPr>
                          <m:t>𝐽</m:t>
                        </m:r>
                        <m:r>
                          <a:rPr lang="en-US" sz="2000" i="1">
                            <a:latin typeface="Cambria Math" panose="02040503050406030204" pitchFamily="18" charset="0"/>
                          </a:rPr>
                          <m:t>(</m:t>
                        </m:r>
                        <m:r>
                          <a:rPr lang="en-US" sz="2000" i="1">
                            <a:latin typeface="Cambria Math" panose="02040503050406030204" pitchFamily="18" charset="0"/>
                          </a:rPr>
                          <m:t>𝜃</m:t>
                        </m:r>
                        <m:r>
                          <a:rPr lang="en-US" sz="2000" i="1">
                            <a:latin typeface="Cambria Math" panose="02040503050406030204" pitchFamily="18" charset="0"/>
                          </a:rPr>
                          <m:t>)</m:t>
                        </m:r>
                      </m:num>
                      <m:den>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𝜃</m:t>
                            </m:r>
                          </m:e>
                          <m:sub>
                            <m:r>
                              <a:rPr lang="en-US" sz="2000" i="1">
                                <a:latin typeface="Cambria Math" panose="02040503050406030204" pitchFamily="18" charset="0"/>
                              </a:rPr>
                              <m:t>1</m:t>
                            </m:r>
                          </m:sub>
                        </m:sSub>
                      </m:den>
                    </m:f>
                  </m:oMath>
                </a14:m>
                <a:r>
                  <a:rPr lang="en-US" sz="2000" dirty="0">
                    <a:latin typeface="+mj-lt"/>
                  </a:rPr>
                  <a:t> }</a:t>
                </a:r>
              </a:p>
              <a:p>
                <a:endParaRPr lang="en-US" sz="2000" dirty="0">
                  <a:latin typeface="+mj-lt"/>
                </a:endParaRPr>
              </a:p>
              <a:p>
                <a:r>
                  <a:rPr lang="en-US" sz="2000" dirty="0">
                    <a:latin typeface="+mj-lt"/>
                  </a:rPr>
                  <a:t>Intuition for Gradient Descent:</a:t>
                </a:r>
              </a:p>
              <a:p>
                <a:endParaRPr lang="en-US" sz="2000" dirty="0">
                  <a:latin typeface="+mj-lt"/>
                </a:endParaRPr>
              </a:p>
              <a:p>
                <a14:m>
                  <m:oMath xmlns:m="http://schemas.openxmlformats.org/officeDocument/2006/math">
                    <m:f>
                      <m:fPr>
                        <m:ctrlPr>
                          <a:rPr lang="en-US" sz="2000" i="1">
                            <a:latin typeface="Cambria Math" panose="02040503050406030204" pitchFamily="18" charset="0"/>
                          </a:rPr>
                        </m:ctrlPr>
                      </m:fPr>
                      <m:num>
                        <m:r>
                          <a:rPr lang="en-US" sz="2000" b="0" i="1" smtClean="0">
                            <a:latin typeface="Cambria Math" panose="02040503050406030204" pitchFamily="18" charset="0"/>
                          </a:rPr>
                          <m:t>𝜕</m:t>
                        </m:r>
                        <m:r>
                          <a:rPr lang="en-US" sz="2000" i="1">
                            <a:latin typeface="Cambria Math" panose="02040503050406030204" pitchFamily="18" charset="0"/>
                          </a:rPr>
                          <m:t>𝐽</m:t>
                        </m:r>
                        <m:r>
                          <a:rPr lang="en-US" sz="2000" i="1">
                            <a:latin typeface="Cambria Math" panose="02040503050406030204" pitchFamily="18" charset="0"/>
                          </a:rPr>
                          <m:t>(</m:t>
                        </m:r>
                        <m:r>
                          <a:rPr lang="en-US" sz="2000" i="1">
                            <a:latin typeface="Cambria Math" panose="02040503050406030204" pitchFamily="18" charset="0"/>
                          </a:rPr>
                          <m:t>𝜃</m:t>
                        </m:r>
                        <m:r>
                          <a:rPr lang="en-US" sz="2000" i="1">
                            <a:latin typeface="Cambria Math" panose="02040503050406030204" pitchFamily="18" charset="0"/>
                          </a:rPr>
                          <m:t>)</m:t>
                        </m:r>
                      </m:num>
                      <m:den>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𝜃</m:t>
                            </m:r>
                          </m:e>
                          <m:sub>
                            <m:r>
                              <a:rPr lang="en-US" sz="2000" i="1">
                                <a:latin typeface="Cambria Math" panose="02040503050406030204" pitchFamily="18" charset="0"/>
                              </a:rPr>
                              <m:t>1</m:t>
                            </m:r>
                          </m:sub>
                        </m:sSub>
                      </m:den>
                    </m:f>
                  </m:oMath>
                </a14:m>
                <a:r>
                  <a:rPr lang="en-US" sz="2000" dirty="0">
                    <a:latin typeface="+mj-lt"/>
                  </a:rPr>
                  <a:t>  gives change of loss with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𝜃</m:t>
                        </m:r>
                      </m:e>
                      <m:sub>
                        <m:r>
                          <a:rPr lang="en-US" sz="2000" b="0" i="1" smtClean="0">
                            <a:latin typeface="Cambria Math" panose="02040503050406030204" pitchFamily="18" charset="0"/>
                          </a:rPr>
                          <m:t>1</m:t>
                        </m:r>
                      </m:sub>
                    </m:sSub>
                  </m:oMath>
                </a14:m>
                <a:r>
                  <a:rPr lang="en-US" sz="2000" dirty="0">
                    <a:latin typeface="+mj-lt"/>
                  </a:rPr>
                  <a:t>. For our example in previous slides </a:t>
                </a:r>
                <a14:m>
                  <m:oMath xmlns:m="http://schemas.openxmlformats.org/officeDocument/2006/math">
                    <m:f>
                      <m:fPr>
                        <m:ctrlPr>
                          <a:rPr lang="en-US" sz="2000" i="1">
                            <a:latin typeface="Cambria Math" panose="02040503050406030204" pitchFamily="18" charset="0"/>
                          </a:rPr>
                        </m:ctrlPr>
                      </m:fPr>
                      <m:num>
                        <m:r>
                          <a:rPr lang="en-US" sz="2000" i="1">
                            <a:latin typeface="Cambria Math" panose="02040503050406030204" pitchFamily="18" charset="0"/>
                          </a:rPr>
                          <m:t>𝜕</m:t>
                        </m:r>
                        <m:r>
                          <a:rPr lang="en-US" sz="2000" i="1">
                            <a:latin typeface="Cambria Math" panose="02040503050406030204" pitchFamily="18" charset="0"/>
                          </a:rPr>
                          <m:t>𝐽</m:t>
                        </m:r>
                        <m:r>
                          <a:rPr lang="en-US" sz="2000" i="1">
                            <a:latin typeface="Cambria Math" panose="02040503050406030204" pitchFamily="18" charset="0"/>
                          </a:rPr>
                          <m:t>(</m:t>
                        </m:r>
                        <m:r>
                          <a:rPr lang="en-US" sz="2000" i="1">
                            <a:latin typeface="Cambria Math" panose="02040503050406030204" pitchFamily="18" charset="0"/>
                          </a:rPr>
                          <m:t>𝜃</m:t>
                        </m:r>
                        <m:r>
                          <a:rPr lang="en-US" sz="2000" i="1">
                            <a:latin typeface="Cambria Math" panose="02040503050406030204" pitchFamily="18" charset="0"/>
                          </a:rPr>
                          <m:t>)</m:t>
                        </m:r>
                      </m:num>
                      <m:den>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𝜃</m:t>
                            </m:r>
                          </m:e>
                          <m:sub>
                            <m:r>
                              <a:rPr lang="en-US" sz="2000" i="1">
                                <a:latin typeface="Cambria Math" panose="02040503050406030204" pitchFamily="18" charset="0"/>
                              </a:rPr>
                              <m:t>1</m:t>
                            </m:r>
                          </m:sub>
                        </m:sSub>
                      </m:den>
                    </m:f>
                  </m:oMath>
                </a14:m>
                <a:endParaRPr lang="en-US" sz="2000" dirty="0">
                  <a:latin typeface="+mj-lt"/>
                </a:endParaRPr>
              </a:p>
              <a:p>
                <a:endParaRPr lang="en-US" sz="2000" dirty="0">
                  <a:latin typeface="+mj-lt"/>
                </a:endParaRPr>
              </a:p>
              <a:p>
                <a:pPr marL="285750" indent="-285750">
                  <a:buFont typeface="Arial" panose="020B0604020202020204" pitchFamily="34" charset="0"/>
                  <a:buChar char="•"/>
                </a:pPr>
                <a:r>
                  <a:rPr lang="en-US" sz="2000" dirty="0">
                    <a:latin typeface="+mj-lt"/>
                  </a:rPr>
                  <a:t> is zero for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𝜃</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=1</m:t>
                    </m:r>
                  </m:oMath>
                </a14:m>
                <a:r>
                  <a:rPr lang="en-US" sz="2000" b="0" dirty="0">
                    <a:latin typeface="+mj-lt"/>
                  </a:rPr>
                  <a:t> , cost is not changing with </a:t>
                </a:r>
                <a14:m>
                  <m:oMath xmlns:m="http://schemas.openxmlformats.org/officeDocument/2006/math">
                    <m:r>
                      <a:rPr lang="en-US" sz="2000" b="0" i="1" smtClean="0">
                        <a:latin typeface="Cambria Math" panose="02040503050406030204" pitchFamily="18" charset="0"/>
                      </a:rPr>
                      <m:t>𝜃</m:t>
                    </m:r>
                  </m:oMath>
                </a14:m>
                <a:endParaRPr lang="en-US" sz="2000" b="0" dirty="0">
                  <a:latin typeface="+mj-lt"/>
                </a:endParaRPr>
              </a:p>
              <a:p>
                <a:pPr marL="285750" indent="-285750">
                  <a:buFont typeface="Arial" panose="020B0604020202020204" pitchFamily="34" charset="0"/>
                  <a:buChar char="•"/>
                </a:pPr>
                <a:r>
                  <a:rPr lang="en-US" sz="2000" dirty="0">
                    <a:latin typeface="+mj-lt"/>
                  </a:rPr>
                  <a:t>is positive for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𝜃</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&gt;1</m:t>
                    </m:r>
                  </m:oMath>
                </a14:m>
                <a:r>
                  <a:rPr lang="en-US" sz="2000" b="0" dirty="0">
                    <a:latin typeface="+mj-lt"/>
                  </a:rPr>
                  <a:t>, this means cost is increasing with increase in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𝜃</m:t>
                        </m:r>
                      </m:e>
                      <m:sub>
                        <m:r>
                          <a:rPr lang="en-US" sz="2000" b="0" i="1" smtClean="0">
                            <a:latin typeface="Cambria Math" panose="02040503050406030204" pitchFamily="18" charset="0"/>
                          </a:rPr>
                          <m:t>1</m:t>
                        </m:r>
                      </m:sub>
                    </m:sSub>
                  </m:oMath>
                </a14:m>
                <a:r>
                  <a:rPr lang="en-US" sz="2000" b="0" dirty="0">
                    <a:latin typeface="+mj-lt"/>
                  </a:rPr>
                  <a:t> , hence decrease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𝜃</m:t>
                        </m:r>
                      </m:e>
                      <m:sub>
                        <m:r>
                          <a:rPr lang="en-US" sz="2000" b="0" i="1" smtClean="0">
                            <a:latin typeface="Cambria Math" panose="02040503050406030204" pitchFamily="18" charset="0"/>
                          </a:rPr>
                          <m:t>1</m:t>
                        </m:r>
                      </m:sub>
                    </m:sSub>
                  </m:oMath>
                </a14:m>
                <a:endParaRPr lang="en-US" sz="2000" b="0" dirty="0">
                  <a:latin typeface="+mj-lt"/>
                </a:endParaRPr>
              </a:p>
              <a:p>
                <a:pPr marL="285750" indent="-285750">
                  <a:buFont typeface="Arial" panose="020B0604020202020204" pitchFamily="34" charset="0"/>
                  <a:buChar char="•"/>
                </a:pPr>
                <a:r>
                  <a:rPr lang="en-US" sz="2000" dirty="0">
                    <a:latin typeface="+mj-lt"/>
                  </a:rPr>
                  <a:t>is negative  for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𝜃</m:t>
                        </m:r>
                      </m:e>
                      <m:sub>
                        <m:r>
                          <a:rPr lang="en-US" sz="2000" i="1">
                            <a:latin typeface="Cambria Math" panose="02040503050406030204" pitchFamily="18" charset="0"/>
                          </a:rPr>
                          <m:t>1</m:t>
                        </m:r>
                      </m:sub>
                    </m:sSub>
                    <m:r>
                      <a:rPr lang="en-US" sz="2000" b="0" i="1" smtClean="0">
                        <a:latin typeface="Cambria Math" panose="02040503050406030204" pitchFamily="18" charset="0"/>
                      </a:rPr>
                      <m:t>&lt;</m:t>
                    </m:r>
                    <m:r>
                      <a:rPr lang="en-US" sz="2000" i="1">
                        <a:latin typeface="Cambria Math" panose="02040503050406030204" pitchFamily="18" charset="0"/>
                      </a:rPr>
                      <m:t>1</m:t>
                    </m:r>
                  </m:oMath>
                </a14:m>
                <a:r>
                  <a:rPr lang="en-US" sz="2000" dirty="0">
                    <a:latin typeface="+mj-lt"/>
                  </a:rPr>
                  <a:t>, this means cost is decreasing  with increase in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𝜃</m:t>
                        </m:r>
                      </m:e>
                      <m:sub>
                        <m:r>
                          <a:rPr lang="en-US" sz="2000" i="1">
                            <a:latin typeface="Cambria Math" panose="02040503050406030204" pitchFamily="18" charset="0"/>
                          </a:rPr>
                          <m:t>1</m:t>
                        </m:r>
                      </m:sub>
                    </m:sSub>
                  </m:oMath>
                </a14:m>
                <a:r>
                  <a:rPr lang="en-US" sz="2000" dirty="0">
                    <a:latin typeface="+mj-lt"/>
                  </a:rPr>
                  <a:t> , hence increase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𝜃</m:t>
                        </m:r>
                      </m:e>
                      <m:sub>
                        <m:r>
                          <a:rPr lang="en-US" sz="2000" i="1">
                            <a:latin typeface="Cambria Math" panose="02040503050406030204" pitchFamily="18" charset="0"/>
                          </a:rPr>
                          <m:t>1</m:t>
                        </m:r>
                      </m:sub>
                    </m:sSub>
                  </m:oMath>
                </a14:m>
                <a:endParaRPr lang="en-US" sz="2000" dirty="0">
                  <a:latin typeface="+mj-lt"/>
                </a:endParaRPr>
              </a:p>
              <a:p>
                <a:endParaRPr lang="en-US" dirty="0"/>
              </a:p>
            </p:txBody>
          </p:sp>
        </mc:Choice>
        <mc:Fallback xmlns="">
          <p:sp>
            <p:nvSpPr>
              <p:cNvPr id="5" name="TextBox 4"/>
              <p:cNvSpPr txBox="1">
                <a:spLocks noRot="1" noChangeAspect="1" noMove="1" noResize="1" noEditPoints="1" noAdjustHandles="1" noChangeArrowheads="1" noChangeShapeType="1" noTextEdit="1"/>
              </p:cNvSpPr>
              <p:nvPr/>
            </p:nvSpPr>
            <p:spPr>
              <a:xfrm>
                <a:off x="779705" y="2045583"/>
                <a:ext cx="8310507" cy="4117537"/>
              </a:xfrm>
              <a:prstGeom prst="rect">
                <a:avLst/>
              </a:prstGeom>
              <a:blipFill>
                <a:blip r:embed="rId4"/>
                <a:stretch>
                  <a:fillRect l="-807"/>
                </a:stretch>
              </a:blipFill>
            </p:spPr>
            <p:txBody>
              <a:bodyPr/>
              <a:lstStyle/>
              <a:p>
                <a:r>
                  <a:rPr lang="en-US">
                    <a:noFill/>
                  </a:rPr>
                  <a:t> </a:t>
                </a:r>
              </a:p>
            </p:txBody>
          </p:sp>
        </mc:Fallback>
      </mc:AlternateContent>
    </p:spTree>
    <p:extLst>
      <p:ext uri="{BB962C8B-B14F-4D97-AF65-F5344CB8AC3E}">
        <p14:creationId xmlns:p14="http://schemas.microsoft.com/office/powerpoint/2010/main" val="36470654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39657A-A79E-4E20-BF94-31F05803F7E7}"/>
              </a:ext>
            </a:extLst>
          </p:cNvPr>
          <p:cNvSpPr>
            <a:spLocks noGrp="1"/>
          </p:cNvSpPr>
          <p:nvPr>
            <p:ph type="title" idx="4294967295"/>
          </p:nvPr>
        </p:nvSpPr>
        <p:spPr>
          <a:xfrm>
            <a:off x="0" y="266700"/>
            <a:ext cx="10126980" cy="1096963"/>
          </a:xfrm>
        </p:spPr>
        <p:txBody>
          <a:bodyPr>
            <a:normAutofit/>
          </a:bodyPr>
          <a:lstStyle/>
          <a:p>
            <a:pPr algn="ctr"/>
            <a:r>
              <a:rPr lang="en-US" dirty="0">
                <a:cs typeface="Calibri Light"/>
              </a:rPr>
              <a:t>Gradient Descent- Two Parameters</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DC12263-477F-474B-9304-F7358CDC9D43}"/>
                  </a:ext>
                </a:extLst>
              </p:cNvPr>
              <p:cNvSpPr>
                <a:spLocks noGrp="1"/>
              </p:cNvSpPr>
              <p:nvPr>
                <p:ph idx="4294967295"/>
              </p:nvPr>
            </p:nvSpPr>
            <p:spPr>
              <a:xfrm>
                <a:off x="982980" y="1683703"/>
                <a:ext cx="6442075" cy="4641850"/>
              </a:xfrm>
            </p:spPr>
            <p:txBody>
              <a:bodyPr vert="horz" lIns="91440" tIns="45720" rIns="91440" bIns="45720" rtlCol="0" anchor="t">
                <a:normAutofit fontScale="62500" lnSpcReduction="20000"/>
              </a:bodyPr>
              <a:lstStyle/>
              <a:p>
                <a:pPr marL="0" indent="0">
                  <a:buNone/>
                </a:pPr>
                <a14:m>
                  <m:oMathPara xmlns:m="http://schemas.openxmlformats.org/officeDocument/2006/math">
                    <m:oMathParaPr>
                      <m:jc m:val="left"/>
                    </m:oMathParaPr>
                    <m:oMath xmlns:m="http://schemas.openxmlformats.org/officeDocument/2006/math">
                      <m:acc>
                        <m:accPr>
                          <m:chr m:val="̂"/>
                          <m:ctrlPr>
                            <a:rPr lang="en-US" i="1" smtClean="0">
                              <a:latin typeface="Cambria Math" panose="02040503050406030204" pitchFamily="18" charset="0"/>
                              <a:cs typeface="Calibri"/>
                            </a:rPr>
                          </m:ctrlPr>
                        </m:accPr>
                        <m:e>
                          <m:r>
                            <a:rPr lang="en-US" i="1">
                              <a:latin typeface="Cambria Math" panose="02040503050406030204" pitchFamily="18" charset="0"/>
                              <a:cs typeface="Calibri"/>
                            </a:rPr>
                            <m:t>𝑦</m:t>
                          </m:r>
                        </m:e>
                      </m:acc>
                      <m:r>
                        <a:rPr lang="en-US" i="1">
                          <a:latin typeface="Cambria Math" panose="02040503050406030204" pitchFamily="18" charset="0"/>
                          <a:cs typeface="Calibri"/>
                        </a:rPr>
                        <m:t>=</m:t>
                      </m:r>
                      <m:sSub>
                        <m:sSubPr>
                          <m:ctrlPr>
                            <a:rPr lang="en-US" i="1">
                              <a:latin typeface="Cambria Math" panose="02040503050406030204" pitchFamily="18" charset="0"/>
                              <a:cs typeface="Calibri"/>
                            </a:rPr>
                          </m:ctrlPr>
                        </m:sSubPr>
                        <m:e>
                          <m:r>
                            <a:rPr lang="en-US" i="1">
                              <a:latin typeface="Cambria Math" panose="02040503050406030204" pitchFamily="18" charset="0"/>
                              <a:cs typeface="Calibri"/>
                            </a:rPr>
                            <m:t>h</m:t>
                          </m:r>
                        </m:e>
                        <m:sub>
                          <m:r>
                            <a:rPr lang="en-US" i="1">
                              <a:latin typeface="Cambria Math" panose="02040503050406030204" pitchFamily="18" charset="0"/>
                              <a:cs typeface="Calibri"/>
                            </a:rPr>
                            <m:t>𝜃</m:t>
                          </m:r>
                        </m:sub>
                      </m:sSub>
                      <m:d>
                        <m:dPr>
                          <m:ctrlPr>
                            <a:rPr lang="en-US" i="1">
                              <a:latin typeface="Cambria Math" panose="02040503050406030204" pitchFamily="18" charset="0"/>
                              <a:cs typeface="Calibri"/>
                            </a:rPr>
                          </m:ctrlPr>
                        </m:dPr>
                        <m:e>
                          <m:r>
                            <a:rPr lang="en-US" i="1">
                              <a:latin typeface="Cambria Math" panose="02040503050406030204" pitchFamily="18" charset="0"/>
                              <a:cs typeface="Calibri"/>
                            </a:rPr>
                            <m:t>𝑥</m:t>
                          </m:r>
                        </m:e>
                      </m:d>
                      <m:r>
                        <a:rPr lang="en-US" i="1">
                          <a:latin typeface="Cambria Math" panose="02040503050406030204" pitchFamily="18" charset="0"/>
                          <a:cs typeface="Calibri"/>
                        </a:rPr>
                        <m:t>=</m:t>
                      </m:r>
                      <m:sSub>
                        <m:sSubPr>
                          <m:ctrlPr>
                            <a:rPr lang="en-US" i="1">
                              <a:latin typeface="Cambria Math" panose="02040503050406030204" pitchFamily="18" charset="0"/>
                              <a:cs typeface="Calibri"/>
                            </a:rPr>
                          </m:ctrlPr>
                        </m:sSubPr>
                        <m:e>
                          <m:r>
                            <a:rPr lang="en-US" i="1">
                              <a:latin typeface="Cambria Math" panose="02040503050406030204" pitchFamily="18" charset="0"/>
                              <a:cs typeface="Calibri"/>
                            </a:rPr>
                            <m:t>𝜃</m:t>
                          </m:r>
                        </m:e>
                        <m:sub>
                          <m:r>
                            <a:rPr lang="en-US" i="1">
                              <a:latin typeface="Cambria Math" panose="02040503050406030204" pitchFamily="18" charset="0"/>
                              <a:cs typeface="Calibri"/>
                            </a:rPr>
                            <m:t>0</m:t>
                          </m:r>
                        </m:sub>
                      </m:sSub>
                      <m:r>
                        <a:rPr lang="en-US" i="1">
                          <a:latin typeface="Cambria Math" panose="02040503050406030204" pitchFamily="18" charset="0"/>
                          <a:cs typeface="Calibri"/>
                        </a:rPr>
                        <m:t>+</m:t>
                      </m:r>
                      <m:sSub>
                        <m:sSubPr>
                          <m:ctrlPr>
                            <a:rPr lang="en-US" i="1">
                              <a:latin typeface="Cambria Math" panose="02040503050406030204" pitchFamily="18" charset="0"/>
                              <a:cs typeface="Calibri"/>
                            </a:rPr>
                          </m:ctrlPr>
                        </m:sSubPr>
                        <m:e>
                          <m:r>
                            <a:rPr lang="en-US" i="1">
                              <a:latin typeface="Cambria Math" panose="02040503050406030204" pitchFamily="18" charset="0"/>
                              <a:cs typeface="Calibri"/>
                            </a:rPr>
                            <m:t>𝜃</m:t>
                          </m:r>
                        </m:e>
                        <m:sub>
                          <m:r>
                            <a:rPr lang="en-US" i="1">
                              <a:latin typeface="Cambria Math" panose="02040503050406030204" pitchFamily="18" charset="0"/>
                              <a:cs typeface="Calibri"/>
                            </a:rPr>
                            <m:t>1</m:t>
                          </m:r>
                        </m:sub>
                      </m:sSub>
                      <m:sSub>
                        <m:sSubPr>
                          <m:ctrlPr>
                            <a:rPr lang="en-US" i="1">
                              <a:latin typeface="Cambria Math" panose="02040503050406030204" pitchFamily="18" charset="0"/>
                              <a:cs typeface="Calibri"/>
                            </a:rPr>
                          </m:ctrlPr>
                        </m:sSubPr>
                        <m:e>
                          <m:r>
                            <a:rPr lang="en-US" i="1">
                              <a:latin typeface="Cambria Math" panose="02040503050406030204" pitchFamily="18" charset="0"/>
                              <a:cs typeface="Calibri"/>
                            </a:rPr>
                            <m:t>𝑥</m:t>
                          </m:r>
                        </m:e>
                        <m:sub>
                          <m:r>
                            <a:rPr lang="en-US" i="1">
                              <a:latin typeface="Cambria Math" panose="02040503050406030204" pitchFamily="18" charset="0"/>
                              <a:cs typeface="Calibri"/>
                            </a:rPr>
                            <m:t>1</m:t>
                          </m:r>
                        </m:sub>
                      </m:sSub>
                    </m:oMath>
                  </m:oMathPara>
                </a14:m>
                <a:endParaRPr lang="en-US" dirty="0">
                  <a:latin typeface="Times New Roman" panose="02020603050405020304" pitchFamily="18" charset="0"/>
                  <a:cs typeface="Times New Roman" panose="02020603050405020304" pitchFamily="18" charset="0"/>
                </a:endParaRPr>
              </a:p>
              <a:p>
                <a:pPr marL="0" indent="0">
                  <a:buNone/>
                </a:pPr>
                <a:endParaRPr lang="en-US" dirty="0">
                  <a:latin typeface="Times New Roman" panose="02020603050405020304" pitchFamily="18" charset="0"/>
                  <a:cs typeface="Times New Roman" panose="02020603050405020304" pitchFamily="18" charset="0"/>
                </a:endParaRPr>
              </a:p>
              <a:p>
                <a:pPr marL="0" indent="0">
                  <a:buNone/>
                </a:pPr>
                <a:r>
                  <a:rPr lang="en-US" b="1" dirty="0">
                    <a:solidFill>
                      <a:schemeClr val="accent2"/>
                    </a:solidFill>
                    <a:latin typeface="Times New Roman" panose="02020603050405020304" pitchFamily="18" charset="0"/>
                    <a:cs typeface="Times New Roman" panose="02020603050405020304" pitchFamily="18" charset="0"/>
                  </a:rPr>
                  <a:t>Loss Function: </a:t>
                </a:r>
              </a:p>
              <a:p>
                <a:pPr marL="0" indent="0">
                  <a:buNone/>
                </a:pPr>
                <a:endParaRPr lang="en-US" dirty="0">
                  <a:latin typeface="Times New Roman" panose="02020603050405020304" pitchFamily="18" charset="0"/>
                  <a:cs typeface="Times New Roman" panose="02020603050405020304" pitchFamily="18" charset="0"/>
                </a:endParaRPr>
              </a:p>
              <a:p>
                <a:pPr marL="0" indent="0">
                  <a:buNone/>
                </a:pPr>
                <a:r>
                  <a:rPr lang="en-US" b="1" dirty="0">
                    <a:solidFill>
                      <a:schemeClr val="accent2"/>
                    </a:solidFill>
                    <a:latin typeface="Times New Roman" panose="02020603050405020304" pitchFamily="18" charset="0"/>
                    <a:cs typeface="Times New Roman" panose="02020603050405020304" pitchFamily="18" charset="0"/>
                  </a:rPr>
                  <a:t>Repeat until convergence </a:t>
                </a:r>
                <a:r>
                  <a:rPr lang="en-US" dirty="0">
                    <a:latin typeface="Times New Roman" panose="02020603050405020304" pitchFamily="18" charset="0"/>
                    <a:cs typeface="Times New Roman" panose="02020603050405020304" pitchFamily="18" charset="0"/>
                  </a:rPr>
                  <a:t>:</a:t>
                </a:r>
              </a:p>
              <a:p>
                <a:pPr marL="0" indent="0">
                  <a:buNone/>
                </a:pPr>
                <a:endParaRPr lang="en-US" dirty="0">
                  <a:latin typeface="Times New Roman" panose="02020603050405020304" pitchFamily="18" charset="0"/>
                  <a:cs typeface="Times New Roman"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cs typeface="Times New Roman" panose="02020603050405020304" pitchFamily="18" charset="0"/>
                            </a:rPr>
                          </m:ctrlPr>
                        </m:sSubPr>
                        <m:e>
                          <m:r>
                            <a:rPr lang="en-US">
                              <a:latin typeface="Cambria Math" panose="02040503050406030204" pitchFamily="18" charset="0"/>
                              <a:cs typeface="Times New Roman" panose="02020603050405020304" pitchFamily="18" charset="0"/>
                            </a:rPr>
                            <m:t>𝜃</m:t>
                          </m:r>
                        </m:e>
                        <m:sub>
                          <m:r>
                            <a:rPr lang="en-US" b="0" i="1" smtClean="0">
                              <a:latin typeface="Cambria Math" panose="02040503050406030204" pitchFamily="18" charset="0"/>
                              <a:cs typeface="Times New Roman" panose="02020603050405020304" pitchFamily="18" charset="0"/>
                            </a:rPr>
                            <m:t>1</m:t>
                          </m:r>
                        </m:sub>
                      </m:sSub>
                      <m:r>
                        <a:rPr lang="en-US">
                          <a:latin typeface="Cambria Math" panose="02040503050406030204" pitchFamily="18" charset="0"/>
                          <a:cs typeface="Times New Roman" panose="02020603050405020304" pitchFamily="18" charset="0"/>
                        </a:rPr>
                        <m:t>: =</m:t>
                      </m:r>
                      <m:sSub>
                        <m:sSubPr>
                          <m:ctrlPr>
                            <a:rPr lang="en-US" i="1">
                              <a:latin typeface="Cambria Math" panose="02040503050406030204" pitchFamily="18" charset="0"/>
                              <a:cs typeface="Times New Roman" panose="02020603050405020304" pitchFamily="18" charset="0"/>
                            </a:rPr>
                          </m:ctrlPr>
                        </m:sSubPr>
                        <m:e>
                          <m:r>
                            <a:rPr lang="en-US">
                              <a:latin typeface="Cambria Math" panose="02040503050406030204" pitchFamily="18" charset="0"/>
                              <a:cs typeface="Times New Roman" panose="02020603050405020304" pitchFamily="18" charset="0"/>
                            </a:rPr>
                            <m:t>𝜃</m:t>
                          </m:r>
                        </m:e>
                        <m:sub>
                          <m:r>
                            <a:rPr lang="en-US" b="0" i="1" smtClean="0">
                              <a:latin typeface="Cambria Math" panose="02040503050406030204" pitchFamily="18" charset="0"/>
                              <a:cs typeface="Times New Roman" panose="02020603050405020304" pitchFamily="18" charset="0"/>
                            </a:rPr>
                            <m:t>1</m:t>
                          </m:r>
                        </m:sub>
                      </m:sSub>
                      <m:r>
                        <a:rPr lang="en-US">
                          <a:latin typeface="Cambria Math" panose="02040503050406030204" pitchFamily="18" charset="0"/>
                          <a:cs typeface="Times New Roman" panose="02020603050405020304" pitchFamily="18" charset="0"/>
                        </a:rPr>
                        <m:t>−</m:t>
                      </m:r>
                      <m:r>
                        <a:rPr lang="en-US">
                          <a:latin typeface="Cambria Math" panose="02040503050406030204" pitchFamily="18" charset="0"/>
                          <a:cs typeface="Times New Roman" panose="02020603050405020304" pitchFamily="18" charset="0"/>
                        </a:rPr>
                        <m:t>𝛼</m:t>
                      </m:r>
                      <m:f>
                        <m:fPr>
                          <m:ctrlPr>
                            <a:rPr lang="en-US" i="1">
                              <a:latin typeface="Cambria Math" panose="02040503050406030204" pitchFamily="18" charset="0"/>
                              <a:cs typeface="Times New Roman" panose="02020603050405020304" pitchFamily="18" charset="0"/>
                            </a:rPr>
                          </m:ctrlPr>
                        </m:fPr>
                        <m:num>
                          <m:r>
                            <a:rPr lang="en-US">
                              <a:latin typeface="Cambria Math" panose="02040503050406030204" pitchFamily="18" charset="0"/>
                              <a:cs typeface="Times New Roman" panose="02020603050405020304" pitchFamily="18" charset="0"/>
                            </a:rPr>
                            <m:t>1</m:t>
                          </m:r>
                        </m:num>
                        <m:den>
                          <m:r>
                            <a:rPr lang="en-US">
                              <a:latin typeface="Cambria Math" panose="02040503050406030204" pitchFamily="18" charset="0"/>
                              <a:cs typeface="Times New Roman" panose="02020603050405020304" pitchFamily="18" charset="0"/>
                            </a:rPr>
                            <m:t>𝑚</m:t>
                          </m:r>
                        </m:den>
                      </m:f>
                      <m:nary>
                        <m:naryPr>
                          <m:chr m:val="∑"/>
                          <m:ctrlPr>
                            <a:rPr lang="en-US" i="1">
                              <a:latin typeface="Cambria Math" panose="02040503050406030204" pitchFamily="18" charset="0"/>
                              <a:cs typeface="Times New Roman" panose="02020603050405020304" pitchFamily="18" charset="0"/>
                            </a:rPr>
                          </m:ctrlPr>
                        </m:naryPr>
                        <m:sub>
                          <m:r>
                            <m:rPr>
                              <m:brk m:alnAt="23"/>
                            </m:rPr>
                            <a:rPr lang="en-US">
                              <a:latin typeface="Cambria Math" panose="02040503050406030204" pitchFamily="18" charset="0"/>
                              <a:cs typeface="Times New Roman" panose="02020603050405020304" pitchFamily="18" charset="0"/>
                            </a:rPr>
                            <m:t>𝑖</m:t>
                          </m:r>
                          <m:r>
                            <a:rPr lang="en-US">
                              <a:latin typeface="Cambria Math" panose="02040503050406030204" pitchFamily="18" charset="0"/>
                              <a:cs typeface="Times New Roman" panose="02020603050405020304" pitchFamily="18" charset="0"/>
                            </a:rPr>
                            <m:t>=1</m:t>
                          </m:r>
                        </m:sub>
                        <m:sup>
                          <m:r>
                            <a:rPr lang="en-US">
                              <a:latin typeface="Cambria Math" panose="02040503050406030204" pitchFamily="18" charset="0"/>
                              <a:cs typeface="Times New Roman" panose="02020603050405020304" pitchFamily="18" charset="0"/>
                            </a:rPr>
                            <m:t>𝑚</m:t>
                          </m:r>
                        </m:sup>
                        <m:e>
                          <m:sSub>
                            <m:sSubPr>
                              <m:ctrlPr>
                                <a:rPr lang="en-US" i="1">
                                  <a:latin typeface="Cambria Math" panose="02040503050406030204" pitchFamily="18" charset="0"/>
                                  <a:cs typeface="Times New Roman" panose="02020603050405020304" pitchFamily="18" charset="0"/>
                                </a:rPr>
                              </m:ctrlPr>
                            </m:sSubPr>
                            <m:e>
                              <m:sSubSup>
                                <m:sSubSupPr>
                                  <m:ctrlPr>
                                    <a:rPr lang="en-US" i="1">
                                      <a:latin typeface="Cambria Math" panose="02040503050406030204" pitchFamily="18" charset="0"/>
                                      <a:cs typeface="Times New Roman" panose="02020603050405020304" pitchFamily="18" charset="0"/>
                                    </a:rPr>
                                  </m:ctrlPr>
                                </m:sSubSupPr>
                                <m:e>
                                  <m:r>
                                    <a:rPr lang="en-US">
                                      <a:latin typeface="Cambria Math" panose="02040503050406030204" pitchFamily="18" charset="0"/>
                                      <a:cs typeface="Times New Roman" panose="02020603050405020304" pitchFamily="18" charset="0"/>
                                    </a:rPr>
                                    <m:t>𝑥</m:t>
                                  </m:r>
                                </m:e>
                                <m:sub>
                                  <m:r>
                                    <a:rPr lang="en-US" b="0" i="1" smtClean="0">
                                      <a:latin typeface="Cambria Math" panose="02040503050406030204" pitchFamily="18" charset="0"/>
                                      <a:cs typeface="Times New Roman" panose="02020603050405020304" pitchFamily="18" charset="0"/>
                                    </a:rPr>
                                    <m:t>1</m:t>
                                  </m:r>
                                </m:sub>
                                <m:sup>
                                  <m:r>
                                    <a:rPr lang="en-US" b="0" i="0" smtClean="0">
                                      <a:latin typeface="Cambria Math" panose="02040503050406030204" pitchFamily="18" charset="0"/>
                                      <a:cs typeface="Times New Roman" panose="02020603050405020304" pitchFamily="18" charset="0"/>
                                    </a:rPr>
                                    <m:t>(</m:t>
                                  </m:r>
                                  <m:r>
                                    <a:rPr lang="en-US">
                                      <a:latin typeface="Cambria Math" panose="02040503050406030204" pitchFamily="18" charset="0"/>
                                      <a:cs typeface="Times New Roman" panose="02020603050405020304" pitchFamily="18" charset="0"/>
                                    </a:rPr>
                                    <m:t>𝑖</m:t>
                                  </m:r>
                                  <m:r>
                                    <a:rPr lang="en-US" b="0" i="0" smtClean="0">
                                      <a:latin typeface="Cambria Math" panose="02040503050406030204" pitchFamily="18" charset="0"/>
                                      <a:cs typeface="Times New Roman" panose="02020603050405020304" pitchFamily="18" charset="0"/>
                                    </a:rPr>
                                    <m:t>)</m:t>
                                  </m:r>
                                </m:sup>
                              </m:sSubSup>
                              <m:r>
                                <a:rPr lang="en-US">
                                  <a:latin typeface="Cambria Math" panose="02040503050406030204" pitchFamily="18" charset="0"/>
                                  <a:cs typeface="Times New Roman" panose="02020603050405020304" pitchFamily="18" charset="0"/>
                                </a:rPr>
                                <m:t> (</m:t>
                              </m:r>
                              <m:r>
                                <a:rPr lang="en-US">
                                  <a:latin typeface="Cambria Math" panose="02040503050406030204" pitchFamily="18" charset="0"/>
                                  <a:cs typeface="Times New Roman" panose="02020603050405020304" pitchFamily="18" charset="0"/>
                                </a:rPr>
                                <m:t>h</m:t>
                              </m:r>
                            </m:e>
                            <m:sub>
                              <m:r>
                                <a:rPr lang="en-US">
                                  <a:latin typeface="Cambria Math" panose="02040503050406030204" pitchFamily="18" charset="0"/>
                                  <a:cs typeface="Times New Roman" panose="02020603050405020304" pitchFamily="18" charset="0"/>
                                </a:rPr>
                                <m:t>𝜃</m:t>
                              </m:r>
                            </m:sub>
                          </m:sSub>
                          <m:d>
                            <m:dPr>
                              <m:ctrlPr>
                                <a:rPr lang="en-US" i="1">
                                  <a:latin typeface="Cambria Math" panose="02040503050406030204" pitchFamily="18" charset="0"/>
                                  <a:cs typeface="Times New Roman" panose="02020603050405020304" pitchFamily="18" charset="0"/>
                                </a:rPr>
                              </m:ctrlPr>
                            </m:dPr>
                            <m:e>
                              <m:sSup>
                                <m:sSupPr>
                                  <m:ctrlPr>
                                    <a:rPr lang="en-US" i="1">
                                      <a:latin typeface="Cambria Math" panose="02040503050406030204" pitchFamily="18" charset="0"/>
                                      <a:cs typeface="Times New Roman" panose="02020603050405020304" pitchFamily="18" charset="0"/>
                                    </a:rPr>
                                  </m:ctrlPr>
                                </m:sSupPr>
                                <m:e>
                                  <m:r>
                                    <a:rPr lang="en-US">
                                      <a:latin typeface="Cambria Math" panose="02040503050406030204" pitchFamily="18" charset="0"/>
                                      <a:cs typeface="Times New Roman" panose="02020603050405020304" pitchFamily="18" charset="0"/>
                                    </a:rPr>
                                    <m:t>𝑥</m:t>
                                  </m:r>
                                </m:e>
                                <m:sup>
                                  <m:d>
                                    <m:dPr>
                                      <m:ctrlPr>
                                        <a:rPr lang="en-US" i="1">
                                          <a:latin typeface="Cambria Math" panose="02040503050406030204" pitchFamily="18" charset="0"/>
                                          <a:cs typeface="Times New Roman" panose="02020603050405020304" pitchFamily="18" charset="0"/>
                                        </a:rPr>
                                      </m:ctrlPr>
                                    </m:dPr>
                                    <m:e>
                                      <m:r>
                                        <a:rPr lang="en-US">
                                          <a:latin typeface="Cambria Math" panose="02040503050406030204" pitchFamily="18" charset="0"/>
                                          <a:cs typeface="Times New Roman" panose="02020603050405020304" pitchFamily="18" charset="0"/>
                                        </a:rPr>
                                        <m:t>𝑖</m:t>
                                      </m:r>
                                    </m:e>
                                  </m:d>
                                </m:sup>
                              </m:sSup>
                            </m:e>
                          </m:d>
                          <m:r>
                            <a:rPr lang="en-US">
                              <a:latin typeface="Cambria Math" panose="02040503050406030204" pitchFamily="18" charset="0"/>
                              <a:cs typeface="Times New Roman" panose="02020603050405020304" pitchFamily="18" charset="0"/>
                            </a:rPr>
                            <m:t>−</m:t>
                          </m:r>
                          <m:sSup>
                            <m:sSupPr>
                              <m:ctrlPr>
                                <a:rPr lang="en-US" i="1">
                                  <a:latin typeface="Cambria Math" panose="02040503050406030204" pitchFamily="18" charset="0"/>
                                  <a:cs typeface="Times New Roman" panose="02020603050405020304" pitchFamily="18" charset="0"/>
                                </a:rPr>
                              </m:ctrlPr>
                            </m:sSupPr>
                            <m:e>
                              <m:r>
                                <a:rPr lang="en-US">
                                  <a:latin typeface="Cambria Math" panose="02040503050406030204" pitchFamily="18" charset="0"/>
                                  <a:cs typeface="Times New Roman" panose="02020603050405020304" pitchFamily="18" charset="0"/>
                                </a:rPr>
                                <m:t>𝑦</m:t>
                              </m:r>
                            </m:e>
                            <m:sup>
                              <m:d>
                                <m:dPr>
                                  <m:ctrlPr>
                                    <a:rPr lang="en-US" i="1">
                                      <a:latin typeface="Cambria Math" panose="02040503050406030204" pitchFamily="18" charset="0"/>
                                      <a:cs typeface="Times New Roman" panose="02020603050405020304" pitchFamily="18" charset="0"/>
                                    </a:rPr>
                                  </m:ctrlPr>
                                </m:dPr>
                                <m:e>
                                  <m:r>
                                    <a:rPr lang="en-US">
                                      <a:latin typeface="Cambria Math" panose="02040503050406030204" pitchFamily="18" charset="0"/>
                                      <a:cs typeface="Times New Roman" panose="02020603050405020304" pitchFamily="18" charset="0"/>
                                    </a:rPr>
                                    <m:t>𝑖</m:t>
                                  </m:r>
                                </m:e>
                              </m:d>
                            </m:sup>
                          </m:sSup>
                          <m:r>
                            <a:rPr lang="en-US">
                              <a:latin typeface="Cambria Math" panose="02040503050406030204" pitchFamily="18" charset="0"/>
                              <a:cs typeface="Times New Roman" panose="02020603050405020304" pitchFamily="18" charset="0"/>
                            </a:rPr>
                            <m:t>)</m:t>
                          </m:r>
                        </m:e>
                      </m:nary>
                    </m:oMath>
                  </m:oMathPara>
                </a14:m>
                <a:endParaRPr lang="en-US" dirty="0">
                  <a:latin typeface="Times New Roman" panose="02020603050405020304" pitchFamily="18" charset="0"/>
                  <a:cs typeface="Times New Roman" panose="02020603050405020304" pitchFamily="18" charset="0"/>
                </a:endParaRPr>
              </a:p>
              <a:p>
                <a:pPr marL="0" indent="0">
                  <a:buNone/>
                </a:pPr>
                <a:endParaRPr lang="en-US" dirty="0">
                  <a:latin typeface="Times New Roman" panose="02020603050405020304" pitchFamily="18" charset="0"/>
                  <a:cs typeface="Times New Roman" panose="02020603050405020304" pitchFamily="18" charset="0"/>
                </a:endParaRPr>
              </a:p>
              <a:p>
                <a:pPr marL="0" indent="0">
                  <a:buNone/>
                </a:pPr>
                <a:endParaRPr lang="en-US" i="1" dirty="0">
                  <a:latin typeface="Cambria Math" panose="02040503050406030204" pitchFamily="18" charset="0"/>
                  <a:cs typeface="Times New Roman"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cs typeface="Times New Roman" panose="02020603050405020304" pitchFamily="18" charset="0"/>
                            </a:rPr>
                          </m:ctrlPr>
                        </m:sSubPr>
                        <m:e>
                          <m:r>
                            <a:rPr lang="en-US">
                              <a:latin typeface="Cambria Math" panose="02040503050406030204" pitchFamily="18" charset="0"/>
                              <a:cs typeface="Times New Roman" panose="02020603050405020304" pitchFamily="18" charset="0"/>
                            </a:rPr>
                            <m:t>𝜃</m:t>
                          </m:r>
                        </m:e>
                        <m:sub>
                          <m:r>
                            <a:rPr lang="en-US" b="0" i="1" smtClean="0">
                              <a:latin typeface="Cambria Math" panose="02040503050406030204" pitchFamily="18" charset="0"/>
                              <a:cs typeface="Times New Roman" panose="02020603050405020304" pitchFamily="18" charset="0"/>
                            </a:rPr>
                            <m:t>0</m:t>
                          </m:r>
                        </m:sub>
                      </m:sSub>
                      <m:r>
                        <a:rPr lang="en-US">
                          <a:latin typeface="Cambria Math" panose="02040503050406030204" pitchFamily="18" charset="0"/>
                          <a:cs typeface="Times New Roman" panose="02020603050405020304" pitchFamily="18" charset="0"/>
                        </a:rPr>
                        <m:t>: =</m:t>
                      </m:r>
                      <m:sSub>
                        <m:sSubPr>
                          <m:ctrlPr>
                            <a:rPr lang="en-US" i="1">
                              <a:latin typeface="Cambria Math" panose="02040503050406030204" pitchFamily="18" charset="0"/>
                              <a:cs typeface="Times New Roman" panose="02020603050405020304" pitchFamily="18" charset="0"/>
                            </a:rPr>
                          </m:ctrlPr>
                        </m:sSubPr>
                        <m:e>
                          <m:r>
                            <a:rPr lang="en-US">
                              <a:latin typeface="Cambria Math" panose="02040503050406030204" pitchFamily="18" charset="0"/>
                              <a:cs typeface="Times New Roman" panose="02020603050405020304" pitchFamily="18" charset="0"/>
                            </a:rPr>
                            <m:t>𝜃</m:t>
                          </m:r>
                        </m:e>
                        <m:sub>
                          <m:r>
                            <a:rPr lang="en-US" b="0" i="1" smtClean="0">
                              <a:latin typeface="Cambria Math" panose="02040503050406030204" pitchFamily="18" charset="0"/>
                              <a:cs typeface="Times New Roman" panose="02020603050405020304" pitchFamily="18" charset="0"/>
                            </a:rPr>
                            <m:t>0</m:t>
                          </m:r>
                        </m:sub>
                      </m:sSub>
                      <m:r>
                        <a:rPr lang="en-US">
                          <a:latin typeface="Cambria Math" panose="02040503050406030204" pitchFamily="18" charset="0"/>
                          <a:cs typeface="Times New Roman" panose="02020603050405020304" pitchFamily="18" charset="0"/>
                        </a:rPr>
                        <m:t>−</m:t>
                      </m:r>
                      <m:r>
                        <a:rPr lang="en-US">
                          <a:latin typeface="Cambria Math" panose="02040503050406030204" pitchFamily="18" charset="0"/>
                          <a:cs typeface="Times New Roman" panose="02020603050405020304" pitchFamily="18" charset="0"/>
                        </a:rPr>
                        <m:t>𝛼</m:t>
                      </m:r>
                      <m:f>
                        <m:fPr>
                          <m:ctrlPr>
                            <a:rPr lang="en-US" i="1">
                              <a:latin typeface="Cambria Math" panose="02040503050406030204" pitchFamily="18" charset="0"/>
                              <a:cs typeface="Times New Roman" panose="02020603050405020304" pitchFamily="18" charset="0"/>
                            </a:rPr>
                          </m:ctrlPr>
                        </m:fPr>
                        <m:num>
                          <m:r>
                            <a:rPr lang="en-US">
                              <a:latin typeface="Cambria Math" panose="02040503050406030204" pitchFamily="18" charset="0"/>
                              <a:cs typeface="Times New Roman" panose="02020603050405020304" pitchFamily="18" charset="0"/>
                            </a:rPr>
                            <m:t>1</m:t>
                          </m:r>
                        </m:num>
                        <m:den>
                          <m:r>
                            <a:rPr lang="en-US">
                              <a:latin typeface="Cambria Math" panose="02040503050406030204" pitchFamily="18" charset="0"/>
                              <a:cs typeface="Times New Roman" panose="02020603050405020304" pitchFamily="18" charset="0"/>
                            </a:rPr>
                            <m:t>𝑚</m:t>
                          </m:r>
                        </m:den>
                      </m:f>
                      <m:nary>
                        <m:naryPr>
                          <m:chr m:val="∑"/>
                          <m:ctrlPr>
                            <a:rPr lang="en-US" i="1">
                              <a:latin typeface="Cambria Math" panose="02040503050406030204" pitchFamily="18" charset="0"/>
                              <a:cs typeface="Times New Roman" panose="02020603050405020304" pitchFamily="18" charset="0"/>
                            </a:rPr>
                          </m:ctrlPr>
                        </m:naryPr>
                        <m:sub>
                          <m:r>
                            <m:rPr>
                              <m:brk m:alnAt="23"/>
                            </m:rPr>
                            <a:rPr lang="en-US">
                              <a:latin typeface="Cambria Math" panose="02040503050406030204" pitchFamily="18" charset="0"/>
                              <a:cs typeface="Times New Roman" panose="02020603050405020304" pitchFamily="18" charset="0"/>
                            </a:rPr>
                            <m:t>𝑖</m:t>
                          </m:r>
                          <m:r>
                            <a:rPr lang="en-US">
                              <a:latin typeface="Cambria Math" panose="02040503050406030204" pitchFamily="18" charset="0"/>
                              <a:cs typeface="Times New Roman" panose="02020603050405020304" pitchFamily="18" charset="0"/>
                            </a:rPr>
                            <m:t>=1</m:t>
                          </m:r>
                        </m:sub>
                        <m:sup>
                          <m:r>
                            <a:rPr lang="en-US">
                              <a:latin typeface="Cambria Math" panose="02040503050406030204" pitchFamily="18" charset="0"/>
                              <a:cs typeface="Times New Roman" panose="02020603050405020304" pitchFamily="18" charset="0"/>
                            </a:rPr>
                            <m:t>𝑚</m:t>
                          </m:r>
                        </m:sup>
                        <m:e>
                          <m:sSub>
                            <m:sSubPr>
                              <m:ctrlPr>
                                <a:rPr lang="en-US" i="1">
                                  <a:latin typeface="Cambria Math" panose="02040503050406030204" pitchFamily="18" charset="0"/>
                                  <a:cs typeface="Times New Roman" panose="02020603050405020304" pitchFamily="18" charset="0"/>
                                </a:rPr>
                              </m:ctrlPr>
                            </m:sSubPr>
                            <m:e>
                              <m:r>
                                <a:rPr lang="en-US" i="1" smtClean="0">
                                  <a:latin typeface="Cambria Math" panose="02040503050406030204" pitchFamily="18" charset="0"/>
                                  <a:cs typeface="Times New Roman" panose="02020603050405020304" pitchFamily="18" charset="0"/>
                                </a:rPr>
                                <m:t> </m:t>
                              </m:r>
                              <m:r>
                                <a:rPr lang="en-US">
                                  <a:latin typeface="Cambria Math" panose="02040503050406030204" pitchFamily="18" charset="0"/>
                                  <a:cs typeface="Times New Roman" panose="02020603050405020304" pitchFamily="18" charset="0"/>
                                </a:rPr>
                                <m:t>(</m:t>
                              </m:r>
                              <m:r>
                                <a:rPr lang="en-US">
                                  <a:latin typeface="Cambria Math" panose="02040503050406030204" pitchFamily="18" charset="0"/>
                                  <a:cs typeface="Times New Roman" panose="02020603050405020304" pitchFamily="18" charset="0"/>
                                </a:rPr>
                                <m:t>h</m:t>
                              </m:r>
                            </m:e>
                            <m:sub>
                              <m:r>
                                <a:rPr lang="en-US">
                                  <a:latin typeface="Cambria Math" panose="02040503050406030204" pitchFamily="18" charset="0"/>
                                  <a:cs typeface="Times New Roman" panose="02020603050405020304" pitchFamily="18" charset="0"/>
                                </a:rPr>
                                <m:t>𝜃</m:t>
                              </m:r>
                            </m:sub>
                          </m:sSub>
                          <m:d>
                            <m:dPr>
                              <m:ctrlPr>
                                <a:rPr lang="en-US" i="1">
                                  <a:latin typeface="Cambria Math" panose="02040503050406030204" pitchFamily="18" charset="0"/>
                                  <a:cs typeface="Times New Roman" panose="02020603050405020304" pitchFamily="18" charset="0"/>
                                </a:rPr>
                              </m:ctrlPr>
                            </m:dPr>
                            <m:e>
                              <m:sSup>
                                <m:sSupPr>
                                  <m:ctrlPr>
                                    <a:rPr lang="en-US" i="1">
                                      <a:latin typeface="Cambria Math" panose="02040503050406030204" pitchFamily="18" charset="0"/>
                                      <a:cs typeface="Times New Roman" panose="02020603050405020304" pitchFamily="18" charset="0"/>
                                    </a:rPr>
                                  </m:ctrlPr>
                                </m:sSupPr>
                                <m:e>
                                  <m:r>
                                    <a:rPr lang="en-US">
                                      <a:latin typeface="Cambria Math" panose="02040503050406030204" pitchFamily="18" charset="0"/>
                                      <a:cs typeface="Times New Roman" panose="02020603050405020304" pitchFamily="18" charset="0"/>
                                    </a:rPr>
                                    <m:t>𝑥</m:t>
                                  </m:r>
                                </m:e>
                                <m:sup>
                                  <m:d>
                                    <m:dPr>
                                      <m:ctrlPr>
                                        <a:rPr lang="en-US" i="1">
                                          <a:latin typeface="Cambria Math" panose="02040503050406030204" pitchFamily="18" charset="0"/>
                                          <a:cs typeface="Times New Roman" panose="02020603050405020304" pitchFamily="18" charset="0"/>
                                        </a:rPr>
                                      </m:ctrlPr>
                                    </m:dPr>
                                    <m:e>
                                      <m:r>
                                        <a:rPr lang="en-US">
                                          <a:latin typeface="Cambria Math" panose="02040503050406030204" pitchFamily="18" charset="0"/>
                                          <a:cs typeface="Times New Roman" panose="02020603050405020304" pitchFamily="18" charset="0"/>
                                        </a:rPr>
                                        <m:t>𝑖</m:t>
                                      </m:r>
                                    </m:e>
                                  </m:d>
                                </m:sup>
                              </m:sSup>
                            </m:e>
                          </m:d>
                          <m:r>
                            <a:rPr lang="en-US">
                              <a:latin typeface="Cambria Math" panose="02040503050406030204" pitchFamily="18" charset="0"/>
                              <a:cs typeface="Times New Roman" panose="02020603050405020304" pitchFamily="18" charset="0"/>
                            </a:rPr>
                            <m:t>−</m:t>
                          </m:r>
                          <m:sSup>
                            <m:sSupPr>
                              <m:ctrlPr>
                                <a:rPr lang="en-US" i="1">
                                  <a:latin typeface="Cambria Math" panose="02040503050406030204" pitchFamily="18" charset="0"/>
                                  <a:cs typeface="Times New Roman" panose="02020603050405020304" pitchFamily="18" charset="0"/>
                                </a:rPr>
                              </m:ctrlPr>
                            </m:sSupPr>
                            <m:e>
                              <m:r>
                                <a:rPr lang="en-US">
                                  <a:latin typeface="Cambria Math" panose="02040503050406030204" pitchFamily="18" charset="0"/>
                                  <a:cs typeface="Times New Roman" panose="02020603050405020304" pitchFamily="18" charset="0"/>
                                </a:rPr>
                                <m:t>𝑦</m:t>
                              </m:r>
                            </m:e>
                            <m:sup>
                              <m:d>
                                <m:dPr>
                                  <m:ctrlPr>
                                    <a:rPr lang="en-US" i="1">
                                      <a:latin typeface="Cambria Math" panose="02040503050406030204" pitchFamily="18" charset="0"/>
                                      <a:cs typeface="Times New Roman" panose="02020603050405020304" pitchFamily="18" charset="0"/>
                                    </a:rPr>
                                  </m:ctrlPr>
                                </m:dPr>
                                <m:e>
                                  <m:r>
                                    <a:rPr lang="en-US">
                                      <a:latin typeface="Cambria Math" panose="02040503050406030204" pitchFamily="18" charset="0"/>
                                      <a:cs typeface="Times New Roman" panose="02020603050405020304" pitchFamily="18" charset="0"/>
                                    </a:rPr>
                                    <m:t>𝑖</m:t>
                                  </m:r>
                                </m:e>
                              </m:d>
                            </m:sup>
                          </m:sSup>
                          <m:r>
                            <a:rPr lang="en-US">
                              <a:latin typeface="Cambria Math" panose="02040503050406030204" pitchFamily="18" charset="0"/>
                              <a:cs typeface="Times New Roman" panose="02020603050405020304" pitchFamily="18" charset="0"/>
                            </a:rPr>
                            <m:t>)</m:t>
                          </m:r>
                        </m:e>
                      </m:nary>
                    </m:oMath>
                  </m:oMathPara>
                </a14:m>
                <a:endParaRPr lang="en-US" dirty="0">
                  <a:latin typeface="Times New Roman" panose="02020603050405020304" pitchFamily="18" charset="0"/>
                  <a:cs typeface="Times New Roman" panose="02020603050405020304" pitchFamily="18" charset="0"/>
                </a:endParaRPr>
              </a:p>
              <a:p>
                <a:pPr marL="0" indent="0">
                  <a:buNone/>
                </a:pPr>
                <a:endParaRPr lang="en-US" dirty="0">
                  <a:latin typeface="Times New Roman" panose="02020603050405020304" pitchFamily="18" charset="0"/>
                  <a:cs typeface="Times New Roman" panose="02020603050405020304" pitchFamily="18" charset="0"/>
                </a:endParaRPr>
              </a:p>
              <a:p>
                <a:pPr marL="0" indent="0">
                  <a:buNone/>
                </a:pPr>
                <a:r>
                  <a:rPr lang="en-US" b="1" dirty="0">
                    <a:solidFill>
                      <a:schemeClr val="accent2"/>
                    </a:solidFill>
                    <a:latin typeface="Times New Roman" panose="02020603050405020304" pitchFamily="18" charset="0"/>
                    <a:cs typeface="Times New Roman" panose="02020603050405020304" pitchFamily="18" charset="0"/>
                  </a:rPr>
                  <a:t>Update </a:t>
                </a:r>
                <a14:m>
                  <m:oMath xmlns:m="http://schemas.openxmlformats.org/officeDocument/2006/math">
                    <m:sSub>
                      <m:sSubPr>
                        <m:ctrlPr>
                          <a:rPr lang="en-US" b="1" i="1" smtClean="0">
                            <a:solidFill>
                              <a:schemeClr val="accent2"/>
                            </a:solidFill>
                            <a:latin typeface="Cambria Math" panose="02040503050406030204" pitchFamily="18" charset="0"/>
                            <a:cs typeface="Times New Roman" panose="02020603050405020304" pitchFamily="18" charset="0"/>
                          </a:rPr>
                        </m:ctrlPr>
                      </m:sSubPr>
                      <m:e>
                        <m:r>
                          <a:rPr lang="en-US" b="1" i="1" smtClean="0">
                            <a:solidFill>
                              <a:schemeClr val="accent2"/>
                            </a:solidFill>
                            <a:latin typeface="Cambria Math" panose="02040503050406030204" pitchFamily="18" charset="0"/>
                            <a:cs typeface="Times New Roman" panose="02020603050405020304" pitchFamily="18" charset="0"/>
                          </a:rPr>
                          <m:t>𝜽</m:t>
                        </m:r>
                      </m:e>
                      <m:sub>
                        <m:r>
                          <a:rPr lang="en-US" b="1" i="1" smtClean="0">
                            <a:solidFill>
                              <a:schemeClr val="accent2"/>
                            </a:solidFill>
                            <a:latin typeface="Cambria Math" panose="02040503050406030204" pitchFamily="18" charset="0"/>
                            <a:cs typeface="Times New Roman" panose="02020603050405020304" pitchFamily="18" charset="0"/>
                          </a:rPr>
                          <m:t>𝟏</m:t>
                        </m:r>
                      </m:sub>
                    </m:sSub>
                  </m:oMath>
                </a14:m>
                <a:r>
                  <a:rPr lang="en-US" b="1" dirty="0">
                    <a:solidFill>
                      <a:schemeClr val="accent2"/>
                    </a:solidFill>
                    <a:latin typeface="Times New Roman" panose="02020603050405020304" pitchFamily="18" charset="0"/>
                    <a:cs typeface="Times New Roman" panose="02020603050405020304" pitchFamily="18" charset="0"/>
                  </a:rPr>
                  <a:t> and </a:t>
                </a:r>
                <a14:m>
                  <m:oMath xmlns:m="http://schemas.openxmlformats.org/officeDocument/2006/math">
                    <m:sSub>
                      <m:sSubPr>
                        <m:ctrlPr>
                          <a:rPr lang="en-US" b="1" i="1" smtClean="0">
                            <a:solidFill>
                              <a:schemeClr val="accent2"/>
                            </a:solidFill>
                            <a:latin typeface="Cambria Math" panose="02040503050406030204" pitchFamily="18" charset="0"/>
                            <a:cs typeface="Times New Roman" panose="02020603050405020304" pitchFamily="18" charset="0"/>
                          </a:rPr>
                        </m:ctrlPr>
                      </m:sSubPr>
                      <m:e>
                        <m:r>
                          <a:rPr lang="en-US" b="1" i="1" smtClean="0">
                            <a:solidFill>
                              <a:schemeClr val="accent2"/>
                            </a:solidFill>
                            <a:latin typeface="Cambria Math" panose="02040503050406030204" pitchFamily="18" charset="0"/>
                            <a:cs typeface="Times New Roman" panose="02020603050405020304" pitchFamily="18" charset="0"/>
                          </a:rPr>
                          <m:t>𝜽</m:t>
                        </m:r>
                      </m:e>
                      <m:sub>
                        <m:r>
                          <a:rPr lang="en-US" b="1" i="1" smtClean="0">
                            <a:solidFill>
                              <a:schemeClr val="accent2"/>
                            </a:solidFill>
                            <a:latin typeface="Cambria Math" panose="02040503050406030204" pitchFamily="18" charset="0"/>
                            <a:cs typeface="Times New Roman" panose="02020603050405020304" pitchFamily="18" charset="0"/>
                          </a:rPr>
                          <m:t>𝟎</m:t>
                        </m:r>
                      </m:sub>
                    </m:sSub>
                  </m:oMath>
                </a14:m>
                <a:r>
                  <a:rPr lang="en-US" b="1" dirty="0">
                    <a:solidFill>
                      <a:schemeClr val="accent2"/>
                    </a:solidFill>
                    <a:latin typeface="Times New Roman" panose="02020603050405020304" pitchFamily="18" charset="0"/>
                    <a:cs typeface="Times New Roman" panose="02020603050405020304" pitchFamily="18" charset="0"/>
                  </a:rPr>
                  <a:t> simultaneously </a:t>
                </a:r>
              </a:p>
            </p:txBody>
          </p:sp>
        </mc:Choice>
        <mc:Fallback xmlns="">
          <p:sp>
            <p:nvSpPr>
              <p:cNvPr id="3" name="Content Placeholder 2">
                <a:extLst>
                  <a:ext uri="{FF2B5EF4-FFF2-40B4-BE49-F238E27FC236}">
                    <a16:creationId xmlns:a16="http://schemas.microsoft.com/office/drawing/2014/main" id="{0DC12263-477F-474B-9304-F7358CDC9D43}"/>
                  </a:ext>
                </a:extLst>
              </p:cNvPr>
              <p:cNvSpPr>
                <a:spLocks noGrp="1" noRot="1" noChangeAspect="1" noMove="1" noResize="1" noEditPoints="1" noAdjustHandles="1" noChangeArrowheads="1" noChangeShapeType="1" noTextEdit="1"/>
              </p:cNvSpPr>
              <p:nvPr>
                <p:ph idx="4294967295"/>
              </p:nvPr>
            </p:nvSpPr>
            <p:spPr>
              <a:xfrm>
                <a:off x="982980" y="1683703"/>
                <a:ext cx="6442075" cy="4641850"/>
              </a:xfrm>
              <a:blipFill>
                <a:blip r:embed="rId3"/>
                <a:stretch>
                  <a:fillRect l="-757" t="-919" b="-39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angle 3"/>
              <p:cNvSpPr/>
              <p:nvPr/>
            </p:nvSpPr>
            <p:spPr>
              <a:xfrm>
                <a:off x="3094874" y="2084443"/>
                <a:ext cx="3937232" cy="848566"/>
              </a:xfrm>
              <a:prstGeom prst="rect">
                <a:avLst/>
              </a:prstGeom>
            </p:spPr>
            <p:txBody>
              <a:bodyPr wrap="none">
                <a:spAutoFit/>
              </a:bodyPr>
              <a:lstStyle/>
              <a:p>
                <a:pPr/>
                <a14:m>
                  <m:oMathPara xmlns:m="http://schemas.openxmlformats.org/officeDocument/2006/math">
                    <m:oMathParaPr>
                      <m:jc m:val="left"/>
                    </m:oMathParaPr>
                    <m:oMath xmlns:m="http://schemas.openxmlformats.org/officeDocument/2006/math">
                      <m:r>
                        <m:rPr>
                          <m:sty m:val="p"/>
                        </m:rPr>
                        <a:rPr lang="en-US" smtClean="0">
                          <a:latin typeface="Cambria Math" panose="02040503050406030204" pitchFamily="18" charset="0"/>
                        </a:rPr>
                        <m:t>J</m:t>
                      </m:r>
                      <m:d>
                        <m:dPr>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𝜃</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i="1">
                                  <a:latin typeface="Cambria Math" panose="02040503050406030204" pitchFamily="18" charset="0"/>
                                </a:rPr>
                                <m:t>𝜃</m:t>
                              </m:r>
                            </m:e>
                            <m:sub>
                              <m:r>
                                <a:rPr lang="en-US" b="0" i="1" smtClean="0">
                                  <a:latin typeface="Cambria Math" panose="02040503050406030204" pitchFamily="18" charset="0"/>
                                </a:rPr>
                                <m:t>1</m:t>
                              </m:r>
                            </m:sub>
                          </m:sSub>
                        </m:e>
                      </m:d>
                      <m:r>
                        <a:rPr lang="en-US" i="1">
                          <a:latin typeface="Cambria Math" panose="02040503050406030204" pitchFamily="18" charset="0"/>
                        </a:rPr>
                        <m:t>= </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r>
                            <a:rPr lang="en-US" i="1">
                              <a:latin typeface="Cambria Math" panose="02040503050406030204" pitchFamily="18" charset="0"/>
                            </a:rPr>
                            <m:t>𝑚</m:t>
                          </m:r>
                        </m:den>
                      </m:f>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𝑚</m:t>
                          </m:r>
                        </m:sup>
                        <m:e>
                          <m:sSup>
                            <m:sSupPr>
                              <m:ctrlPr>
                                <a:rPr lang="en-US" i="1">
                                  <a:latin typeface="Cambria Math" panose="02040503050406030204" pitchFamily="18" charset="0"/>
                                </a:rPr>
                              </m:ctrlPr>
                            </m:sSup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𝑥</m:t>
                                          </m:r>
                                        </m:e>
                                        <m:sup>
                                          <m:d>
                                            <m:dPr>
                                              <m:ctrlPr>
                                                <a:rPr lang="en-US" i="1">
                                                  <a:latin typeface="Cambria Math" panose="02040503050406030204" pitchFamily="18" charset="0"/>
                                                </a:rPr>
                                              </m:ctrlPr>
                                            </m:dPr>
                                            <m:e>
                                              <m:r>
                                                <a:rPr lang="en-US" i="1">
                                                  <a:latin typeface="Cambria Math" panose="02040503050406030204" pitchFamily="18" charset="0"/>
                                                </a:rPr>
                                                <m:t>𝑖</m:t>
                                              </m:r>
                                            </m:e>
                                          </m:d>
                                        </m:sup>
                                      </m:sSup>
                                    </m:e>
                                  </m:d>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𝑦</m:t>
                                      </m:r>
                                    </m:e>
                                    <m:sup>
                                      <m:d>
                                        <m:dPr>
                                          <m:ctrlPr>
                                            <a:rPr lang="en-US" i="1">
                                              <a:latin typeface="Cambria Math" panose="02040503050406030204" pitchFamily="18" charset="0"/>
                                            </a:rPr>
                                          </m:ctrlPr>
                                        </m:dPr>
                                        <m:e>
                                          <m:r>
                                            <a:rPr lang="en-US" i="1">
                                              <a:latin typeface="Cambria Math" panose="02040503050406030204" pitchFamily="18" charset="0"/>
                                            </a:rPr>
                                            <m:t>𝑖</m:t>
                                          </m:r>
                                        </m:e>
                                      </m:d>
                                    </m:sup>
                                  </m:sSup>
                                </m:e>
                              </m:d>
                            </m:e>
                            <m:sup>
                              <m:r>
                                <a:rPr lang="en-US" i="1">
                                  <a:latin typeface="Cambria Math" panose="02040503050406030204" pitchFamily="18" charset="0"/>
                                </a:rPr>
                                <m:t>2</m:t>
                              </m:r>
                            </m:sup>
                          </m:sSup>
                        </m:e>
                      </m:nary>
                    </m:oMath>
                  </m:oMathPara>
                </a14:m>
                <a:endParaRPr lang="en-US" dirty="0"/>
              </a:p>
            </p:txBody>
          </p:sp>
        </mc:Choice>
        <mc:Fallback xmlns="">
          <p:sp>
            <p:nvSpPr>
              <p:cNvPr id="4" name="Rectangle 3"/>
              <p:cNvSpPr>
                <a:spLocks noRot="1" noChangeAspect="1" noMove="1" noResize="1" noEditPoints="1" noAdjustHandles="1" noChangeArrowheads="1" noChangeShapeType="1" noTextEdit="1"/>
              </p:cNvSpPr>
              <p:nvPr/>
            </p:nvSpPr>
            <p:spPr>
              <a:xfrm>
                <a:off x="3094874" y="2084443"/>
                <a:ext cx="3937232" cy="848566"/>
              </a:xfrm>
              <a:prstGeom prst="rect">
                <a:avLst/>
              </a:prstGeom>
              <a:blipFill>
                <a:blip r:embed="rId4"/>
                <a:stretch>
                  <a:fillRect/>
                </a:stretch>
              </a:blipFill>
            </p:spPr>
            <p:txBody>
              <a:bodyPr/>
              <a:lstStyle/>
              <a:p>
                <a:r>
                  <a:rPr lang="en-US">
                    <a:noFill/>
                  </a:rPr>
                  <a:t> </a:t>
                </a:r>
              </a:p>
            </p:txBody>
          </p:sp>
        </mc:Fallback>
      </mc:AlternateContent>
      <p:sp>
        <p:nvSpPr>
          <p:cNvPr id="5" name="Left Brace 4">
            <a:extLst>
              <a:ext uri="{FF2B5EF4-FFF2-40B4-BE49-F238E27FC236}">
                <a16:creationId xmlns:a16="http://schemas.microsoft.com/office/drawing/2014/main" id="{43503ED5-E6D0-7681-8051-A4AD1A281B1A}"/>
              </a:ext>
            </a:extLst>
          </p:cNvPr>
          <p:cNvSpPr/>
          <p:nvPr/>
        </p:nvSpPr>
        <p:spPr>
          <a:xfrm rot="16200000">
            <a:off x="5592630" y="1895442"/>
            <a:ext cx="412486" cy="1621370"/>
          </a:xfrm>
          <a:prstGeom prst="leftBrace">
            <a:avLst>
              <a:gd name="adj1" fmla="val 8333"/>
              <a:gd name="adj2" fmla="val 49694"/>
            </a:avLst>
          </a:prstGeom>
          <a:ln w="317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6" name="TextBox 5">
            <a:extLst>
              <a:ext uri="{FF2B5EF4-FFF2-40B4-BE49-F238E27FC236}">
                <a16:creationId xmlns:a16="http://schemas.microsoft.com/office/drawing/2014/main" id="{4F9F4F89-FB50-34B5-D48B-8F5DE21BBBD1}"/>
              </a:ext>
            </a:extLst>
          </p:cNvPr>
          <p:cNvSpPr txBox="1"/>
          <p:nvPr/>
        </p:nvSpPr>
        <p:spPr>
          <a:xfrm>
            <a:off x="5475369" y="2804796"/>
            <a:ext cx="796066" cy="369332"/>
          </a:xfrm>
          <a:prstGeom prst="rect">
            <a:avLst/>
          </a:prstGeom>
          <a:noFill/>
        </p:spPr>
        <p:txBody>
          <a:bodyPr wrap="square" rtlCol="0">
            <a:spAutoFit/>
          </a:bodyPr>
          <a:lstStyle/>
          <a:p>
            <a:r>
              <a:rPr lang="en-US" b="1" dirty="0">
                <a:solidFill>
                  <a:schemeClr val="accent2"/>
                </a:solidFill>
              </a:rPr>
              <a:t>error</a:t>
            </a:r>
          </a:p>
        </p:txBody>
      </p:sp>
      <p:sp>
        <p:nvSpPr>
          <p:cNvPr id="7" name="Left Brace 6">
            <a:extLst>
              <a:ext uri="{FF2B5EF4-FFF2-40B4-BE49-F238E27FC236}">
                <a16:creationId xmlns:a16="http://schemas.microsoft.com/office/drawing/2014/main" id="{130A93B7-ED11-6077-A4ED-3C82106D794F}"/>
              </a:ext>
            </a:extLst>
          </p:cNvPr>
          <p:cNvSpPr/>
          <p:nvPr/>
        </p:nvSpPr>
        <p:spPr>
          <a:xfrm rot="16200000">
            <a:off x="5140257" y="3356011"/>
            <a:ext cx="412486" cy="1621370"/>
          </a:xfrm>
          <a:prstGeom prst="leftBrace">
            <a:avLst>
              <a:gd name="adj1" fmla="val 8333"/>
              <a:gd name="adj2" fmla="val 49694"/>
            </a:avLst>
          </a:prstGeom>
          <a:ln w="317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TextBox 7">
            <a:extLst>
              <a:ext uri="{FF2B5EF4-FFF2-40B4-BE49-F238E27FC236}">
                <a16:creationId xmlns:a16="http://schemas.microsoft.com/office/drawing/2014/main" id="{F4A77E43-70BB-30E3-AF48-DCA93DEC0A87}"/>
              </a:ext>
            </a:extLst>
          </p:cNvPr>
          <p:cNvSpPr txBox="1"/>
          <p:nvPr/>
        </p:nvSpPr>
        <p:spPr>
          <a:xfrm>
            <a:off x="5063490" y="4281903"/>
            <a:ext cx="796066" cy="369332"/>
          </a:xfrm>
          <a:prstGeom prst="rect">
            <a:avLst/>
          </a:prstGeom>
          <a:noFill/>
        </p:spPr>
        <p:txBody>
          <a:bodyPr wrap="square" rtlCol="0">
            <a:spAutoFit/>
          </a:bodyPr>
          <a:lstStyle/>
          <a:p>
            <a:r>
              <a:rPr lang="en-US" b="1" dirty="0">
                <a:solidFill>
                  <a:schemeClr val="accent2"/>
                </a:solidFill>
              </a:rPr>
              <a:t>error</a:t>
            </a:r>
          </a:p>
        </p:txBody>
      </p:sp>
      <p:sp>
        <p:nvSpPr>
          <p:cNvPr id="11" name="Left Brace 10">
            <a:extLst>
              <a:ext uri="{FF2B5EF4-FFF2-40B4-BE49-F238E27FC236}">
                <a16:creationId xmlns:a16="http://schemas.microsoft.com/office/drawing/2014/main" id="{BB8ED272-4744-B332-3C18-B44E5A45F089}"/>
              </a:ext>
            </a:extLst>
          </p:cNvPr>
          <p:cNvSpPr/>
          <p:nvPr/>
        </p:nvSpPr>
        <p:spPr>
          <a:xfrm rot="16200000">
            <a:off x="4959170" y="4677709"/>
            <a:ext cx="412486" cy="1621370"/>
          </a:xfrm>
          <a:prstGeom prst="leftBrace">
            <a:avLst>
              <a:gd name="adj1" fmla="val 8333"/>
              <a:gd name="adj2" fmla="val 49694"/>
            </a:avLst>
          </a:prstGeom>
          <a:ln w="317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TextBox 11">
            <a:extLst>
              <a:ext uri="{FF2B5EF4-FFF2-40B4-BE49-F238E27FC236}">
                <a16:creationId xmlns:a16="http://schemas.microsoft.com/office/drawing/2014/main" id="{4F3A8E88-B86B-DB8D-E2D1-B51A43A81807}"/>
              </a:ext>
            </a:extLst>
          </p:cNvPr>
          <p:cNvSpPr txBox="1"/>
          <p:nvPr/>
        </p:nvSpPr>
        <p:spPr>
          <a:xfrm>
            <a:off x="4828614" y="5565457"/>
            <a:ext cx="796066" cy="369332"/>
          </a:xfrm>
          <a:prstGeom prst="rect">
            <a:avLst/>
          </a:prstGeom>
          <a:noFill/>
        </p:spPr>
        <p:txBody>
          <a:bodyPr wrap="square" rtlCol="0">
            <a:spAutoFit/>
          </a:bodyPr>
          <a:lstStyle/>
          <a:p>
            <a:r>
              <a:rPr lang="en-US" b="1" dirty="0">
                <a:solidFill>
                  <a:schemeClr val="accent2"/>
                </a:solidFill>
              </a:rPr>
              <a:t>error</a:t>
            </a:r>
          </a:p>
        </p:txBody>
      </p:sp>
    </p:spTree>
    <p:extLst>
      <p:ext uri="{BB962C8B-B14F-4D97-AF65-F5344CB8AC3E}">
        <p14:creationId xmlns:p14="http://schemas.microsoft.com/office/powerpoint/2010/main" val="30570529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39657A-A79E-4E20-BF94-31F05803F7E7}"/>
              </a:ext>
            </a:extLst>
          </p:cNvPr>
          <p:cNvSpPr>
            <a:spLocks noGrp="1"/>
          </p:cNvSpPr>
          <p:nvPr>
            <p:ph type="title" idx="4294967295"/>
          </p:nvPr>
        </p:nvSpPr>
        <p:spPr>
          <a:xfrm>
            <a:off x="0" y="266700"/>
            <a:ext cx="10126980" cy="1096963"/>
          </a:xfrm>
        </p:spPr>
        <p:txBody>
          <a:bodyPr>
            <a:normAutofit/>
          </a:bodyPr>
          <a:lstStyle/>
          <a:p>
            <a:pPr algn="ctr"/>
            <a:r>
              <a:rPr lang="en-US" dirty="0">
                <a:cs typeface="Calibri Light"/>
              </a:rPr>
              <a:t>Gradient Descent- Two Parameters</a:t>
            </a:r>
            <a:endParaRPr lang="en-US" dirty="0"/>
          </a:p>
        </p:txBody>
      </p:sp>
      <p:grpSp>
        <p:nvGrpSpPr>
          <p:cNvPr id="6" name="Group 5">
            <a:extLst>
              <a:ext uri="{FF2B5EF4-FFF2-40B4-BE49-F238E27FC236}">
                <a16:creationId xmlns:a16="http://schemas.microsoft.com/office/drawing/2014/main" id="{0D2CA557-9A6B-C09F-F8A3-8847FAE59040}"/>
              </a:ext>
            </a:extLst>
          </p:cNvPr>
          <p:cNvGrpSpPr/>
          <p:nvPr/>
        </p:nvGrpSpPr>
        <p:grpSpPr>
          <a:xfrm>
            <a:off x="1032231" y="1976239"/>
            <a:ext cx="6810194" cy="3523377"/>
            <a:chOff x="917931" y="1118989"/>
            <a:chExt cx="6810194" cy="3523377"/>
          </a:xfrm>
        </p:grpSpPr>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0E07600-3B6B-6CBC-3E49-4C0BCCDC6314}"/>
                    </a:ext>
                  </a:extLst>
                </p:cNvPr>
                <p:cNvSpPr txBox="1"/>
                <p:nvPr/>
              </p:nvSpPr>
              <p:spPr>
                <a:xfrm>
                  <a:off x="917931" y="1118989"/>
                  <a:ext cx="911275" cy="27699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14:m>
                    <m:oMathPara xmlns:m="http://schemas.openxmlformats.org/officeDocument/2006/math">
                      <m:oMathParaPr>
                        <m:jc m:val="centerGroup"/>
                      </m:oMathParaPr>
                      <m:oMath xmlns:m="http://schemas.openxmlformats.org/officeDocument/2006/math">
                        <m:r>
                          <a:rPr kumimoji="0" lang="en-US" sz="1800" b="0" i="1" u="none" strike="noStrike" cap="none" spc="0" normalizeH="0" baseline="0" smtClean="0">
                            <a:ln>
                              <a:noFill/>
                            </a:ln>
                            <a:solidFill>
                              <a:srgbClr val="000000"/>
                            </a:solidFill>
                            <a:effectLst/>
                            <a:uFillTx/>
                            <a:latin typeface="Cambria Math" charset="0"/>
                            <a:ea typeface="Calibri"/>
                            <a:cs typeface="Calibri"/>
                            <a:sym typeface="Calibri"/>
                          </a:rPr>
                          <m:t>𝜆</m:t>
                        </m:r>
                        <m:r>
                          <a:rPr kumimoji="0" lang="en-US" sz="1800" b="0" i="1" u="none" strike="noStrike" cap="none" spc="0" normalizeH="0" baseline="0" smtClean="0">
                            <a:ln>
                              <a:noFill/>
                            </a:ln>
                            <a:solidFill>
                              <a:srgbClr val="000000"/>
                            </a:solidFill>
                            <a:effectLst/>
                            <a:uFillTx/>
                            <a:latin typeface="Cambria Math" charset="0"/>
                            <a:ea typeface="Calibri"/>
                            <a:cs typeface="Calibri"/>
                            <a:sym typeface="Calibri"/>
                          </a:rPr>
                          <m:t>=0.01</m:t>
                        </m:r>
                      </m:oMath>
                    </m:oMathPara>
                  </a14:m>
                  <a:endParaRPr kumimoji="0" lang="en-US" sz="1800" b="0" i="0" u="none" strike="noStrike" cap="none" spc="0" normalizeH="0" baseline="0" dirty="0">
                    <a:ln>
                      <a:noFill/>
                    </a:ln>
                    <a:solidFill>
                      <a:srgbClr val="000000"/>
                    </a:solidFill>
                    <a:effectLst/>
                    <a:uFillTx/>
                    <a:latin typeface="Calibri"/>
                    <a:ea typeface="Calibri"/>
                    <a:cs typeface="Calibri"/>
                    <a:sym typeface="Calibri"/>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917931" y="1118989"/>
                  <a:ext cx="911275" cy="276999"/>
                </a:xfrm>
                <a:prstGeom prst="rect">
                  <a:avLst/>
                </a:prstGeom>
                <a:blipFill rotWithShape="0">
                  <a:blip r:embed="rId3"/>
                  <a:stretch>
                    <a:fillRect l="-6040" r="-6040" b="-8889"/>
                  </a:stretch>
                </a:blipFill>
                <a:ln w="12700" cap="flat">
                  <a:noFill/>
                  <a:miter lim="400000"/>
                </a:ln>
                <a:effectLst/>
              </p:spPr>
              <p:txBody>
                <a:bodyPr/>
                <a:lstStyle/>
                <a:p>
                  <a:r>
                    <a:rPr lang="en-US">
                      <a:noFill/>
                    </a:rPr>
                    <a:t> </a:t>
                  </a:r>
                </a:p>
              </p:txBody>
            </p:sp>
          </mc:Fallback>
        </mc:AlternateContent>
        <p:sp>
          <p:nvSpPr>
            <p:cNvPr id="8" name="TextBox 7">
              <a:extLst>
                <a:ext uri="{FF2B5EF4-FFF2-40B4-BE49-F238E27FC236}">
                  <a16:creationId xmlns:a16="http://schemas.microsoft.com/office/drawing/2014/main" id="{9C58250A-4C98-08B5-3BE9-ECC3872A028E}"/>
                </a:ext>
              </a:extLst>
            </p:cNvPr>
            <p:cNvSpPr txBox="1"/>
            <p:nvPr/>
          </p:nvSpPr>
          <p:spPr>
            <a:xfrm>
              <a:off x="917931" y="1994463"/>
              <a:ext cx="2500041"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1" i="0" u="none" strike="noStrike" cap="none" spc="0" normalizeH="0" baseline="0" dirty="0">
                  <a:ln>
                    <a:noFill/>
                  </a:ln>
                  <a:solidFill>
                    <a:srgbClr val="0070C0"/>
                  </a:solidFill>
                  <a:effectLst/>
                  <a:uFillTx/>
                  <a:latin typeface="Calibri"/>
                  <a:ea typeface="Calibri"/>
                  <a:cs typeface="Calibri"/>
                  <a:sym typeface="Calibri"/>
                </a:rPr>
                <a:t>for </a:t>
              </a:r>
              <a:r>
                <a:rPr lang="en-US" dirty="0">
                  <a:solidFill>
                    <a:srgbClr val="000000"/>
                  </a:solidFill>
                </a:rPr>
                <a:t>e = 0, </a:t>
              </a:r>
              <a:r>
                <a:rPr lang="en-US" dirty="0" err="1">
                  <a:solidFill>
                    <a:srgbClr val="000000"/>
                  </a:solidFill>
                </a:rPr>
                <a:t>num_epochs</a:t>
              </a:r>
              <a:r>
                <a:rPr lang="en-US" dirty="0">
                  <a:solidFill>
                    <a:srgbClr val="000000"/>
                  </a:solidFill>
                </a:rPr>
                <a:t> </a:t>
              </a:r>
              <a:r>
                <a:rPr lang="en-US" b="1" dirty="0">
                  <a:solidFill>
                    <a:srgbClr val="0070C0"/>
                  </a:solidFill>
                </a:rPr>
                <a:t>do</a:t>
              </a:r>
              <a:endParaRPr kumimoji="0" lang="en-US" sz="1800" b="1" i="0" u="none" strike="noStrike" cap="none" spc="0" normalizeH="0" baseline="0" dirty="0">
                <a:ln>
                  <a:noFill/>
                </a:ln>
                <a:solidFill>
                  <a:srgbClr val="0070C0"/>
                </a:solidFill>
                <a:effectLst/>
                <a:uFillTx/>
                <a:sym typeface="Calibri"/>
              </a:endParaRPr>
            </a:p>
          </p:txBody>
        </p:sp>
        <p:sp>
          <p:nvSpPr>
            <p:cNvPr id="9" name="Rectangle 8">
              <a:extLst>
                <a:ext uri="{FF2B5EF4-FFF2-40B4-BE49-F238E27FC236}">
                  <a16:creationId xmlns:a16="http://schemas.microsoft.com/office/drawing/2014/main" id="{9D03886F-D7C7-33D0-62C1-3C220CB5D90D}"/>
                </a:ext>
              </a:extLst>
            </p:cNvPr>
            <p:cNvSpPr/>
            <p:nvPr/>
          </p:nvSpPr>
          <p:spPr>
            <a:xfrm>
              <a:off x="917931" y="4273034"/>
              <a:ext cx="546945" cy="369332"/>
            </a:xfrm>
            <a:prstGeom prst="rect">
              <a:avLst/>
            </a:prstGeom>
          </p:spPr>
          <p:txBody>
            <a:bodyPr wrap="none">
              <a:spAutoFit/>
            </a:bodyPr>
            <a:lstStyle/>
            <a:p>
              <a:r>
                <a:rPr lang="en-US" b="1" dirty="0">
                  <a:solidFill>
                    <a:srgbClr val="0070C0"/>
                  </a:solidFill>
                </a:rPr>
                <a:t>end</a:t>
              </a:r>
              <a:endParaRPr lang="en-US" dirty="0"/>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7698F60C-101D-A609-94AE-B41EB9404DBE}"/>
                    </a:ext>
                  </a:extLst>
                </p:cNvPr>
                <p:cNvSpPr txBox="1"/>
                <p:nvPr/>
              </p:nvSpPr>
              <p:spPr>
                <a:xfrm>
                  <a:off x="917931" y="1539618"/>
                  <a:ext cx="278415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Calibri"/>
                      <a:ea typeface="Calibri"/>
                      <a:cs typeface="Calibri"/>
                      <a:sym typeface="Calibri"/>
                    </a:rPr>
                    <a:t>Initialize </a:t>
                  </a:r>
                  <a14:m>
                    <m:oMath xmlns:m="http://schemas.openxmlformats.org/officeDocument/2006/math">
                      <m:sSub>
                        <m:sSubPr>
                          <m:ctrlPr>
                            <a:rPr kumimoji="0" lang="en-US" sz="1800" b="0" i="1" u="none" strike="noStrike" cap="none" spc="0" normalizeH="0" baseline="0" smtClean="0">
                              <a:ln>
                                <a:noFill/>
                              </a:ln>
                              <a:solidFill>
                                <a:srgbClr val="000000"/>
                              </a:solidFill>
                              <a:effectLst/>
                              <a:uFillTx/>
                              <a:latin typeface="Cambria Math" panose="02040503050406030204" pitchFamily="18" charset="0"/>
                              <a:ea typeface="Calibri"/>
                              <a:cs typeface="Calibri"/>
                              <a:sym typeface="Calibri"/>
                            </a:rPr>
                          </m:ctrlPr>
                        </m:sSubPr>
                        <m:e>
                          <m:r>
                            <a:rPr kumimoji="0" lang="en-US" sz="1800" b="0" i="1" u="none" strike="noStrike" cap="none" spc="0" normalizeH="0" baseline="0" smtClean="0">
                              <a:ln>
                                <a:noFill/>
                              </a:ln>
                              <a:solidFill>
                                <a:srgbClr val="000000"/>
                              </a:solidFill>
                              <a:effectLst/>
                              <a:uFillTx/>
                              <a:latin typeface="Cambria Math" panose="02040503050406030204" pitchFamily="18" charset="0"/>
                              <a:ea typeface="Calibri"/>
                              <a:cs typeface="Calibri"/>
                              <a:sym typeface="Calibri"/>
                            </a:rPr>
                            <m:t>𝜃</m:t>
                          </m:r>
                        </m:e>
                        <m:sub>
                          <m:r>
                            <a:rPr kumimoji="0" lang="en-US" sz="1800" b="0" i="1" u="none" strike="noStrike" cap="none" spc="0" normalizeH="0" baseline="0" smtClean="0">
                              <a:ln>
                                <a:noFill/>
                              </a:ln>
                              <a:solidFill>
                                <a:srgbClr val="000000"/>
                              </a:solidFill>
                              <a:effectLst/>
                              <a:uFillTx/>
                              <a:latin typeface="Cambria Math" panose="02040503050406030204" pitchFamily="18" charset="0"/>
                              <a:ea typeface="Calibri"/>
                              <a:cs typeface="Calibri"/>
                              <a:sym typeface="Calibri"/>
                            </a:rPr>
                            <m:t>0</m:t>
                          </m:r>
                        </m:sub>
                      </m:sSub>
                    </m:oMath>
                  </a14:m>
                  <a:r>
                    <a:rPr kumimoji="0" lang="en-US" sz="1800" b="0" i="0" u="none" strike="noStrike" cap="none" spc="0" normalizeH="0" baseline="0" dirty="0">
                      <a:ln>
                        <a:noFill/>
                      </a:ln>
                      <a:solidFill>
                        <a:srgbClr val="000000"/>
                      </a:solidFill>
                      <a:effectLst/>
                      <a:uFillTx/>
                      <a:latin typeface="Calibri"/>
                      <a:ea typeface="Calibri"/>
                      <a:cs typeface="Calibri"/>
                      <a:sym typeface="Calibri"/>
                    </a:rPr>
                    <a:t> and </a:t>
                  </a:r>
                  <a14:m>
                    <m:oMath xmlns:m="http://schemas.openxmlformats.org/officeDocument/2006/math">
                      <m:sSub>
                        <m:sSubPr>
                          <m:ctrlPr>
                            <a:rPr kumimoji="0" lang="en-US" sz="1800" b="0" i="1" u="none" strike="noStrike" cap="none" spc="0" normalizeH="0" baseline="0" smtClean="0">
                              <a:ln>
                                <a:noFill/>
                              </a:ln>
                              <a:solidFill>
                                <a:srgbClr val="000000"/>
                              </a:solidFill>
                              <a:effectLst/>
                              <a:uFillTx/>
                              <a:latin typeface="Cambria Math" panose="02040503050406030204" pitchFamily="18" charset="0"/>
                              <a:ea typeface="Calibri"/>
                              <a:cs typeface="Calibri"/>
                              <a:sym typeface="Calibri"/>
                            </a:rPr>
                          </m:ctrlPr>
                        </m:sSubPr>
                        <m:e>
                          <m:r>
                            <a:rPr kumimoji="0" lang="en-US" sz="1800" b="0" i="1" u="none" strike="noStrike" cap="none" spc="0" normalizeH="0" baseline="0" smtClean="0">
                              <a:ln>
                                <a:noFill/>
                              </a:ln>
                              <a:solidFill>
                                <a:srgbClr val="000000"/>
                              </a:solidFill>
                              <a:effectLst/>
                              <a:uFillTx/>
                              <a:latin typeface="Cambria Math" panose="02040503050406030204" pitchFamily="18" charset="0"/>
                              <a:ea typeface="Calibri"/>
                              <a:cs typeface="Calibri"/>
                              <a:sym typeface="Calibri"/>
                            </a:rPr>
                            <m:t>𝜃</m:t>
                          </m:r>
                        </m:e>
                        <m:sub>
                          <m:r>
                            <a:rPr kumimoji="0" lang="en-US" sz="1800" b="0" i="1" u="none" strike="noStrike" cap="none" spc="0" normalizeH="0" baseline="0" smtClean="0">
                              <a:ln>
                                <a:noFill/>
                              </a:ln>
                              <a:solidFill>
                                <a:srgbClr val="000000"/>
                              </a:solidFill>
                              <a:effectLst/>
                              <a:uFillTx/>
                              <a:latin typeface="Cambria Math" panose="02040503050406030204" pitchFamily="18" charset="0"/>
                              <a:ea typeface="Calibri"/>
                              <a:cs typeface="Calibri"/>
                              <a:sym typeface="Calibri"/>
                            </a:rPr>
                            <m:t>1</m:t>
                          </m:r>
                        </m:sub>
                      </m:sSub>
                    </m:oMath>
                  </a14:m>
                  <a:r>
                    <a:rPr kumimoji="0" lang="en-US" sz="1800" b="0" i="0" u="none" strike="noStrike" cap="none" spc="0" normalizeH="0" baseline="0" dirty="0">
                      <a:ln>
                        <a:noFill/>
                      </a:ln>
                      <a:solidFill>
                        <a:srgbClr val="000000"/>
                      </a:solidFill>
                      <a:effectLst/>
                      <a:uFillTx/>
                      <a:latin typeface="Calibri"/>
                      <a:ea typeface="Calibri"/>
                      <a:cs typeface="Calibri"/>
                      <a:sym typeface="Calibri"/>
                    </a:rPr>
                    <a:t> randomly</a:t>
                  </a:r>
                </a:p>
              </p:txBody>
            </p:sp>
          </mc:Choice>
          <mc:Fallback xmlns="">
            <p:sp>
              <p:nvSpPr>
                <p:cNvPr id="10" name="TextBox 9">
                  <a:extLst>
                    <a:ext uri="{FF2B5EF4-FFF2-40B4-BE49-F238E27FC236}">
                      <a16:creationId xmlns:a16="http://schemas.microsoft.com/office/drawing/2014/main" id="{7698F60C-101D-A609-94AE-B41EB9404DBE}"/>
                    </a:ext>
                  </a:extLst>
                </p:cNvPr>
                <p:cNvSpPr txBox="1">
                  <a:spLocks noRot="1" noChangeAspect="1" noMove="1" noResize="1" noEditPoints="1" noAdjustHandles="1" noChangeArrowheads="1" noChangeShapeType="1" noTextEdit="1"/>
                </p:cNvSpPr>
                <p:nvPr/>
              </p:nvSpPr>
              <p:spPr>
                <a:xfrm>
                  <a:off x="917931" y="1539618"/>
                  <a:ext cx="2784158" cy="369330"/>
                </a:xfrm>
                <a:prstGeom prst="rect">
                  <a:avLst/>
                </a:prstGeom>
                <a:blipFill>
                  <a:blip r:embed="rId4"/>
                  <a:stretch>
                    <a:fillRect l="-3501" t="-8197" r="-2626" b="-24590"/>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E9330BDF-85D7-7253-68EE-128A65BC0EB2}"/>
                    </a:ext>
                  </a:extLst>
                </p:cNvPr>
                <p:cNvSpPr/>
                <p:nvPr/>
              </p:nvSpPr>
              <p:spPr>
                <a:xfrm>
                  <a:off x="2448888" y="2449308"/>
                  <a:ext cx="168296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charset="0"/>
                          </a:rPr>
                          <m:t>𝑑</m:t>
                        </m:r>
                        <m:r>
                          <a:rPr lang="en-US" b="0" i="1" smtClean="0">
                            <a:solidFill>
                              <a:schemeClr val="tx1"/>
                            </a:solidFill>
                            <a:latin typeface="Cambria Math" panose="02040503050406030204" pitchFamily="18" charset="0"/>
                          </a:rPr>
                          <m:t>𝐽</m:t>
                        </m:r>
                        <m:r>
                          <a:rPr lang="en-US" i="1">
                            <a:solidFill>
                              <a:schemeClr val="tx1"/>
                            </a:solidFill>
                            <a:latin typeface="Cambria Math"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𝜃</m:t>
                            </m:r>
                          </m:e>
                          <m:sub>
                            <m:r>
                              <a:rPr lang="en-US" b="0" i="1" smtClean="0">
                                <a:solidFill>
                                  <a:schemeClr val="tx1"/>
                                </a:solidFill>
                                <a:latin typeface="Cambria Math" panose="02040503050406030204" pitchFamily="18" charset="0"/>
                              </a:rPr>
                              <m:t>0</m:t>
                            </m:r>
                          </m:sub>
                        </m:sSub>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𝜃</m:t>
                            </m:r>
                          </m:e>
                          <m:sub>
                            <m:r>
                              <a:rPr lang="en-US" b="0" i="1" smtClean="0">
                                <a:solidFill>
                                  <a:schemeClr val="tx1"/>
                                </a:solidFill>
                                <a:latin typeface="Cambria Math" panose="02040503050406030204" pitchFamily="18" charset="0"/>
                              </a:rPr>
                              <m:t>1</m:t>
                            </m:r>
                          </m:sub>
                        </m:sSub>
                        <m:r>
                          <a:rPr lang="en-US" i="1">
                            <a:solidFill>
                              <a:schemeClr val="tx1"/>
                            </a:solidFill>
                            <a:latin typeface="Cambria Math" charset="0"/>
                          </a:rPr>
                          <m:t>)/</m:t>
                        </m:r>
                        <m:r>
                          <a:rPr lang="en-US" b="0" i="1" smtClean="0">
                            <a:solidFill>
                              <a:schemeClr val="tx1"/>
                            </a:solidFill>
                            <a:latin typeface="Cambria Math" charset="0"/>
                          </a:rPr>
                          <m:t>𝑑</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𝜃</m:t>
                            </m:r>
                          </m:e>
                          <m:sub>
                            <m:r>
                              <a:rPr lang="en-US" b="0" i="1" smtClean="0">
                                <a:solidFill>
                                  <a:schemeClr val="tx1"/>
                                </a:solidFill>
                                <a:latin typeface="Cambria Math" panose="02040503050406030204" pitchFamily="18" charset="0"/>
                              </a:rPr>
                              <m:t>0</m:t>
                            </m:r>
                          </m:sub>
                        </m:sSub>
                      </m:oMath>
                    </m:oMathPara>
                  </a14:m>
                  <a:endParaRPr lang="en-US" dirty="0"/>
                </a:p>
              </p:txBody>
            </p:sp>
          </mc:Choice>
          <mc:Fallback xmlns="">
            <p:sp>
              <p:nvSpPr>
                <p:cNvPr id="11" name="Rectangle 10">
                  <a:extLst>
                    <a:ext uri="{FF2B5EF4-FFF2-40B4-BE49-F238E27FC236}">
                      <a16:creationId xmlns:a16="http://schemas.microsoft.com/office/drawing/2014/main" id="{E9330BDF-85D7-7253-68EE-128A65BC0EB2}"/>
                    </a:ext>
                  </a:extLst>
                </p:cNvPr>
                <p:cNvSpPr>
                  <a:spLocks noRot="1" noChangeAspect="1" noMove="1" noResize="1" noEditPoints="1" noAdjustHandles="1" noChangeArrowheads="1" noChangeShapeType="1" noTextEdit="1"/>
                </p:cNvSpPr>
                <p:nvPr/>
              </p:nvSpPr>
              <p:spPr>
                <a:xfrm>
                  <a:off x="2448888" y="2449308"/>
                  <a:ext cx="1682961" cy="369332"/>
                </a:xfrm>
                <a:prstGeom prst="rect">
                  <a:avLst/>
                </a:prstGeom>
                <a:blipFill>
                  <a:blip r:embed="rId5"/>
                  <a:stretch>
                    <a:fillRect b="-14754"/>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FEDC7421-C76D-AAE7-F58A-E843104E3D4D}"/>
                </a:ext>
              </a:extLst>
            </p:cNvPr>
            <p:cNvSpPr txBox="1"/>
            <p:nvPr/>
          </p:nvSpPr>
          <p:spPr>
            <a:xfrm>
              <a:off x="1243757" y="2445924"/>
              <a:ext cx="1073369"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Calibri"/>
                  <a:ea typeface="Calibri"/>
                  <a:cs typeface="Calibri"/>
                  <a:sym typeface="Calibri"/>
                </a:rPr>
                <a:t>Compute: </a:t>
              </a:r>
            </a:p>
          </p:txBody>
        </p:sp>
        <p:sp>
          <p:nvSpPr>
            <p:cNvPr id="14" name="TextBox 13">
              <a:extLst>
                <a:ext uri="{FF2B5EF4-FFF2-40B4-BE49-F238E27FC236}">
                  <a16:creationId xmlns:a16="http://schemas.microsoft.com/office/drawing/2014/main" id="{9B31ACC1-A659-D1A9-718D-232F5918220B}"/>
                </a:ext>
              </a:extLst>
            </p:cNvPr>
            <p:cNvSpPr txBox="1"/>
            <p:nvPr/>
          </p:nvSpPr>
          <p:spPr>
            <a:xfrm>
              <a:off x="3990535" y="2445924"/>
              <a:ext cx="44659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a:ln>
                    <a:noFill/>
                  </a:ln>
                  <a:solidFill>
                    <a:srgbClr val="000000"/>
                  </a:solidFill>
                  <a:effectLst/>
                  <a:uFillTx/>
                  <a:latin typeface="Calibri"/>
                  <a:ea typeface="Calibri"/>
                  <a:cs typeface="Calibri"/>
                  <a:sym typeface="Calibri"/>
                </a:rPr>
                <a:t>and</a:t>
              </a:r>
            </a:p>
          </p:txBody>
        </p:sp>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766E5D83-162C-1DC9-D068-4AB86FD33A1F}"/>
                    </a:ext>
                  </a:extLst>
                </p:cNvPr>
                <p:cNvSpPr/>
                <p:nvPr/>
              </p:nvSpPr>
              <p:spPr>
                <a:xfrm>
                  <a:off x="1197589" y="2921911"/>
                  <a:ext cx="1202380" cy="369332"/>
                </a:xfrm>
                <a:prstGeom prst="rect">
                  <a:avLst/>
                </a:prstGeom>
              </p:spPr>
              <p:txBody>
                <a:bodyPr wrap="none">
                  <a:spAutoFit/>
                </a:bodyPr>
                <a:lstStyle/>
                <a:p>
                  <a:r>
                    <a:rPr lang="en-US" dirty="0">
                      <a:solidFill>
                        <a:srgbClr val="000000"/>
                      </a:solidFill>
                    </a:rPr>
                    <a:t>Update </a:t>
                  </a:r>
                  <a14:m>
                    <m:oMath xmlns:m="http://schemas.openxmlformats.org/officeDocument/2006/math">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𝜃</m:t>
                          </m:r>
                        </m:e>
                        <m:sub>
                          <m:r>
                            <a:rPr lang="en-US" b="0" i="1" smtClean="0">
                              <a:solidFill>
                                <a:srgbClr val="000000"/>
                              </a:solidFill>
                              <a:latin typeface="Cambria Math" panose="02040503050406030204" pitchFamily="18" charset="0"/>
                            </a:rPr>
                            <m:t>0</m:t>
                          </m:r>
                        </m:sub>
                      </m:sSub>
                    </m:oMath>
                  </a14:m>
                  <a:r>
                    <a:rPr lang="en-US" dirty="0">
                      <a:solidFill>
                        <a:srgbClr val="000000"/>
                      </a:solidFill>
                    </a:rPr>
                    <a:t>:</a:t>
                  </a:r>
                  <a:endParaRPr lang="en-US" dirty="0"/>
                </a:p>
              </p:txBody>
            </p:sp>
          </mc:Choice>
          <mc:Fallback xmlns="">
            <p:sp>
              <p:nvSpPr>
                <p:cNvPr id="15" name="Rectangle 14">
                  <a:extLst>
                    <a:ext uri="{FF2B5EF4-FFF2-40B4-BE49-F238E27FC236}">
                      <a16:creationId xmlns:a16="http://schemas.microsoft.com/office/drawing/2014/main" id="{766E5D83-162C-1DC9-D068-4AB86FD33A1F}"/>
                    </a:ext>
                  </a:extLst>
                </p:cNvPr>
                <p:cNvSpPr>
                  <a:spLocks noRot="1" noChangeAspect="1" noMove="1" noResize="1" noEditPoints="1" noAdjustHandles="1" noChangeArrowheads="1" noChangeShapeType="1" noTextEdit="1"/>
                </p:cNvSpPr>
                <p:nvPr/>
              </p:nvSpPr>
              <p:spPr>
                <a:xfrm>
                  <a:off x="1197589" y="2921911"/>
                  <a:ext cx="1202380" cy="369332"/>
                </a:xfrm>
                <a:prstGeom prst="rect">
                  <a:avLst/>
                </a:prstGeom>
                <a:blipFill>
                  <a:blip r:embed="rId6"/>
                  <a:stretch>
                    <a:fillRect l="-4061" t="-9836" r="-3046"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9C433072-7B67-2771-6856-CB645359D41C}"/>
                    </a:ext>
                  </a:extLst>
                </p:cNvPr>
                <p:cNvSpPr/>
                <p:nvPr/>
              </p:nvSpPr>
              <p:spPr>
                <a:xfrm>
                  <a:off x="1191403" y="3368358"/>
                  <a:ext cx="1197059" cy="369332"/>
                </a:xfrm>
                <a:prstGeom prst="rect">
                  <a:avLst/>
                </a:prstGeom>
              </p:spPr>
              <p:txBody>
                <a:bodyPr wrap="none">
                  <a:spAutoFit/>
                </a:bodyPr>
                <a:lstStyle/>
                <a:p>
                  <a:r>
                    <a:rPr lang="en-US" dirty="0">
                      <a:solidFill>
                        <a:srgbClr val="000000"/>
                      </a:solidFill>
                    </a:rPr>
                    <a:t>Update </a:t>
                  </a:r>
                  <a14:m>
                    <m:oMath xmlns:m="http://schemas.openxmlformats.org/officeDocument/2006/math">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𝜃</m:t>
                          </m:r>
                        </m:e>
                        <m:sub>
                          <m:r>
                            <a:rPr lang="en-US" b="0" i="1" smtClean="0">
                              <a:solidFill>
                                <a:srgbClr val="000000"/>
                              </a:solidFill>
                              <a:latin typeface="Cambria Math" panose="02040503050406030204" pitchFamily="18" charset="0"/>
                            </a:rPr>
                            <m:t>1</m:t>
                          </m:r>
                        </m:sub>
                      </m:sSub>
                    </m:oMath>
                  </a14:m>
                  <a:r>
                    <a:rPr lang="en-US" dirty="0">
                      <a:solidFill>
                        <a:srgbClr val="000000"/>
                      </a:solidFill>
                    </a:rPr>
                    <a:t>:</a:t>
                  </a:r>
                  <a:endParaRPr lang="en-US" dirty="0"/>
                </a:p>
              </p:txBody>
            </p:sp>
          </mc:Choice>
          <mc:Fallback xmlns="">
            <p:sp>
              <p:nvSpPr>
                <p:cNvPr id="16" name="Rectangle 15">
                  <a:extLst>
                    <a:ext uri="{FF2B5EF4-FFF2-40B4-BE49-F238E27FC236}">
                      <a16:creationId xmlns:a16="http://schemas.microsoft.com/office/drawing/2014/main" id="{9C433072-7B67-2771-6856-CB645359D41C}"/>
                    </a:ext>
                  </a:extLst>
                </p:cNvPr>
                <p:cNvSpPr>
                  <a:spLocks noRot="1" noChangeAspect="1" noMove="1" noResize="1" noEditPoints="1" noAdjustHandles="1" noChangeArrowheads="1" noChangeShapeType="1" noTextEdit="1"/>
                </p:cNvSpPr>
                <p:nvPr/>
              </p:nvSpPr>
              <p:spPr>
                <a:xfrm>
                  <a:off x="1191403" y="3368358"/>
                  <a:ext cx="1197059" cy="369332"/>
                </a:xfrm>
                <a:prstGeom prst="rect">
                  <a:avLst/>
                </a:prstGeom>
                <a:blipFill>
                  <a:blip r:embed="rId7"/>
                  <a:stretch>
                    <a:fillRect l="-4061" t="-8197" r="-2538"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28F1F7CA-9375-9C79-E132-E10239FA5B81}"/>
                    </a:ext>
                  </a:extLst>
                </p:cNvPr>
                <p:cNvSpPr/>
                <p:nvPr/>
              </p:nvSpPr>
              <p:spPr>
                <a:xfrm>
                  <a:off x="2426869" y="2924765"/>
                  <a:ext cx="2932534"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𝜃</m:t>
                            </m:r>
                          </m:e>
                          <m:sub>
                            <m:r>
                              <a:rPr lang="en-US" b="0" i="1" smtClean="0">
                                <a:solidFill>
                                  <a:schemeClr val="tx1"/>
                                </a:solidFill>
                                <a:latin typeface="Cambria Math" panose="02040503050406030204" pitchFamily="18" charset="0"/>
                              </a:rPr>
                              <m:t>𝑜</m:t>
                            </m:r>
                          </m:sub>
                        </m:sSub>
                        <m:r>
                          <a:rPr lang="en-US" b="0" i="1" smtClean="0">
                            <a:solidFill>
                              <a:schemeClr val="tx1"/>
                            </a:solidFill>
                            <a:latin typeface="Cambria Math"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𝜃</m:t>
                            </m:r>
                          </m:e>
                          <m:sub>
                            <m:r>
                              <a:rPr lang="en-US" b="0" i="1" smtClean="0">
                                <a:solidFill>
                                  <a:schemeClr val="tx1"/>
                                </a:solidFill>
                                <a:latin typeface="Cambria Math" panose="02040503050406030204" pitchFamily="18" charset="0"/>
                              </a:rPr>
                              <m:t>0</m:t>
                            </m:r>
                          </m:sub>
                        </m:sSub>
                        <m:r>
                          <a:rPr lang="en-US" b="0" i="1" smtClean="0">
                            <a:solidFill>
                              <a:schemeClr val="tx1"/>
                            </a:solidFill>
                            <a:latin typeface="Cambria Math" charset="0"/>
                          </a:rPr>
                          <m:t> −</m:t>
                        </m:r>
                        <m:r>
                          <a:rPr lang="en-US" b="0" i="1" smtClean="0">
                            <a:solidFill>
                              <a:schemeClr val="tx1"/>
                            </a:solidFill>
                            <a:latin typeface="Cambria Math" charset="0"/>
                          </a:rPr>
                          <m:t>𝜆</m:t>
                        </m:r>
                        <m:r>
                          <a:rPr lang="en-US" i="1">
                            <a:latin typeface="Cambria Math" charset="0"/>
                          </a:rPr>
                          <m:t>𝑑</m:t>
                        </m:r>
                        <m:r>
                          <a:rPr lang="en-US" i="1">
                            <a:latin typeface="Cambria Math" panose="02040503050406030204" pitchFamily="18" charset="0"/>
                          </a:rPr>
                          <m:t>𝐽</m:t>
                        </m:r>
                        <m:r>
                          <a:rPr lang="en-US" i="1">
                            <a:latin typeface="Cambria Math" charset="0"/>
                          </a:rPr>
                          <m:t>(</m:t>
                        </m:r>
                        <m:sSub>
                          <m:sSubPr>
                            <m:ctrlPr>
                              <a:rPr lang="en-US" i="1">
                                <a:latin typeface="Cambria Math" panose="02040503050406030204" pitchFamily="18" charset="0"/>
                              </a:rPr>
                            </m:ctrlPr>
                          </m:sSubPr>
                          <m:e>
                            <m:r>
                              <a:rPr lang="en-US" i="1">
                                <a:latin typeface="Cambria Math" panose="02040503050406030204" pitchFamily="18" charset="0"/>
                              </a:rPr>
                              <m:t>𝜃</m:t>
                            </m:r>
                          </m:e>
                          <m:sub>
                            <m:r>
                              <a:rPr lang="en-US" i="1">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𝜃</m:t>
                            </m:r>
                          </m:e>
                          <m:sub>
                            <m:r>
                              <a:rPr lang="en-US" i="1">
                                <a:latin typeface="Cambria Math" panose="02040503050406030204" pitchFamily="18" charset="0"/>
                              </a:rPr>
                              <m:t>1</m:t>
                            </m:r>
                          </m:sub>
                        </m:sSub>
                        <m:r>
                          <a:rPr lang="en-US" i="1">
                            <a:latin typeface="Cambria Math" charset="0"/>
                          </a:rPr>
                          <m:t>)/</m:t>
                        </m:r>
                        <m:r>
                          <a:rPr lang="en-US" i="1">
                            <a:latin typeface="Cambria Math" charset="0"/>
                          </a:rPr>
                          <m:t>𝑑</m:t>
                        </m:r>
                        <m:sSub>
                          <m:sSubPr>
                            <m:ctrlPr>
                              <a:rPr lang="en-US" i="1">
                                <a:latin typeface="Cambria Math" panose="02040503050406030204" pitchFamily="18" charset="0"/>
                              </a:rPr>
                            </m:ctrlPr>
                          </m:sSubPr>
                          <m:e>
                            <m:r>
                              <a:rPr lang="en-US" i="1">
                                <a:latin typeface="Cambria Math" panose="02040503050406030204" pitchFamily="18" charset="0"/>
                              </a:rPr>
                              <m:t>𝜃</m:t>
                            </m:r>
                          </m:e>
                          <m:sub>
                            <m:r>
                              <a:rPr lang="en-US" i="1">
                                <a:latin typeface="Cambria Math" panose="02040503050406030204" pitchFamily="18" charset="0"/>
                              </a:rPr>
                              <m:t>0</m:t>
                            </m:r>
                          </m:sub>
                        </m:sSub>
                      </m:oMath>
                    </m:oMathPara>
                  </a14:m>
                  <a:endParaRPr lang="en-US" dirty="0"/>
                </a:p>
                <a:p>
                  <a:endParaRPr lang="en-US" dirty="0"/>
                </a:p>
              </p:txBody>
            </p:sp>
          </mc:Choice>
          <mc:Fallback xmlns="">
            <p:sp>
              <p:nvSpPr>
                <p:cNvPr id="17" name="Rectangle 16">
                  <a:extLst>
                    <a:ext uri="{FF2B5EF4-FFF2-40B4-BE49-F238E27FC236}">
                      <a16:creationId xmlns:a16="http://schemas.microsoft.com/office/drawing/2014/main" id="{28F1F7CA-9375-9C79-E132-E10239FA5B81}"/>
                    </a:ext>
                  </a:extLst>
                </p:cNvPr>
                <p:cNvSpPr>
                  <a:spLocks noRot="1" noChangeAspect="1" noMove="1" noResize="1" noEditPoints="1" noAdjustHandles="1" noChangeArrowheads="1" noChangeShapeType="1" noTextEdit="1"/>
                </p:cNvSpPr>
                <p:nvPr/>
              </p:nvSpPr>
              <p:spPr>
                <a:xfrm>
                  <a:off x="2426869" y="2924765"/>
                  <a:ext cx="2932534" cy="646331"/>
                </a:xfrm>
                <a:prstGeom prst="rect">
                  <a:avLst/>
                </a:prstGeom>
                <a:blipFill>
                  <a:blip r:embed="rId8"/>
                  <a:stretch>
                    <a:fillRect/>
                  </a:stretch>
                </a:blipFill>
              </p:spPr>
              <p:txBody>
                <a:bodyPr/>
                <a:lstStyle/>
                <a:p>
                  <a:r>
                    <a:rPr lang="en-US">
                      <a:noFill/>
                    </a:rPr>
                    <a:t> </a:t>
                  </a:r>
                </a:p>
              </p:txBody>
            </p:sp>
          </mc:Fallback>
        </mc:AlternateContent>
        <p:sp>
          <p:nvSpPr>
            <p:cNvPr id="19" name="Rectangle 18">
              <a:extLst>
                <a:ext uri="{FF2B5EF4-FFF2-40B4-BE49-F238E27FC236}">
                  <a16:creationId xmlns:a16="http://schemas.microsoft.com/office/drawing/2014/main" id="{E165B9A3-38F4-0D51-1243-3AE73ED37345}"/>
                </a:ext>
              </a:extLst>
            </p:cNvPr>
            <p:cNvSpPr/>
            <p:nvPr/>
          </p:nvSpPr>
          <p:spPr>
            <a:xfrm>
              <a:off x="1243757" y="3878293"/>
              <a:ext cx="750526" cy="369332"/>
            </a:xfrm>
            <a:prstGeom prst="rect">
              <a:avLst/>
            </a:prstGeom>
          </p:spPr>
          <p:txBody>
            <a:bodyPr wrap="none">
              <a:spAutoFit/>
            </a:bodyPr>
            <a:lstStyle/>
            <a:p>
              <a:r>
                <a:rPr lang="en-US" dirty="0">
                  <a:solidFill>
                    <a:srgbClr val="000000"/>
                  </a:solidFill>
                </a:rPr>
                <a:t>Print: </a:t>
              </a:r>
              <a:endParaRPr lang="en-US" dirty="0"/>
            </a:p>
          </p:txBody>
        </p:sp>
        <mc:AlternateContent xmlns:mc="http://schemas.openxmlformats.org/markup-compatibility/2006" xmlns:a14="http://schemas.microsoft.com/office/drawing/2010/main">
          <mc:Choice Requires="a14">
            <p:sp>
              <p:nvSpPr>
                <p:cNvPr id="20" name="Rectangle 19">
                  <a:extLst>
                    <a:ext uri="{FF2B5EF4-FFF2-40B4-BE49-F238E27FC236}">
                      <a16:creationId xmlns:a16="http://schemas.microsoft.com/office/drawing/2014/main" id="{4B74B160-EC6E-9DB6-CAFF-512DBA4D2570}"/>
                    </a:ext>
                  </a:extLst>
                </p:cNvPr>
                <p:cNvSpPr/>
                <p:nvPr/>
              </p:nvSpPr>
              <p:spPr>
                <a:xfrm>
                  <a:off x="1874988" y="3877982"/>
                  <a:ext cx="1006109" cy="369332"/>
                </a:xfrm>
                <a:prstGeom prst="rect">
                  <a:avLst/>
                </a:prstGeom>
              </p:spPr>
              <p:txBody>
                <a:bodyPr wrap="none">
                  <a:spAutoFit/>
                </a:bodyPr>
                <a:lstStyle/>
                <a:p>
                  <a:r>
                    <a:rPr lang="en-US" dirty="0">
                      <a:solidFill>
                        <a:schemeClr val="tx1"/>
                      </a:solidFill>
                    </a:rPr>
                    <a:t>J</a:t>
                  </a:r>
                  <a14:m>
                    <m:oMath xmlns:m="http://schemas.openxmlformats.org/officeDocument/2006/math">
                      <m:r>
                        <a:rPr lang="en-US" i="1">
                          <a:solidFill>
                            <a:schemeClr val="tx1"/>
                          </a:solidFill>
                          <a:latin typeface="Cambria Math"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𝜃</m:t>
                          </m:r>
                        </m:e>
                        <m:sub>
                          <m:r>
                            <a:rPr lang="en-US" b="0" i="1" smtClean="0">
                              <a:solidFill>
                                <a:schemeClr val="tx1"/>
                              </a:solidFill>
                              <a:latin typeface="Cambria Math" panose="02040503050406030204" pitchFamily="18" charset="0"/>
                            </a:rPr>
                            <m:t>0</m:t>
                          </m:r>
                        </m:sub>
                      </m:sSub>
                      <m:r>
                        <a:rPr lang="en-US" i="1">
                          <a:solidFill>
                            <a:schemeClr val="tx1"/>
                          </a:solidFill>
                          <a:latin typeface="Cambria Math"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𝜃</m:t>
                          </m:r>
                        </m:e>
                        <m:sub>
                          <m:r>
                            <a:rPr lang="en-US" b="0" i="1" smtClean="0">
                              <a:solidFill>
                                <a:schemeClr val="tx1"/>
                              </a:solidFill>
                              <a:latin typeface="Cambria Math" panose="02040503050406030204" pitchFamily="18" charset="0"/>
                            </a:rPr>
                            <m:t>1</m:t>
                          </m:r>
                        </m:sub>
                      </m:sSub>
                      <m:r>
                        <a:rPr lang="en-US" i="1">
                          <a:solidFill>
                            <a:schemeClr val="tx1"/>
                          </a:solidFill>
                          <a:latin typeface="Cambria Math" charset="0"/>
                        </a:rPr>
                        <m:t>)</m:t>
                      </m:r>
                    </m:oMath>
                  </a14:m>
                  <a:endParaRPr lang="en-US" dirty="0"/>
                </a:p>
              </p:txBody>
            </p:sp>
          </mc:Choice>
          <mc:Fallback xmlns="">
            <p:sp>
              <p:nvSpPr>
                <p:cNvPr id="20" name="Rectangle 19">
                  <a:extLst>
                    <a:ext uri="{FF2B5EF4-FFF2-40B4-BE49-F238E27FC236}">
                      <a16:creationId xmlns:a16="http://schemas.microsoft.com/office/drawing/2014/main" id="{4B74B160-EC6E-9DB6-CAFF-512DBA4D2570}"/>
                    </a:ext>
                  </a:extLst>
                </p:cNvPr>
                <p:cNvSpPr>
                  <a:spLocks noRot="1" noChangeAspect="1" noMove="1" noResize="1" noEditPoints="1" noAdjustHandles="1" noChangeArrowheads="1" noChangeShapeType="1" noTextEdit="1"/>
                </p:cNvSpPr>
                <p:nvPr/>
              </p:nvSpPr>
              <p:spPr>
                <a:xfrm>
                  <a:off x="1874988" y="3877982"/>
                  <a:ext cx="1006109" cy="369332"/>
                </a:xfrm>
                <a:prstGeom prst="rect">
                  <a:avLst/>
                </a:prstGeom>
                <a:blipFill>
                  <a:blip r:embed="rId9"/>
                  <a:stretch>
                    <a:fillRect l="-4848" t="-10000" r="-1212" b="-26667"/>
                  </a:stretch>
                </a:blipFill>
              </p:spPr>
              <p:txBody>
                <a:bodyPr/>
                <a:lstStyle/>
                <a:p>
                  <a:r>
                    <a:rPr lang="en-US">
                      <a:noFill/>
                    </a:rPr>
                    <a:t> </a:t>
                  </a:r>
                </a:p>
              </p:txBody>
            </p:sp>
          </mc:Fallback>
        </mc:AlternateContent>
        <p:sp>
          <p:nvSpPr>
            <p:cNvPr id="21" name="Rectangle 20">
              <a:extLst>
                <a:ext uri="{FF2B5EF4-FFF2-40B4-BE49-F238E27FC236}">
                  <a16:creationId xmlns:a16="http://schemas.microsoft.com/office/drawing/2014/main" id="{C93CA2BA-AFD2-5F83-5218-6758406CF7B8}"/>
                </a:ext>
              </a:extLst>
            </p:cNvPr>
            <p:cNvSpPr/>
            <p:nvPr/>
          </p:nvSpPr>
          <p:spPr>
            <a:xfrm>
              <a:off x="2865897" y="3855069"/>
              <a:ext cx="4862228" cy="369332"/>
            </a:xfrm>
            <a:prstGeom prst="rect">
              <a:avLst/>
            </a:prstGeom>
          </p:spPr>
          <p:txBody>
            <a:bodyPr wrap="none">
              <a:spAutoFit/>
            </a:bodyPr>
            <a:lstStyle/>
            <a:p>
              <a:r>
                <a:rPr lang="en-US" dirty="0">
                  <a:solidFill>
                    <a:srgbClr val="00B050"/>
                  </a:solidFill>
                </a:rPr>
                <a:t>// Useful to see if this is becoming smaller or not. </a:t>
              </a:r>
            </a:p>
          </p:txBody>
        </p:sp>
      </p:grpSp>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970EE9B2-1F10-5932-68B5-18A909FF4AE4}"/>
                  </a:ext>
                </a:extLst>
              </p:cNvPr>
              <p:cNvSpPr/>
              <p:nvPr/>
            </p:nvSpPr>
            <p:spPr>
              <a:xfrm>
                <a:off x="4800604" y="1971636"/>
                <a:ext cx="3937232" cy="848566"/>
              </a:xfrm>
              <a:prstGeom prst="rect">
                <a:avLst/>
              </a:prstGeom>
            </p:spPr>
            <p:txBody>
              <a:bodyPr wrap="none">
                <a:spAutoFit/>
              </a:bodyPr>
              <a:lstStyle/>
              <a:p>
                <a:pPr/>
                <a14:m>
                  <m:oMathPara xmlns:m="http://schemas.openxmlformats.org/officeDocument/2006/math">
                    <m:oMathParaPr>
                      <m:jc m:val="left"/>
                    </m:oMathParaPr>
                    <m:oMath xmlns:m="http://schemas.openxmlformats.org/officeDocument/2006/math">
                      <m:r>
                        <m:rPr>
                          <m:sty m:val="p"/>
                        </m:rPr>
                        <a:rPr lang="en-US" smtClean="0">
                          <a:latin typeface="Cambria Math" panose="02040503050406030204" pitchFamily="18" charset="0"/>
                        </a:rPr>
                        <m:t>J</m:t>
                      </m:r>
                      <m:d>
                        <m:dPr>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𝜃</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i="1">
                                  <a:latin typeface="Cambria Math" panose="02040503050406030204" pitchFamily="18" charset="0"/>
                                </a:rPr>
                                <m:t>𝜃</m:t>
                              </m:r>
                            </m:e>
                            <m:sub>
                              <m:r>
                                <a:rPr lang="en-US" b="0" i="1" smtClean="0">
                                  <a:latin typeface="Cambria Math" panose="02040503050406030204" pitchFamily="18" charset="0"/>
                                </a:rPr>
                                <m:t>1</m:t>
                              </m:r>
                            </m:sub>
                          </m:sSub>
                        </m:e>
                      </m:d>
                      <m:r>
                        <a:rPr lang="en-US" i="1">
                          <a:latin typeface="Cambria Math" panose="02040503050406030204" pitchFamily="18" charset="0"/>
                        </a:rPr>
                        <m:t>= </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r>
                            <a:rPr lang="en-US" i="1">
                              <a:latin typeface="Cambria Math" panose="02040503050406030204" pitchFamily="18" charset="0"/>
                            </a:rPr>
                            <m:t>𝑚</m:t>
                          </m:r>
                        </m:den>
                      </m:f>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𝑚</m:t>
                          </m:r>
                        </m:sup>
                        <m:e>
                          <m:sSup>
                            <m:sSupPr>
                              <m:ctrlPr>
                                <a:rPr lang="en-US" i="1">
                                  <a:latin typeface="Cambria Math" panose="02040503050406030204" pitchFamily="18" charset="0"/>
                                </a:rPr>
                              </m:ctrlPr>
                            </m:sSup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𝑥</m:t>
                                          </m:r>
                                        </m:e>
                                        <m:sup>
                                          <m:d>
                                            <m:dPr>
                                              <m:ctrlPr>
                                                <a:rPr lang="en-US" i="1">
                                                  <a:latin typeface="Cambria Math" panose="02040503050406030204" pitchFamily="18" charset="0"/>
                                                </a:rPr>
                                              </m:ctrlPr>
                                            </m:dPr>
                                            <m:e>
                                              <m:r>
                                                <a:rPr lang="en-US" i="1">
                                                  <a:latin typeface="Cambria Math" panose="02040503050406030204" pitchFamily="18" charset="0"/>
                                                </a:rPr>
                                                <m:t>𝑖</m:t>
                                              </m:r>
                                            </m:e>
                                          </m:d>
                                        </m:sup>
                                      </m:sSup>
                                    </m:e>
                                  </m:d>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𝑦</m:t>
                                      </m:r>
                                    </m:e>
                                    <m:sup>
                                      <m:d>
                                        <m:dPr>
                                          <m:ctrlPr>
                                            <a:rPr lang="en-US" i="1">
                                              <a:latin typeface="Cambria Math" panose="02040503050406030204" pitchFamily="18" charset="0"/>
                                            </a:rPr>
                                          </m:ctrlPr>
                                        </m:dPr>
                                        <m:e>
                                          <m:r>
                                            <a:rPr lang="en-US" i="1">
                                              <a:latin typeface="Cambria Math" panose="02040503050406030204" pitchFamily="18" charset="0"/>
                                            </a:rPr>
                                            <m:t>𝑖</m:t>
                                          </m:r>
                                        </m:e>
                                      </m:d>
                                    </m:sup>
                                  </m:sSup>
                                </m:e>
                              </m:d>
                            </m:e>
                            <m:sup>
                              <m:r>
                                <a:rPr lang="en-US" i="1">
                                  <a:latin typeface="Cambria Math" panose="02040503050406030204" pitchFamily="18" charset="0"/>
                                </a:rPr>
                                <m:t>2</m:t>
                              </m:r>
                            </m:sup>
                          </m:sSup>
                        </m:e>
                      </m:nary>
                    </m:oMath>
                  </m:oMathPara>
                </a14:m>
                <a:endParaRPr lang="en-US" dirty="0"/>
              </a:p>
            </p:txBody>
          </p:sp>
        </mc:Choice>
        <mc:Fallback xmlns="">
          <p:sp>
            <p:nvSpPr>
              <p:cNvPr id="22" name="Rectangle 21">
                <a:extLst>
                  <a:ext uri="{FF2B5EF4-FFF2-40B4-BE49-F238E27FC236}">
                    <a16:creationId xmlns:a16="http://schemas.microsoft.com/office/drawing/2014/main" id="{970EE9B2-1F10-5932-68B5-18A909FF4AE4}"/>
                  </a:ext>
                </a:extLst>
              </p:cNvPr>
              <p:cNvSpPr>
                <a:spLocks noRot="1" noChangeAspect="1" noMove="1" noResize="1" noEditPoints="1" noAdjustHandles="1" noChangeArrowheads="1" noChangeShapeType="1" noTextEdit="1"/>
              </p:cNvSpPr>
              <p:nvPr/>
            </p:nvSpPr>
            <p:spPr>
              <a:xfrm>
                <a:off x="4800604" y="1971636"/>
                <a:ext cx="3937232" cy="848566"/>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Rectangle 22">
                <a:extLst>
                  <a:ext uri="{FF2B5EF4-FFF2-40B4-BE49-F238E27FC236}">
                    <a16:creationId xmlns:a16="http://schemas.microsoft.com/office/drawing/2014/main" id="{052E2175-D8F1-1299-0651-FCD268078487}"/>
                  </a:ext>
                </a:extLst>
              </p:cNvPr>
              <p:cNvSpPr/>
              <p:nvPr/>
            </p:nvSpPr>
            <p:spPr>
              <a:xfrm>
                <a:off x="4946315" y="3294003"/>
                <a:ext cx="167763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charset="0"/>
                        </a:rPr>
                        <m:t>𝑑</m:t>
                      </m:r>
                      <m:r>
                        <a:rPr lang="en-US" b="0" i="1" smtClean="0">
                          <a:solidFill>
                            <a:schemeClr val="tx1"/>
                          </a:solidFill>
                          <a:latin typeface="Cambria Math" panose="02040503050406030204" pitchFamily="18" charset="0"/>
                        </a:rPr>
                        <m:t>𝐽</m:t>
                      </m:r>
                      <m:r>
                        <a:rPr lang="en-US" i="1">
                          <a:solidFill>
                            <a:schemeClr val="tx1"/>
                          </a:solidFill>
                          <a:latin typeface="Cambria Math"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𝜃</m:t>
                          </m:r>
                        </m:e>
                        <m:sub>
                          <m:r>
                            <a:rPr lang="en-US" b="0" i="1" smtClean="0">
                              <a:solidFill>
                                <a:schemeClr val="tx1"/>
                              </a:solidFill>
                              <a:latin typeface="Cambria Math" panose="02040503050406030204" pitchFamily="18" charset="0"/>
                            </a:rPr>
                            <m:t>0</m:t>
                          </m:r>
                        </m:sub>
                      </m:sSub>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𝜃</m:t>
                          </m:r>
                        </m:e>
                        <m:sub>
                          <m:r>
                            <a:rPr lang="en-US" b="0" i="1" smtClean="0">
                              <a:solidFill>
                                <a:schemeClr val="tx1"/>
                              </a:solidFill>
                              <a:latin typeface="Cambria Math" panose="02040503050406030204" pitchFamily="18" charset="0"/>
                            </a:rPr>
                            <m:t>1</m:t>
                          </m:r>
                        </m:sub>
                      </m:sSub>
                      <m:r>
                        <a:rPr lang="en-US" i="1">
                          <a:solidFill>
                            <a:schemeClr val="tx1"/>
                          </a:solidFill>
                          <a:latin typeface="Cambria Math" charset="0"/>
                        </a:rPr>
                        <m:t>)/</m:t>
                      </m:r>
                      <m:r>
                        <a:rPr lang="en-US" b="0" i="1" smtClean="0">
                          <a:solidFill>
                            <a:schemeClr val="tx1"/>
                          </a:solidFill>
                          <a:latin typeface="Cambria Math" charset="0"/>
                        </a:rPr>
                        <m:t>𝑑</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𝜃</m:t>
                          </m:r>
                        </m:e>
                        <m:sub>
                          <m:r>
                            <a:rPr lang="en-US" b="0" i="1" smtClean="0">
                              <a:solidFill>
                                <a:schemeClr val="tx1"/>
                              </a:solidFill>
                              <a:latin typeface="Cambria Math" panose="02040503050406030204" pitchFamily="18" charset="0"/>
                            </a:rPr>
                            <m:t>1</m:t>
                          </m:r>
                        </m:sub>
                      </m:sSub>
                    </m:oMath>
                  </m:oMathPara>
                </a14:m>
                <a:endParaRPr lang="en-US" dirty="0"/>
              </a:p>
            </p:txBody>
          </p:sp>
        </mc:Choice>
        <mc:Fallback xmlns="">
          <p:sp>
            <p:nvSpPr>
              <p:cNvPr id="23" name="Rectangle 22">
                <a:extLst>
                  <a:ext uri="{FF2B5EF4-FFF2-40B4-BE49-F238E27FC236}">
                    <a16:creationId xmlns:a16="http://schemas.microsoft.com/office/drawing/2014/main" id="{052E2175-D8F1-1299-0651-FCD268078487}"/>
                  </a:ext>
                </a:extLst>
              </p:cNvPr>
              <p:cNvSpPr>
                <a:spLocks noRot="1" noChangeAspect="1" noMove="1" noResize="1" noEditPoints="1" noAdjustHandles="1" noChangeArrowheads="1" noChangeShapeType="1" noTextEdit="1"/>
              </p:cNvSpPr>
              <p:nvPr/>
            </p:nvSpPr>
            <p:spPr>
              <a:xfrm>
                <a:off x="4946315" y="3294003"/>
                <a:ext cx="1677639" cy="369332"/>
              </a:xfrm>
              <a:prstGeom prst="rect">
                <a:avLst/>
              </a:prstGeom>
              <a:blipFill>
                <a:blip r:embed="rId11"/>
                <a:stretch>
                  <a:fillRect b="-147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754C0691-8E44-62C2-B6F1-48EE42BA566C}"/>
                  </a:ext>
                </a:extLst>
              </p:cNvPr>
              <p:cNvSpPr/>
              <p:nvPr/>
            </p:nvSpPr>
            <p:spPr>
              <a:xfrm>
                <a:off x="2547364" y="4195863"/>
                <a:ext cx="2987100"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𝜃</m:t>
                          </m:r>
                        </m:e>
                        <m:sub>
                          <m:r>
                            <a:rPr lang="en-US" b="0" i="1" smtClean="0">
                              <a:solidFill>
                                <a:schemeClr val="tx1"/>
                              </a:solidFill>
                              <a:latin typeface="Cambria Math" panose="02040503050406030204" pitchFamily="18" charset="0"/>
                            </a:rPr>
                            <m:t>1</m:t>
                          </m:r>
                        </m:sub>
                      </m:sSub>
                      <m:r>
                        <a:rPr lang="en-US" b="0" i="1" smtClean="0">
                          <a:solidFill>
                            <a:schemeClr val="tx1"/>
                          </a:solidFill>
                          <a:latin typeface="Cambria Math"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𝜃</m:t>
                          </m:r>
                        </m:e>
                        <m:sub>
                          <m:r>
                            <a:rPr lang="en-US" b="0" i="1" smtClean="0">
                              <a:solidFill>
                                <a:schemeClr val="tx1"/>
                              </a:solidFill>
                              <a:latin typeface="Cambria Math" panose="02040503050406030204" pitchFamily="18" charset="0"/>
                            </a:rPr>
                            <m:t>1</m:t>
                          </m:r>
                        </m:sub>
                      </m:sSub>
                      <m:r>
                        <a:rPr lang="en-US" b="0" i="1" smtClean="0">
                          <a:solidFill>
                            <a:schemeClr val="tx1"/>
                          </a:solidFill>
                          <a:latin typeface="Cambria Math" charset="0"/>
                        </a:rPr>
                        <m:t> −</m:t>
                      </m:r>
                      <m:r>
                        <a:rPr lang="en-US" b="0" i="1" smtClean="0">
                          <a:solidFill>
                            <a:schemeClr val="tx1"/>
                          </a:solidFill>
                          <a:latin typeface="Cambria Math" charset="0"/>
                        </a:rPr>
                        <m:t>𝜆</m:t>
                      </m:r>
                      <m:r>
                        <a:rPr lang="en-US" i="1">
                          <a:latin typeface="Cambria Math" charset="0"/>
                        </a:rPr>
                        <m:t>𝑑</m:t>
                      </m:r>
                      <m:r>
                        <a:rPr lang="en-US" i="1">
                          <a:latin typeface="Cambria Math" panose="02040503050406030204" pitchFamily="18" charset="0"/>
                        </a:rPr>
                        <m:t>𝐽</m:t>
                      </m:r>
                      <m:r>
                        <a:rPr lang="en-US" i="1">
                          <a:latin typeface="Cambria Math" charset="0"/>
                        </a:rPr>
                        <m:t>(</m:t>
                      </m:r>
                      <m:sSub>
                        <m:sSubPr>
                          <m:ctrlPr>
                            <a:rPr lang="en-US" i="1">
                              <a:latin typeface="Cambria Math" panose="02040503050406030204" pitchFamily="18" charset="0"/>
                            </a:rPr>
                          </m:ctrlPr>
                        </m:sSubPr>
                        <m:e>
                          <m:r>
                            <a:rPr lang="en-US" i="1">
                              <a:latin typeface="Cambria Math" panose="02040503050406030204" pitchFamily="18" charset="0"/>
                            </a:rPr>
                            <m:t>𝜃</m:t>
                          </m:r>
                        </m:e>
                        <m:sub>
                          <m:r>
                            <a:rPr lang="en-US" i="1">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𝜃</m:t>
                          </m:r>
                        </m:e>
                        <m:sub>
                          <m:r>
                            <a:rPr lang="en-US" i="1">
                              <a:latin typeface="Cambria Math" panose="02040503050406030204" pitchFamily="18" charset="0"/>
                            </a:rPr>
                            <m:t>1</m:t>
                          </m:r>
                        </m:sub>
                      </m:sSub>
                      <m:r>
                        <a:rPr lang="en-US" i="1">
                          <a:latin typeface="Cambria Math" charset="0"/>
                        </a:rPr>
                        <m:t>)/</m:t>
                      </m:r>
                      <m:r>
                        <a:rPr lang="en-US" i="1">
                          <a:latin typeface="Cambria Math" charset="0"/>
                        </a:rPr>
                        <m:t>𝑑</m:t>
                      </m:r>
                      <m:sSub>
                        <m:sSubPr>
                          <m:ctrlPr>
                            <a:rPr lang="en-US" i="1">
                              <a:latin typeface="Cambria Math" panose="02040503050406030204" pitchFamily="18" charset="0"/>
                            </a:rPr>
                          </m:ctrlPr>
                        </m:sSubPr>
                        <m:e>
                          <m:r>
                            <a:rPr lang="en-US" i="1">
                              <a:latin typeface="Cambria Math" panose="02040503050406030204" pitchFamily="18" charset="0"/>
                            </a:rPr>
                            <m:t>𝜃</m:t>
                          </m:r>
                        </m:e>
                        <m:sub>
                          <m:r>
                            <a:rPr lang="en-US" b="0" i="1" smtClean="0">
                              <a:latin typeface="Cambria Math" panose="02040503050406030204" pitchFamily="18" charset="0"/>
                            </a:rPr>
                            <m:t>1</m:t>
                          </m:r>
                        </m:sub>
                      </m:sSub>
                    </m:oMath>
                  </m:oMathPara>
                </a14:m>
                <a:endParaRPr lang="en-US" dirty="0"/>
              </a:p>
              <a:p>
                <a:endParaRPr lang="en-US" dirty="0"/>
              </a:p>
            </p:txBody>
          </p:sp>
        </mc:Choice>
        <mc:Fallback xmlns="">
          <p:sp>
            <p:nvSpPr>
              <p:cNvPr id="24" name="Rectangle 23">
                <a:extLst>
                  <a:ext uri="{FF2B5EF4-FFF2-40B4-BE49-F238E27FC236}">
                    <a16:creationId xmlns:a16="http://schemas.microsoft.com/office/drawing/2014/main" id="{754C0691-8E44-62C2-B6F1-48EE42BA566C}"/>
                  </a:ext>
                </a:extLst>
              </p:cNvPr>
              <p:cNvSpPr>
                <a:spLocks noRot="1" noChangeAspect="1" noMove="1" noResize="1" noEditPoints="1" noAdjustHandles="1" noChangeArrowheads="1" noChangeShapeType="1" noTextEdit="1"/>
              </p:cNvSpPr>
              <p:nvPr/>
            </p:nvSpPr>
            <p:spPr>
              <a:xfrm>
                <a:off x="2547364" y="4195863"/>
                <a:ext cx="2987100" cy="646331"/>
              </a:xfrm>
              <a:prstGeom prst="rect">
                <a:avLst/>
              </a:prstGeom>
              <a:blipFill>
                <a:blip r:embed="rId12"/>
                <a:stretch>
                  <a:fillRect/>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895811AD-4EFC-9327-54B0-9577A4977142}"/>
              </a:ext>
            </a:extLst>
          </p:cNvPr>
          <p:cNvSpPr txBox="1"/>
          <p:nvPr/>
        </p:nvSpPr>
        <p:spPr>
          <a:xfrm>
            <a:off x="738980" y="5581745"/>
            <a:ext cx="8414669"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374151"/>
                </a:solidFill>
                <a:effectLst/>
                <a:latin typeface="Söhne"/>
              </a:rPr>
              <a:t>An epoch is one complete pass through the entire training dataset, during which the model's parameters are updated to minimize the loss of function.</a:t>
            </a:r>
          </a:p>
          <a:p>
            <a:pPr marL="285750" indent="-285750">
              <a:buFont typeface="Arial" panose="020B0604020202020204" pitchFamily="34" charset="0"/>
              <a:buChar char="•"/>
            </a:pPr>
            <a:r>
              <a:rPr lang="en-US" dirty="0">
                <a:solidFill>
                  <a:srgbClr val="374151"/>
                </a:solidFill>
                <a:latin typeface="Söhne"/>
              </a:rPr>
              <a:t>Each Update is based on complete dataset</a:t>
            </a:r>
            <a:endParaRPr lang="en-US" dirty="0"/>
          </a:p>
        </p:txBody>
      </p:sp>
    </p:spTree>
    <p:extLst>
      <p:ext uri="{BB962C8B-B14F-4D97-AF65-F5344CB8AC3E}">
        <p14:creationId xmlns:p14="http://schemas.microsoft.com/office/powerpoint/2010/main" val="24668868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5DBD1E2-D45E-47D4-8DD8-1285FEA24AE0}" type="slidenum">
              <a:rPr lang="en-US" smtClean="0"/>
              <a:pPr/>
              <a:t>26</a:t>
            </a:fld>
            <a:endParaRPr lang="en-US" dirty="0"/>
          </a:p>
        </p:txBody>
      </p:sp>
      <p:pic>
        <p:nvPicPr>
          <p:cNvPr id="2050" name="Picture 2" descr="https://saugatbhattarai.com.np/wp-content/uploads/2018/06/learning-rate-gradient-descent.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2811" y="1699727"/>
            <a:ext cx="7863157" cy="3695685"/>
          </a:xfrm>
          <a:prstGeom prst="rect">
            <a:avLst/>
          </a:prstGeom>
          <a:noFill/>
          <a:extLst>
            <a:ext uri="{909E8E84-426E-40DD-AFC4-6F175D3DCCD1}">
              <a14:hiddenFill xmlns:a14="http://schemas.microsoft.com/office/drawing/2010/main">
                <a:solidFill>
                  <a:srgbClr val="FFFFFF"/>
                </a:solidFill>
              </a14:hiddenFill>
            </a:ext>
          </a:extLst>
        </p:spPr>
      </p:pic>
      <p:sp>
        <p:nvSpPr>
          <p:cNvPr id="3" name="Title 1">
            <a:extLst>
              <a:ext uri="{FF2B5EF4-FFF2-40B4-BE49-F238E27FC236}">
                <a16:creationId xmlns:a16="http://schemas.microsoft.com/office/drawing/2014/main" id="{C4620507-96E9-0367-1664-B2AE55A3A00D}"/>
              </a:ext>
            </a:extLst>
          </p:cNvPr>
          <p:cNvSpPr txBox="1">
            <a:spLocks/>
          </p:cNvSpPr>
          <p:nvPr/>
        </p:nvSpPr>
        <p:spPr>
          <a:xfrm>
            <a:off x="0" y="266700"/>
            <a:ext cx="9841230" cy="10969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t>Effect of learning rate</a:t>
            </a:r>
          </a:p>
        </p:txBody>
      </p:sp>
    </p:spTree>
    <p:extLst>
      <p:ext uri="{BB962C8B-B14F-4D97-AF65-F5344CB8AC3E}">
        <p14:creationId xmlns:p14="http://schemas.microsoft.com/office/powerpoint/2010/main" val="26198619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5DBD1E2-D45E-47D4-8DD8-1285FEA24AE0}" type="slidenum">
              <a:rPr lang="en-US" smtClean="0"/>
              <a:pPr/>
              <a:t>27</a:t>
            </a:fld>
            <a:endParaRPr lang="en-US" dirty="0"/>
          </a:p>
        </p:txBody>
      </p:sp>
      <p:sp>
        <p:nvSpPr>
          <p:cNvPr id="2" name="Title 1"/>
          <p:cNvSpPr>
            <a:spLocks noGrp="1"/>
          </p:cNvSpPr>
          <p:nvPr>
            <p:ph type="title" idx="4294967295"/>
          </p:nvPr>
        </p:nvSpPr>
        <p:spPr>
          <a:xfrm>
            <a:off x="0" y="266700"/>
            <a:ext cx="9841230" cy="1096963"/>
          </a:xfrm>
        </p:spPr>
        <p:txBody>
          <a:bodyPr/>
          <a:lstStyle/>
          <a:p>
            <a:pPr algn="ctr"/>
            <a:r>
              <a:rPr lang="en-US" dirty="0"/>
              <a:t>Effect of learning rate - code</a:t>
            </a:r>
          </a:p>
        </p:txBody>
      </p:sp>
      <p:grpSp>
        <p:nvGrpSpPr>
          <p:cNvPr id="3" name="Group 2">
            <a:extLst>
              <a:ext uri="{FF2B5EF4-FFF2-40B4-BE49-F238E27FC236}">
                <a16:creationId xmlns:a16="http://schemas.microsoft.com/office/drawing/2014/main" id="{19431FCB-A1C3-2D7F-F219-A649DD624A79}"/>
              </a:ext>
            </a:extLst>
          </p:cNvPr>
          <p:cNvGrpSpPr/>
          <p:nvPr/>
        </p:nvGrpSpPr>
        <p:grpSpPr>
          <a:xfrm>
            <a:off x="195966" y="1722386"/>
            <a:ext cx="9073764" cy="4004044"/>
            <a:chOff x="344556" y="3574046"/>
            <a:chExt cx="8040187" cy="3085259"/>
          </a:xfrm>
        </p:grpSpPr>
        <p:pic>
          <p:nvPicPr>
            <p:cNvPr id="8" name="Picture 7"/>
            <p:cNvPicPr>
              <a:picLocks noChangeAspect="1"/>
            </p:cNvPicPr>
            <p:nvPr/>
          </p:nvPicPr>
          <p:blipFill>
            <a:blip r:embed="rId2"/>
            <a:stretch>
              <a:fillRect/>
            </a:stretch>
          </p:blipFill>
          <p:spPr>
            <a:xfrm>
              <a:off x="2717525" y="3574046"/>
              <a:ext cx="2645359" cy="3077719"/>
            </a:xfrm>
            <a:prstGeom prst="rect">
              <a:avLst/>
            </a:prstGeom>
          </p:spPr>
        </p:pic>
        <p:pic>
          <p:nvPicPr>
            <p:cNvPr id="9" name="Picture 8"/>
            <p:cNvPicPr>
              <a:picLocks noChangeAspect="1"/>
            </p:cNvPicPr>
            <p:nvPr/>
          </p:nvPicPr>
          <p:blipFill>
            <a:blip r:embed="rId3"/>
            <a:stretch>
              <a:fillRect/>
            </a:stretch>
          </p:blipFill>
          <p:spPr>
            <a:xfrm>
              <a:off x="344556" y="3810304"/>
              <a:ext cx="2024894" cy="2780539"/>
            </a:xfrm>
            <a:prstGeom prst="rect">
              <a:avLst/>
            </a:prstGeom>
          </p:spPr>
        </p:pic>
        <p:pic>
          <p:nvPicPr>
            <p:cNvPr id="10" name="Picture 9"/>
            <p:cNvPicPr>
              <a:picLocks noChangeAspect="1"/>
            </p:cNvPicPr>
            <p:nvPr/>
          </p:nvPicPr>
          <p:blipFill>
            <a:blip r:embed="rId4"/>
            <a:stretch>
              <a:fillRect/>
            </a:stretch>
          </p:blipFill>
          <p:spPr>
            <a:xfrm>
              <a:off x="5912795" y="3684343"/>
              <a:ext cx="2471948" cy="2974962"/>
            </a:xfrm>
            <a:prstGeom prst="rect">
              <a:avLst/>
            </a:prstGeom>
          </p:spPr>
        </p:pic>
      </p:grpSp>
    </p:spTree>
    <p:extLst>
      <p:ext uri="{BB962C8B-B14F-4D97-AF65-F5344CB8AC3E}">
        <p14:creationId xmlns:p14="http://schemas.microsoft.com/office/powerpoint/2010/main" val="39761429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5DBD1E2-D45E-47D4-8DD8-1285FEA24AE0}" type="slidenum">
              <a:rPr lang="en-US" smtClean="0"/>
              <a:pPr/>
              <a:t>28</a:t>
            </a:fld>
            <a:endParaRPr lang="en-US" dirty="0"/>
          </a:p>
        </p:txBody>
      </p:sp>
      <p:sp>
        <p:nvSpPr>
          <p:cNvPr id="2" name="Title 1"/>
          <p:cNvSpPr>
            <a:spLocks noGrp="1"/>
          </p:cNvSpPr>
          <p:nvPr>
            <p:ph type="title" idx="4294967295"/>
          </p:nvPr>
        </p:nvSpPr>
        <p:spPr>
          <a:xfrm>
            <a:off x="-30480" y="-42928"/>
            <a:ext cx="10012680" cy="1096963"/>
          </a:xfrm>
        </p:spPr>
        <p:txBody>
          <a:bodyPr/>
          <a:lstStyle/>
          <a:p>
            <a:pPr algn="ctr"/>
            <a:r>
              <a:rPr lang="en-US" dirty="0"/>
              <a:t>Pros and Cons</a:t>
            </a:r>
          </a:p>
        </p:txBody>
      </p:sp>
      <p:sp>
        <p:nvSpPr>
          <p:cNvPr id="3" name="Content Placeholder 2"/>
          <p:cNvSpPr>
            <a:spLocks noGrp="1"/>
          </p:cNvSpPr>
          <p:nvPr>
            <p:ph idx="4294967295"/>
          </p:nvPr>
        </p:nvSpPr>
        <p:spPr>
          <a:xfrm>
            <a:off x="331470" y="1054035"/>
            <a:ext cx="5909310" cy="3805684"/>
          </a:xfrm>
        </p:spPr>
        <p:txBody>
          <a:bodyPr>
            <a:normAutofit lnSpcReduction="10000"/>
          </a:bodyPr>
          <a:lstStyle/>
          <a:p>
            <a:r>
              <a:rPr lang="en-US" dirty="0">
                <a:latin typeface="Times New Roman" panose="02020603050405020304" pitchFamily="18" charset="0"/>
                <a:cs typeface="Times New Roman" panose="02020603050405020304" pitchFamily="18" charset="0"/>
              </a:rPr>
              <a:t>Advantages:</a:t>
            </a:r>
          </a:p>
          <a:p>
            <a:pPr lvl="1"/>
            <a:r>
              <a:rPr lang="en-US" dirty="0">
                <a:latin typeface="Times New Roman" panose="02020603050405020304" pitchFamily="18" charset="0"/>
                <a:cs typeface="Times New Roman" panose="02020603050405020304" pitchFamily="18" charset="0"/>
              </a:rPr>
              <a:t>Simple and often quite effective on ML tasks</a:t>
            </a:r>
          </a:p>
          <a:p>
            <a:pPr lvl="1"/>
            <a:r>
              <a:rPr lang="en-US" dirty="0">
                <a:latin typeface="Times New Roman" panose="02020603050405020304" pitchFamily="18" charset="0"/>
                <a:cs typeface="Times New Roman" panose="02020603050405020304" pitchFamily="18" charset="0"/>
              </a:rPr>
              <a:t>Often very scalable</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Drawbacks</a:t>
            </a:r>
          </a:p>
          <a:p>
            <a:pPr lvl="1"/>
            <a:r>
              <a:rPr lang="en-US" dirty="0">
                <a:latin typeface="Times New Roman" panose="02020603050405020304" pitchFamily="18" charset="0"/>
                <a:cs typeface="Times New Roman" panose="02020603050405020304" pitchFamily="18" charset="0"/>
              </a:rPr>
              <a:t>Might find a local minimum</a:t>
            </a:r>
          </a:p>
          <a:p>
            <a:pPr marL="457200" lvl="1" indent="0">
              <a:buNone/>
            </a:pPr>
            <a:endParaRPr lang="en-US" dirty="0">
              <a:latin typeface="Times New Roman" panose="02020603050405020304" pitchFamily="18" charset="0"/>
              <a:cs typeface="Times New Roman" panose="02020603050405020304" pitchFamily="18" charset="0"/>
            </a:endParaRPr>
          </a:p>
          <a:p>
            <a:pPr lvl="1"/>
            <a:r>
              <a:rPr lang="en-US" dirty="0">
                <a:latin typeface="Times New Roman" panose="02020603050405020304" pitchFamily="18" charset="0"/>
                <a:cs typeface="Times New Roman" panose="02020603050405020304" pitchFamily="18" charset="0"/>
              </a:rPr>
              <a:t>Only applies to smooth function (differentiable)</a:t>
            </a:r>
          </a:p>
        </p:txBody>
      </p:sp>
      <p:pic>
        <p:nvPicPr>
          <p:cNvPr id="3074" name="Picture 2" descr="Image result for gradient descent local minim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31975" y="1419819"/>
            <a:ext cx="2906284" cy="254952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421652" y="5285234"/>
            <a:ext cx="8516607" cy="923330"/>
          </a:xfrm>
          <a:prstGeom prst="rect">
            <a:avLst/>
          </a:prstGeom>
        </p:spPr>
        <p:txBody>
          <a:bodyPr wrap="square">
            <a:spAutoFit/>
          </a:bodyPr>
          <a:lstStyle/>
          <a:p>
            <a:r>
              <a:rPr lang="en-US" dirty="0"/>
              <a:t>Fortunately, the MSE cost function for a Linear Regression model happens to be a convex function, which means that if you pick any two points on the curve, the line segment joining them never crosses the curve. </a:t>
            </a:r>
          </a:p>
        </p:txBody>
      </p:sp>
    </p:spTree>
    <p:extLst>
      <p:ext uri="{BB962C8B-B14F-4D97-AF65-F5344CB8AC3E}">
        <p14:creationId xmlns:p14="http://schemas.microsoft.com/office/powerpoint/2010/main" val="8186844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24D313-BDE7-4234-8765-1423FC0EC8A2}"/>
              </a:ext>
            </a:extLst>
          </p:cNvPr>
          <p:cNvSpPr>
            <a:spLocks noGrp="1"/>
          </p:cNvSpPr>
          <p:nvPr>
            <p:ph type="title"/>
          </p:nvPr>
        </p:nvSpPr>
        <p:spPr/>
        <p:txBody>
          <a:bodyPr/>
          <a:lstStyle/>
          <a:p>
            <a:r>
              <a:rPr lang="en-US" dirty="0">
                <a:cs typeface="Calibri Light"/>
              </a:rPr>
              <a:t>Feature Scale</a:t>
            </a:r>
            <a:endParaRPr lang="en-US" dirty="0"/>
          </a:p>
        </p:txBody>
      </p:sp>
      <p:pic>
        <p:nvPicPr>
          <p:cNvPr id="3074" name="Picture 2" descr="https://learning.oreilly.com/library/view/hands-on-machine-learning/9781492032632/assets/mls2_040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90805" y="1786359"/>
            <a:ext cx="7167303" cy="2877082"/>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380103" y="1786359"/>
            <a:ext cx="3740076" cy="3192746"/>
          </a:xfrm>
          <a:prstGeom prst="rect">
            <a:avLst/>
          </a:prstGeom>
        </p:spPr>
        <p:txBody>
          <a:bodyPr wrap="square">
            <a:spAutoFit/>
          </a:bodyPr>
          <a:lstStyle/>
          <a:p>
            <a:pPr marL="285750" indent="-285750">
              <a:buFont typeface="Arial" panose="020B0604020202020204" pitchFamily="34" charset="0"/>
              <a:buChar char="•"/>
            </a:pPr>
            <a:r>
              <a:rPr lang="en-US" dirty="0"/>
              <a:t>The cost function has the shape of a bowl, but it can be an elongated bowl if the features have very different scales.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Figure shows Gradient Descent on a training set where features 1 and 2 have the same scale (on the left), and on a training set where feature 1 has much smaller values than feature 2 (on the right)</a:t>
            </a:r>
          </a:p>
        </p:txBody>
      </p:sp>
      <p:sp>
        <p:nvSpPr>
          <p:cNvPr id="5" name="TextBox 4"/>
          <p:cNvSpPr txBox="1"/>
          <p:nvPr/>
        </p:nvSpPr>
        <p:spPr>
          <a:xfrm>
            <a:off x="4792532" y="4840941"/>
            <a:ext cx="7040880" cy="584775"/>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Image source : Book -  Hands-On Machine Learning with </a:t>
            </a:r>
            <a:r>
              <a:rPr lang="en-US" sz="1600" dirty="0" err="1">
                <a:latin typeface="Times New Roman" panose="02020603050405020304" pitchFamily="18" charset="0"/>
                <a:cs typeface="Times New Roman" panose="02020603050405020304" pitchFamily="18" charset="0"/>
              </a:rPr>
              <a:t>Scikit</a:t>
            </a:r>
            <a:r>
              <a:rPr lang="en-US" sz="1600" dirty="0">
                <a:latin typeface="Times New Roman" panose="02020603050405020304" pitchFamily="18" charset="0"/>
                <a:cs typeface="Times New Roman" panose="02020603050405020304" pitchFamily="18" charset="0"/>
              </a:rPr>
              <a:t>-Learn and </a:t>
            </a:r>
            <a:r>
              <a:rPr lang="en-US" sz="1600" dirty="0" err="1">
                <a:latin typeface="Times New Roman" panose="02020603050405020304" pitchFamily="18" charset="0"/>
                <a:cs typeface="Times New Roman" panose="02020603050405020304" pitchFamily="18" charset="0"/>
              </a:rPr>
              <a:t>TensorFlow</a:t>
            </a:r>
            <a:r>
              <a:rPr lang="en-US" sz="1600" dirty="0">
                <a:latin typeface="Times New Roman" panose="02020603050405020304" pitchFamily="18" charset="0"/>
                <a:cs typeface="Times New Roman" panose="02020603050405020304" pitchFamily="18" charset="0"/>
              </a:rPr>
              <a:t>: Concepts, Tools, and Techniques to Build Intelligent Systems</a:t>
            </a:r>
          </a:p>
        </p:txBody>
      </p:sp>
    </p:spTree>
    <p:extLst>
      <p:ext uri="{BB962C8B-B14F-4D97-AF65-F5344CB8AC3E}">
        <p14:creationId xmlns:p14="http://schemas.microsoft.com/office/powerpoint/2010/main" val="18644625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A94871E-96FC-4ADE-815B-41A636E34F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40080" y="320040"/>
            <a:ext cx="6692827" cy="3892669"/>
          </a:xfrm>
        </p:spPr>
        <p:txBody>
          <a:bodyPr vert="horz" lIns="91440" tIns="45720" rIns="91440" bIns="45720" rtlCol="0" anchor="b">
            <a:normAutofit/>
          </a:bodyPr>
          <a:lstStyle/>
          <a:p>
            <a:pPr algn="l"/>
            <a:r>
              <a:rPr lang="en-US" sz="6600" b="0" kern="1200" dirty="0">
                <a:solidFill>
                  <a:schemeClr val="tx1"/>
                </a:solidFill>
                <a:latin typeface="+mj-lt"/>
                <a:ea typeface="+mj-ea"/>
                <a:cs typeface="+mj-cs"/>
              </a:rPr>
              <a:t>Linear Regression</a:t>
            </a:r>
          </a:p>
        </p:txBody>
      </p:sp>
      <p:sp>
        <p:nvSpPr>
          <p:cNvPr id="11"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4562" y="4409267"/>
            <a:ext cx="4243589" cy="18288"/>
          </a:xfrm>
          <a:custGeom>
            <a:avLst/>
            <a:gdLst>
              <a:gd name="connsiteX0" fmla="*/ 0 w 4243589"/>
              <a:gd name="connsiteY0" fmla="*/ 0 h 18288"/>
              <a:gd name="connsiteX1" fmla="*/ 563791 w 4243589"/>
              <a:gd name="connsiteY1" fmla="*/ 0 h 18288"/>
              <a:gd name="connsiteX2" fmla="*/ 1042710 w 4243589"/>
              <a:gd name="connsiteY2" fmla="*/ 0 h 18288"/>
              <a:gd name="connsiteX3" fmla="*/ 1564066 w 4243589"/>
              <a:gd name="connsiteY3" fmla="*/ 0 h 18288"/>
              <a:gd name="connsiteX4" fmla="*/ 2212729 w 4243589"/>
              <a:gd name="connsiteY4" fmla="*/ 0 h 18288"/>
              <a:gd name="connsiteX5" fmla="*/ 2776520 w 4243589"/>
              <a:gd name="connsiteY5" fmla="*/ 0 h 18288"/>
              <a:gd name="connsiteX6" fmla="*/ 3297875 w 4243589"/>
              <a:gd name="connsiteY6" fmla="*/ 0 h 18288"/>
              <a:gd name="connsiteX7" fmla="*/ 4243589 w 4243589"/>
              <a:gd name="connsiteY7" fmla="*/ 0 h 18288"/>
              <a:gd name="connsiteX8" fmla="*/ 4243589 w 4243589"/>
              <a:gd name="connsiteY8" fmla="*/ 18288 h 18288"/>
              <a:gd name="connsiteX9" fmla="*/ 3637362 w 4243589"/>
              <a:gd name="connsiteY9" fmla="*/ 18288 h 18288"/>
              <a:gd name="connsiteX10" fmla="*/ 3116007 w 4243589"/>
              <a:gd name="connsiteY10" fmla="*/ 18288 h 18288"/>
              <a:gd name="connsiteX11" fmla="*/ 2424908 w 4243589"/>
              <a:gd name="connsiteY11" fmla="*/ 18288 h 18288"/>
              <a:gd name="connsiteX12" fmla="*/ 1861117 w 4243589"/>
              <a:gd name="connsiteY12" fmla="*/ 18288 h 18288"/>
              <a:gd name="connsiteX13" fmla="*/ 1382198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3987" y="7429"/>
                  <a:pt x="4243569" y="10822"/>
                  <a:pt x="4243589" y="18288"/>
                </a:cubicBezTo>
                <a:cubicBezTo>
                  <a:pt x="4112949" y="-2855"/>
                  <a:pt x="3928037" y="1831"/>
                  <a:pt x="3637362" y="18288"/>
                </a:cubicBezTo>
                <a:cubicBezTo>
                  <a:pt x="3346687" y="34745"/>
                  <a:pt x="3254446" y="26669"/>
                  <a:pt x="3116007" y="18288"/>
                </a:cubicBezTo>
                <a:cubicBezTo>
                  <a:pt x="2977569" y="9907"/>
                  <a:pt x="2620228" y="28873"/>
                  <a:pt x="2424908" y="18288"/>
                </a:cubicBezTo>
                <a:cubicBezTo>
                  <a:pt x="2229588" y="7703"/>
                  <a:pt x="2088287" y="-3854"/>
                  <a:pt x="1861117" y="18288"/>
                </a:cubicBezTo>
                <a:cubicBezTo>
                  <a:pt x="1633947" y="40430"/>
                  <a:pt x="1502447" y="-871"/>
                  <a:pt x="1382198" y="18288"/>
                </a:cubicBezTo>
                <a:cubicBezTo>
                  <a:pt x="1261949" y="37447"/>
                  <a:pt x="1045440" y="28353"/>
                  <a:pt x="733535" y="18288"/>
                </a:cubicBezTo>
                <a:cubicBezTo>
                  <a:pt x="421630" y="8223"/>
                  <a:pt x="341257" y="-18359"/>
                  <a:pt x="0" y="18288"/>
                </a:cubicBezTo>
                <a:cubicBezTo>
                  <a:pt x="-591" y="13205"/>
                  <a:pt x="-663" y="6329"/>
                  <a:pt x="0" y="0"/>
                </a:cubicBezTo>
                <a:close/>
              </a:path>
              <a:path w="4243589" h="18288"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2703" y="5429"/>
                  <a:pt x="4244410" y="14046"/>
                  <a:pt x="4243589" y="18288"/>
                </a:cubicBezTo>
                <a:cubicBezTo>
                  <a:pt x="4130424" y="-1240"/>
                  <a:pt x="3932803" y="42249"/>
                  <a:pt x="3722234" y="18288"/>
                </a:cubicBezTo>
                <a:cubicBezTo>
                  <a:pt x="3511665" y="-5673"/>
                  <a:pt x="3269903" y="45994"/>
                  <a:pt x="3116007" y="18288"/>
                </a:cubicBezTo>
                <a:cubicBezTo>
                  <a:pt x="2962111" y="-9418"/>
                  <a:pt x="2744280" y="23224"/>
                  <a:pt x="2509780" y="18288"/>
                </a:cubicBezTo>
                <a:cubicBezTo>
                  <a:pt x="2275280" y="13352"/>
                  <a:pt x="2066059" y="43664"/>
                  <a:pt x="1945989" y="18288"/>
                </a:cubicBezTo>
                <a:cubicBezTo>
                  <a:pt x="1825919" y="-7088"/>
                  <a:pt x="1407329" y="12616"/>
                  <a:pt x="1254890" y="18288"/>
                </a:cubicBezTo>
                <a:cubicBezTo>
                  <a:pt x="1102451" y="23960"/>
                  <a:pt x="837950" y="31673"/>
                  <a:pt x="563791" y="18288"/>
                </a:cubicBezTo>
                <a:cubicBezTo>
                  <a:pt x="289632" y="4903"/>
                  <a:pt x="132768" y="7105"/>
                  <a:pt x="0" y="18288"/>
                </a:cubicBezTo>
                <a:cubicBezTo>
                  <a:pt x="668" y="13665"/>
                  <a:pt x="578" y="5675"/>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phic 2" descr="Idea outline">
            <a:extLst>
              <a:ext uri="{FF2B5EF4-FFF2-40B4-BE49-F238E27FC236}">
                <a16:creationId xmlns:a16="http://schemas.microsoft.com/office/drawing/2014/main" id="{066E305D-CB14-EF72-F5D5-4E0897E5A54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p:blipFill>
        <p:spPr>
          <a:xfrm>
            <a:off x="7781544" y="1267079"/>
            <a:ext cx="4087368" cy="4087368"/>
          </a:xfrm>
          <a:prstGeom prst="rect">
            <a:avLst/>
          </a:prstGeom>
        </p:spPr>
      </p:pic>
      <p:sp>
        <p:nvSpPr>
          <p:cNvPr id="4" name="Slide Number Placeholder 3"/>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65DBD1E2-D45E-47D4-8DD8-1285FEA24AE0}" type="slidenum">
              <a:rPr lang="en-US" sz="1200" smtClean="0">
                <a:solidFill>
                  <a:schemeClr val="tx1">
                    <a:tint val="75000"/>
                  </a:schemeClr>
                </a:solidFill>
                <a:latin typeface="+mn-lt"/>
                <a:cs typeface="+mn-cs"/>
              </a:rPr>
              <a:pPr>
                <a:spcAft>
                  <a:spcPts val="600"/>
                </a:spcAft>
              </a:pPr>
              <a:t>3</a:t>
            </a:fld>
            <a:endParaRPr lang="en-US" sz="1200">
              <a:solidFill>
                <a:schemeClr val="tx1">
                  <a:tint val="75000"/>
                </a:schemeClr>
              </a:solidFill>
              <a:latin typeface="+mn-lt"/>
              <a:cs typeface="+mn-cs"/>
            </a:endParaRPr>
          </a:p>
        </p:txBody>
      </p:sp>
    </p:spTree>
    <p:extLst>
      <p:ext uri="{BB962C8B-B14F-4D97-AF65-F5344CB8AC3E}">
        <p14:creationId xmlns:p14="http://schemas.microsoft.com/office/powerpoint/2010/main" val="93908485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39657A-A79E-4E20-BF94-31F05803F7E7}"/>
              </a:ext>
            </a:extLst>
          </p:cNvPr>
          <p:cNvSpPr>
            <a:spLocks noGrp="1"/>
          </p:cNvSpPr>
          <p:nvPr>
            <p:ph type="title" idx="4294967295"/>
          </p:nvPr>
        </p:nvSpPr>
        <p:spPr>
          <a:xfrm>
            <a:off x="0" y="266700"/>
            <a:ext cx="10126980" cy="1096963"/>
          </a:xfrm>
        </p:spPr>
        <p:txBody>
          <a:bodyPr>
            <a:normAutofit/>
          </a:bodyPr>
          <a:lstStyle/>
          <a:p>
            <a:pPr algn="ctr"/>
            <a:r>
              <a:rPr lang="en-US" dirty="0">
                <a:cs typeface="Calibri Light"/>
              </a:rPr>
              <a:t>Gradient Descent- Two Parameters</a:t>
            </a:r>
            <a:endParaRPr lang="en-US" dirty="0"/>
          </a:p>
        </p:txBody>
      </p:sp>
      <p:grpSp>
        <p:nvGrpSpPr>
          <p:cNvPr id="6" name="Group 5">
            <a:extLst>
              <a:ext uri="{FF2B5EF4-FFF2-40B4-BE49-F238E27FC236}">
                <a16:creationId xmlns:a16="http://schemas.microsoft.com/office/drawing/2014/main" id="{0D2CA557-9A6B-C09F-F8A3-8847FAE59040}"/>
              </a:ext>
            </a:extLst>
          </p:cNvPr>
          <p:cNvGrpSpPr/>
          <p:nvPr/>
        </p:nvGrpSpPr>
        <p:grpSpPr>
          <a:xfrm>
            <a:off x="1032231" y="1976239"/>
            <a:ext cx="4441472" cy="3523377"/>
            <a:chOff x="917931" y="1118989"/>
            <a:chExt cx="4441472" cy="3523377"/>
          </a:xfrm>
        </p:grpSpPr>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0E07600-3B6B-6CBC-3E49-4C0BCCDC6314}"/>
                    </a:ext>
                  </a:extLst>
                </p:cNvPr>
                <p:cNvSpPr txBox="1"/>
                <p:nvPr/>
              </p:nvSpPr>
              <p:spPr>
                <a:xfrm>
                  <a:off x="917931" y="1118989"/>
                  <a:ext cx="911275" cy="27699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14:m>
                    <m:oMathPara xmlns:m="http://schemas.openxmlformats.org/officeDocument/2006/math">
                      <m:oMathParaPr>
                        <m:jc m:val="centerGroup"/>
                      </m:oMathParaPr>
                      <m:oMath xmlns:m="http://schemas.openxmlformats.org/officeDocument/2006/math">
                        <m:r>
                          <a:rPr kumimoji="0" lang="en-US" sz="1800" b="0" i="1" u="none" strike="noStrike" cap="none" spc="0" normalizeH="0" baseline="0" smtClean="0">
                            <a:ln>
                              <a:noFill/>
                            </a:ln>
                            <a:solidFill>
                              <a:srgbClr val="000000"/>
                            </a:solidFill>
                            <a:effectLst/>
                            <a:uFillTx/>
                            <a:latin typeface="Cambria Math" charset="0"/>
                            <a:ea typeface="Calibri"/>
                            <a:cs typeface="Calibri"/>
                            <a:sym typeface="Calibri"/>
                          </a:rPr>
                          <m:t>𝜆</m:t>
                        </m:r>
                        <m:r>
                          <a:rPr kumimoji="0" lang="en-US" sz="1800" b="0" i="1" u="none" strike="noStrike" cap="none" spc="0" normalizeH="0" baseline="0" smtClean="0">
                            <a:ln>
                              <a:noFill/>
                            </a:ln>
                            <a:solidFill>
                              <a:srgbClr val="000000"/>
                            </a:solidFill>
                            <a:effectLst/>
                            <a:uFillTx/>
                            <a:latin typeface="Cambria Math" charset="0"/>
                            <a:ea typeface="Calibri"/>
                            <a:cs typeface="Calibri"/>
                            <a:sym typeface="Calibri"/>
                          </a:rPr>
                          <m:t>=0.01</m:t>
                        </m:r>
                      </m:oMath>
                    </m:oMathPara>
                  </a14:m>
                  <a:endParaRPr kumimoji="0" lang="en-US" sz="1800" b="0" i="0" u="none" strike="noStrike" cap="none" spc="0" normalizeH="0" baseline="0" dirty="0">
                    <a:ln>
                      <a:noFill/>
                    </a:ln>
                    <a:solidFill>
                      <a:srgbClr val="000000"/>
                    </a:solidFill>
                    <a:effectLst/>
                    <a:uFillTx/>
                    <a:latin typeface="Calibri"/>
                    <a:ea typeface="Calibri"/>
                    <a:cs typeface="Calibri"/>
                    <a:sym typeface="Calibri"/>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917931" y="1118989"/>
                  <a:ext cx="911275" cy="276999"/>
                </a:xfrm>
                <a:prstGeom prst="rect">
                  <a:avLst/>
                </a:prstGeom>
                <a:blipFill rotWithShape="0">
                  <a:blip r:embed="rId3"/>
                  <a:stretch>
                    <a:fillRect l="-6040" r="-6040" b="-8889"/>
                  </a:stretch>
                </a:blipFill>
                <a:ln w="12700" cap="flat">
                  <a:noFill/>
                  <a:miter lim="400000"/>
                </a:ln>
                <a:effectLst/>
              </p:spPr>
              <p:txBody>
                <a:bodyPr/>
                <a:lstStyle/>
                <a:p>
                  <a:r>
                    <a:rPr lang="en-US">
                      <a:noFill/>
                    </a:rPr>
                    <a:t> </a:t>
                  </a:r>
                </a:p>
              </p:txBody>
            </p:sp>
          </mc:Fallback>
        </mc:AlternateContent>
        <p:sp>
          <p:nvSpPr>
            <p:cNvPr id="8" name="TextBox 7">
              <a:extLst>
                <a:ext uri="{FF2B5EF4-FFF2-40B4-BE49-F238E27FC236}">
                  <a16:creationId xmlns:a16="http://schemas.microsoft.com/office/drawing/2014/main" id="{9C58250A-4C98-08B5-3BE9-ECC3872A028E}"/>
                </a:ext>
              </a:extLst>
            </p:cNvPr>
            <p:cNvSpPr txBox="1"/>
            <p:nvPr/>
          </p:nvSpPr>
          <p:spPr>
            <a:xfrm>
              <a:off x="917931" y="1994463"/>
              <a:ext cx="2500041"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1" i="0" u="none" strike="noStrike" cap="none" spc="0" normalizeH="0" baseline="0" dirty="0">
                  <a:ln>
                    <a:noFill/>
                  </a:ln>
                  <a:solidFill>
                    <a:srgbClr val="0070C0"/>
                  </a:solidFill>
                  <a:effectLst/>
                  <a:uFillTx/>
                  <a:latin typeface="Calibri"/>
                  <a:ea typeface="Calibri"/>
                  <a:cs typeface="Calibri"/>
                  <a:sym typeface="Calibri"/>
                </a:rPr>
                <a:t>for </a:t>
              </a:r>
              <a:r>
                <a:rPr lang="en-US" dirty="0">
                  <a:solidFill>
                    <a:srgbClr val="000000"/>
                  </a:solidFill>
                </a:rPr>
                <a:t>e = 0, </a:t>
              </a:r>
              <a:r>
                <a:rPr lang="en-US" dirty="0" err="1">
                  <a:solidFill>
                    <a:srgbClr val="000000"/>
                  </a:solidFill>
                </a:rPr>
                <a:t>num_epochs</a:t>
              </a:r>
              <a:r>
                <a:rPr lang="en-US" dirty="0">
                  <a:solidFill>
                    <a:srgbClr val="000000"/>
                  </a:solidFill>
                </a:rPr>
                <a:t> </a:t>
              </a:r>
              <a:r>
                <a:rPr lang="en-US" b="1" dirty="0">
                  <a:solidFill>
                    <a:srgbClr val="0070C0"/>
                  </a:solidFill>
                </a:rPr>
                <a:t>do</a:t>
              </a:r>
              <a:endParaRPr kumimoji="0" lang="en-US" sz="1800" b="1" i="0" u="none" strike="noStrike" cap="none" spc="0" normalizeH="0" baseline="0" dirty="0">
                <a:ln>
                  <a:noFill/>
                </a:ln>
                <a:solidFill>
                  <a:srgbClr val="0070C0"/>
                </a:solidFill>
                <a:effectLst/>
                <a:uFillTx/>
                <a:sym typeface="Calibri"/>
              </a:endParaRPr>
            </a:p>
          </p:txBody>
        </p:sp>
        <p:sp>
          <p:nvSpPr>
            <p:cNvPr id="9" name="Rectangle 8">
              <a:extLst>
                <a:ext uri="{FF2B5EF4-FFF2-40B4-BE49-F238E27FC236}">
                  <a16:creationId xmlns:a16="http://schemas.microsoft.com/office/drawing/2014/main" id="{9D03886F-D7C7-33D0-62C1-3C220CB5D90D}"/>
                </a:ext>
              </a:extLst>
            </p:cNvPr>
            <p:cNvSpPr/>
            <p:nvPr/>
          </p:nvSpPr>
          <p:spPr>
            <a:xfrm>
              <a:off x="917931" y="4273034"/>
              <a:ext cx="546945" cy="369332"/>
            </a:xfrm>
            <a:prstGeom prst="rect">
              <a:avLst/>
            </a:prstGeom>
          </p:spPr>
          <p:txBody>
            <a:bodyPr wrap="none">
              <a:spAutoFit/>
            </a:bodyPr>
            <a:lstStyle/>
            <a:p>
              <a:r>
                <a:rPr lang="en-US" b="1" dirty="0">
                  <a:solidFill>
                    <a:srgbClr val="0070C0"/>
                  </a:solidFill>
                </a:rPr>
                <a:t>end</a:t>
              </a:r>
              <a:endParaRPr lang="en-US" dirty="0"/>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7698F60C-101D-A609-94AE-B41EB9404DBE}"/>
                    </a:ext>
                  </a:extLst>
                </p:cNvPr>
                <p:cNvSpPr txBox="1"/>
                <p:nvPr/>
              </p:nvSpPr>
              <p:spPr>
                <a:xfrm>
                  <a:off x="917931" y="1539618"/>
                  <a:ext cx="278415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Calibri"/>
                      <a:ea typeface="Calibri"/>
                      <a:cs typeface="Calibri"/>
                      <a:sym typeface="Calibri"/>
                    </a:rPr>
                    <a:t>Initialize </a:t>
                  </a:r>
                  <a14:m>
                    <m:oMath xmlns:m="http://schemas.openxmlformats.org/officeDocument/2006/math">
                      <m:sSub>
                        <m:sSubPr>
                          <m:ctrlPr>
                            <a:rPr kumimoji="0" lang="en-US" sz="1800" b="0" i="1" u="none" strike="noStrike" cap="none" spc="0" normalizeH="0" baseline="0" smtClean="0">
                              <a:ln>
                                <a:noFill/>
                              </a:ln>
                              <a:solidFill>
                                <a:srgbClr val="000000"/>
                              </a:solidFill>
                              <a:effectLst/>
                              <a:uFillTx/>
                              <a:latin typeface="Cambria Math" panose="02040503050406030204" pitchFamily="18" charset="0"/>
                              <a:ea typeface="Calibri"/>
                              <a:cs typeface="Calibri"/>
                              <a:sym typeface="Calibri"/>
                            </a:rPr>
                          </m:ctrlPr>
                        </m:sSubPr>
                        <m:e>
                          <m:r>
                            <a:rPr kumimoji="0" lang="en-US" sz="1800" b="0" i="1" u="none" strike="noStrike" cap="none" spc="0" normalizeH="0" baseline="0" smtClean="0">
                              <a:ln>
                                <a:noFill/>
                              </a:ln>
                              <a:solidFill>
                                <a:srgbClr val="000000"/>
                              </a:solidFill>
                              <a:effectLst/>
                              <a:uFillTx/>
                              <a:latin typeface="Cambria Math" panose="02040503050406030204" pitchFamily="18" charset="0"/>
                              <a:ea typeface="Calibri"/>
                              <a:cs typeface="Calibri"/>
                              <a:sym typeface="Calibri"/>
                            </a:rPr>
                            <m:t>𝜃</m:t>
                          </m:r>
                        </m:e>
                        <m:sub>
                          <m:r>
                            <a:rPr kumimoji="0" lang="en-US" sz="1800" b="0" i="1" u="none" strike="noStrike" cap="none" spc="0" normalizeH="0" baseline="0" smtClean="0">
                              <a:ln>
                                <a:noFill/>
                              </a:ln>
                              <a:solidFill>
                                <a:srgbClr val="000000"/>
                              </a:solidFill>
                              <a:effectLst/>
                              <a:uFillTx/>
                              <a:latin typeface="Cambria Math" panose="02040503050406030204" pitchFamily="18" charset="0"/>
                              <a:ea typeface="Calibri"/>
                              <a:cs typeface="Calibri"/>
                              <a:sym typeface="Calibri"/>
                            </a:rPr>
                            <m:t>0</m:t>
                          </m:r>
                        </m:sub>
                      </m:sSub>
                    </m:oMath>
                  </a14:m>
                  <a:r>
                    <a:rPr kumimoji="0" lang="en-US" sz="1800" b="0" i="0" u="none" strike="noStrike" cap="none" spc="0" normalizeH="0" baseline="0" dirty="0">
                      <a:ln>
                        <a:noFill/>
                      </a:ln>
                      <a:solidFill>
                        <a:srgbClr val="000000"/>
                      </a:solidFill>
                      <a:effectLst/>
                      <a:uFillTx/>
                      <a:latin typeface="Calibri"/>
                      <a:ea typeface="Calibri"/>
                      <a:cs typeface="Calibri"/>
                      <a:sym typeface="Calibri"/>
                    </a:rPr>
                    <a:t> and </a:t>
                  </a:r>
                  <a14:m>
                    <m:oMath xmlns:m="http://schemas.openxmlformats.org/officeDocument/2006/math">
                      <m:sSub>
                        <m:sSubPr>
                          <m:ctrlPr>
                            <a:rPr kumimoji="0" lang="en-US" sz="1800" b="0" i="1" u="none" strike="noStrike" cap="none" spc="0" normalizeH="0" baseline="0" smtClean="0">
                              <a:ln>
                                <a:noFill/>
                              </a:ln>
                              <a:solidFill>
                                <a:srgbClr val="000000"/>
                              </a:solidFill>
                              <a:effectLst/>
                              <a:uFillTx/>
                              <a:latin typeface="Cambria Math" panose="02040503050406030204" pitchFamily="18" charset="0"/>
                              <a:ea typeface="Calibri"/>
                              <a:cs typeface="Calibri"/>
                              <a:sym typeface="Calibri"/>
                            </a:rPr>
                          </m:ctrlPr>
                        </m:sSubPr>
                        <m:e>
                          <m:r>
                            <a:rPr kumimoji="0" lang="en-US" sz="1800" b="0" i="1" u="none" strike="noStrike" cap="none" spc="0" normalizeH="0" baseline="0" smtClean="0">
                              <a:ln>
                                <a:noFill/>
                              </a:ln>
                              <a:solidFill>
                                <a:srgbClr val="000000"/>
                              </a:solidFill>
                              <a:effectLst/>
                              <a:uFillTx/>
                              <a:latin typeface="Cambria Math" panose="02040503050406030204" pitchFamily="18" charset="0"/>
                              <a:ea typeface="Calibri"/>
                              <a:cs typeface="Calibri"/>
                              <a:sym typeface="Calibri"/>
                            </a:rPr>
                            <m:t>𝜃</m:t>
                          </m:r>
                        </m:e>
                        <m:sub>
                          <m:r>
                            <a:rPr kumimoji="0" lang="en-US" sz="1800" b="0" i="1" u="none" strike="noStrike" cap="none" spc="0" normalizeH="0" baseline="0" smtClean="0">
                              <a:ln>
                                <a:noFill/>
                              </a:ln>
                              <a:solidFill>
                                <a:srgbClr val="000000"/>
                              </a:solidFill>
                              <a:effectLst/>
                              <a:uFillTx/>
                              <a:latin typeface="Cambria Math" panose="02040503050406030204" pitchFamily="18" charset="0"/>
                              <a:ea typeface="Calibri"/>
                              <a:cs typeface="Calibri"/>
                              <a:sym typeface="Calibri"/>
                            </a:rPr>
                            <m:t>1</m:t>
                          </m:r>
                        </m:sub>
                      </m:sSub>
                    </m:oMath>
                  </a14:m>
                  <a:r>
                    <a:rPr kumimoji="0" lang="en-US" sz="1800" b="0" i="0" u="none" strike="noStrike" cap="none" spc="0" normalizeH="0" baseline="0" dirty="0">
                      <a:ln>
                        <a:noFill/>
                      </a:ln>
                      <a:solidFill>
                        <a:srgbClr val="000000"/>
                      </a:solidFill>
                      <a:effectLst/>
                      <a:uFillTx/>
                      <a:latin typeface="Calibri"/>
                      <a:ea typeface="Calibri"/>
                      <a:cs typeface="Calibri"/>
                      <a:sym typeface="Calibri"/>
                    </a:rPr>
                    <a:t> randomly</a:t>
                  </a:r>
                </a:p>
              </p:txBody>
            </p:sp>
          </mc:Choice>
          <mc:Fallback xmlns="">
            <p:sp>
              <p:nvSpPr>
                <p:cNvPr id="10" name="TextBox 9">
                  <a:extLst>
                    <a:ext uri="{FF2B5EF4-FFF2-40B4-BE49-F238E27FC236}">
                      <a16:creationId xmlns:a16="http://schemas.microsoft.com/office/drawing/2014/main" id="{7698F60C-101D-A609-94AE-B41EB9404DBE}"/>
                    </a:ext>
                  </a:extLst>
                </p:cNvPr>
                <p:cNvSpPr txBox="1">
                  <a:spLocks noRot="1" noChangeAspect="1" noMove="1" noResize="1" noEditPoints="1" noAdjustHandles="1" noChangeArrowheads="1" noChangeShapeType="1" noTextEdit="1"/>
                </p:cNvSpPr>
                <p:nvPr/>
              </p:nvSpPr>
              <p:spPr>
                <a:xfrm>
                  <a:off x="917931" y="1539618"/>
                  <a:ext cx="2784158" cy="369330"/>
                </a:xfrm>
                <a:prstGeom prst="rect">
                  <a:avLst/>
                </a:prstGeom>
                <a:blipFill>
                  <a:blip r:embed="rId4"/>
                  <a:stretch>
                    <a:fillRect l="-3501" t="-8197" r="-2626" b="-24590"/>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E9330BDF-85D7-7253-68EE-128A65BC0EB2}"/>
                    </a:ext>
                  </a:extLst>
                </p:cNvPr>
                <p:cNvSpPr/>
                <p:nvPr/>
              </p:nvSpPr>
              <p:spPr>
                <a:xfrm>
                  <a:off x="2448888" y="2449308"/>
                  <a:ext cx="168296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charset="0"/>
                          </a:rPr>
                          <m:t>𝑑</m:t>
                        </m:r>
                        <m:r>
                          <a:rPr lang="en-US" b="0" i="1" smtClean="0">
                            <a:solidFill>
                              <a:schemeClr val="tx1"/>
                            </a:solidFill>
                            <a:latin typeface="Cambria Math" panose="02040503050406030204" pitchFamily="18" charset="0"/>
                          </a:rPr>
                          <m:t>𝐽</m:t>
                        </m:r>
                        <m:r>
                          <a:rPr lang="en-US" i="1">
                            <a:solidFill>
                              <a:schemeClr val="tx1"/>
                            </a:solidFill>
                            <a:latin typeface="Cambria Math"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𝜃</m:t>
                            </m:r>
                          </m:e>
                          <m:sub>
                            <m:r>
                              <a:rPr lang="en-US" b="0" i="1" smtClean="0">
                                <a:solidFill>
                                  <a:schemeClr val="tx1"/>
                                </a:solidFill>
                                <a:latin typeface="Cambria Math" panose="02040503050406030204" pitchFamily="18" charset="0"/>
                              </a:rPr>
                              <m:t>0</m:t>
                            </m:r>
                          </m:sub>
                        </m:sSub>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𝜃</m:t>
                            </m:r>
                          </m:e>
                          <m:sub>
                            <m:r>
                              <a:rPr lang="en-US" b="0" i="1" smtClean="0">
                                <a:solidFill>
                                  <a:schemeClr val="tx1"/>
                                </a:solidFill>
                                <a:latin typeface="Cambria Math" panose="02040503050406030204" pitchFamily="18" charset="0"/>
                              </a:rPr>
                              <m:t>1</m:t>
                            </m:r>
                          </m:sub>
                        </m:sSub>
                        <m:r>
                          <a:rPr lang="en-US" i="1">
                            <a:solidFill>
                              <a:schemeClr val="tx1"/>
                            </a:solidFill>
                            <a:latin typeface="Cambria Math" charset="0"/>
                          </a:rPr>
                          <m:t>)/</m:t>
                        </m:r>
                        <m:r>
                          <a:rPr lang="en-US" b="0" i="1" smtClean="0">
                            <a:solidFill>
                              <a:schemeClr val="tx1"/>
                            </a:solidFill>
                            <a:latin typeface="Cambria Math" charset="0"/>
                          </a:rPr>
                          <m:t>𝑑</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𝜃</m:t>
                            </m:r>
                          </m:e>
                          <m:sub>
                            <m:r>
                              <a:rPr lang="en-US" b="0" i="1" smtClean="0">
                                <a:solidFill>
                                  <a:schemeClr val="tx1"/>
                                </a:solidFill>
                                <a:latin typeface="Cambria Math" panose="02040503050406030204" pitchFamily="18" charset="0"/>
                              </a:rPr>
                              <m:t>0</m:t>
                            </m:r>
                          </m:sub>
                        </m:sSub>
                      </m:oMath>
                    </m:oMathPara>
                  </a14:m>
                  <a:endParaRPr lang="en-US" dirty="0"/>
                </a:p>
              </p:txBody>
            </p:sp>
          </mc:Choice>
          <mc:Fallback xmlns="">
            <p:sp>
              <p:nvSpPr>
                <p:cNvPr id="11" name="Rectangle 10">
                  <a:extLst>
                    <a:ext uri="{FF2B5EF4-FFF2-40B4-BE49-F238E27FC236}">
                      <a16:creationId xmlns:a16="http://schemas.microsoft.com/office/drawing/2014/main" id="{E9330BDF-85D7-7253-68EE-128A65BC0EB2}"/>
                    </a:ext>
                  </a:extLst>
                </p:cNvPr>
                <p:cNvSpPr>
                  <a:spLocks noRot="1" noChangeAspect="1" noMove="1" noResize="1" noEditPoints="1" noAdjustHandles="1" noChangeArrowheads="1" noChangeShapeType="1" noTextEdit="1"/>
                </p:cNvSpPr>
                <p:nvPr/>
              </p:nvSpPr>
              <p:spPr>
                <a:xfrm>
                  <a:off x="2448888" y="2449308"/>
                  <a:ext cx="1682961" cy="369332"/>
                </a:xfrm>
                <a:prstGeom prst="rect">
                  <a:avLst/>
                </a:prstGeom>
                <a:blipFill>
                  <a:blip r:embed="rId5"/>
                  <a:stretch>
                    <a:fillRect b="-14754"/>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FEDC7421-C76D-AAE7-F58A-E843104E3D4D}"/>
                </a:ext>
              </a:extLst>
            </p:cNvPr>
            <p:cNvSpPr txBox="1"/>
            <p:nvPr/>
          </p:nvSpPr>
          <p:spPr>
            <a:xfrm>
              <a:off x="1243757" y="2445924"/>
              <a:ext cx="1073369"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Calibri"/>
                  <a:ea typeface="Calibri"/>
                  <a:cs typeface="Calibri"/>
                  <a:sym typeface="Calibri"/>
                </a:rPr>
                <a:t>Compute: </a:t>
              </a:r>
            </a:p>
          </p:txBody>
        </p:sp>
        <p:sp>
          <p:nvSpPr>
            <p:cNvPr id="14" name="TextBox 13">
              <a:extLst>
                <a:ext uri="{FF2B5EF4-FFF2-40B4-BE49-F238E27FC236}">
                  <a16:creationId xmlns:a16="http://schemas.microsoft.com/office/drawing/2014/main" id="{9B31ACC1-A659-D1A9-718D-232F5918220B}"/>
                </a:ext>
              </a:extLst>
            </p:cNvPr>
            <p:cNvSpPr txBox="1"/>
            <p:nvPr/>
          </p:nvSpPr>
          <p:spPr>
            <a:xfrm>
              <a:off x="4239709" y="2457844"/>
              <a:ext cx="44659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Calibri"/>
                  <a:ea typeface="Calibri"/>
                  <a:cs typeface="Calibri"/>
                  <a:sym typeface="Calibri"/>
                </a:rPr>
                <a:t>and</a:t>
              </a:r>
            </a:p>
          </p:txBody>
        </p:sp>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766E5D83-162C-1DC9-D068-4AB86FD33A1F}"/>
                    </a:ext>
                  </a:extLst>
                </p:cNvPr>
                <p:cNvSpPr/>
                <p:nvPr/>
              </p:nvSpPr>
              <p:spPr>
                <a:xfrm>
                  <a:off x="1197589" y="2921911"/>
                  <a:ext cx="1202380" cy="369332"/>
                </a:xfrm>
                <a:prstGeom prst="rect">
                  <a:avLst/>
                </a:prstGeom>
              </p:spPr>
              <p:txBody>
                <a:bodyPr wrap="none">
                  <a:spAutoFit/>
                </a:bodyPr>
                <a:lstStyle/>
                <a:p>
                  <a:r>
                    <a:rPr lang="en-US" dirty="0">
                      <a:solidFill>
                        <a:srgbClr val="000000"/>
                      </a:solidFill>
                    </a:rPr>
                    <a:t>Update </a:t>
                  </a:r>
                  <a14:m>
                    <m:oMath xmlns:m="http://schemas.openxmlformats.org/officeDocument/2006/math">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𝜃</m:t>
                          </m:r>
                        </m:e>
                        <m:sub>
                          <m:r>
                            <a:rPr lang="en-US" b="0" i="1" smtClean="0">
                              <a:solidFill>
                                <a:srgbClr val="000000"/>
                              </a:solidFill>
                              <a:latin typeface="Cambria Math" panose="02040503050406030204" pitchFamily="18" charset="0"/>
                            </a:rPr>
                            <m:t>0</m:t>
                          </m:r>
                        </m:sub>
                      </m:sSub>
                    </m:oMath>
                  </a14:m>
                  <a:r>
                    <a:rPr lang="en-US" dirty="0">
                      <a:solidFill>
                        <a:srgbClr val="000000"/>
                      </a:solidFill>
                    </a:rPr>
                    <a:t>:</a:t>
                  </a:r>
                  <a:endParaRPr lang="en-US" dirty="0"/>
                </a:p>
              </p:txBody>
            </p:sp>
          </mc:Choice>
          <mc:Fallback xmlns="">
            <p:sp>
              <p:nvSpPr>
                <p:cNvPr id="15" name="Rectangle 14">
                  <a:extLst>
                    <a:ext uri="{FF2B5EF4-FFF2-40B4-BE49-F238E27FC236}">
                      <a16:creationId xmlns:a16="http://schemas.microsoft.com/office/drawing/2014/main" id="{766E5D83-162C-1DC9-D068-4AB86FD33A1F}"/>
                    </a:ext>
                  </a:extLst>
                </p:cNvPr>
                <p:cNvSpPr>
                  <a:spLocks noRot="1" noChangeAspect="1" noMove="1" noResize="1" noEditPoints="1" noAdjustHandles="1" noChangeArrowheads="1" noChangeShapeType="1" noTextEdit="1"/>
                </p:cNvSpPr>
                <p:nvPr/>
              </p:nvSpPr>
              <p:spPr>
                <a:xfrm>
                  <a:off x="1197589" y="2921911"/>
                  <a:ext cx="1202380" cy="369332"/>
                </a:xfrm>
                <a:prstGeom prst="rect">
                  <a:avLst/>
                </a:prstGeom>
                <a:blipFill>
                  <a:blip r:embed="rId6"/>
                  <a:stretch>
                    <a:fillRect l="-4061" t="-9836" r="-3046"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9C433072-7B67-2771-6856-CB645359D41C}"/>
                    </a:ext>
                  </a:extLst>
                </p:cNvPr>
                <p:cNvSpPr/>
                <p:nvPr/>
              </p:nvSpPr>
              <p:spPr>
                <a:xfrm>
                  <a:off x="1191403" y="3368358"/>
                  <a:ext cx="1197059" cy="369332"/>
                </a:xfrm>
                <a:prstGeom prst="rect">
                  <a:avLst/>
                </a:prstGeom>
              </p:spPr>
              <p:txBody>
                <a:bodyPr wrap="none">
                  <a:spAutoFit/>
                </a:bodyPr>
                <a:lstStyle/>
                <a:p>
                  <a:r>
                    <a:rPr lang="en-US" dirty="0">
                      <a:solidFill>
                        <a:srgbClr val="000000"/>
                      </a:solidFill>
                    </a:rPr>
                    <a:t>Update </a:t>
                  </a:r>
                  <a14:m>
                    <m:oMath xmlns:m="http://schemas.openxmlformats.org/officeDocument/2006/math">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𝜃</m:t>
                          </m:r>
                        </m:e>
                        <m:sub>
                          <m:r>
                            <a:rPr lang="en-US" b="0" i="1" smtClean="0">
                              <a:solidFill>
                                <a:srgbClr val="000000"/>
                              </a:solidFill>
                              <a:latin typeface="Cambria Math" panose="02040503050406030204" pitchFamily="18" charset="0"/>
                            </a:rPr>
                            <m:t>1</m:t>
                          </m:r>
                        </m:sub>
                      </m:sSub>
                    </m:oMath>
                  </a14:m>
                  <a:r>
                    <a:rPr lang="en-US" dirty="0">
                      <a:solidFill>
                        <a:srgbClr val="000000"/>
                      </a:solidFill>
                    </a:rPr>
                    <a:t>:</a:t>
                  </a:r>
                  <a:endParaRPr lang="en-US" dirty="0"/>
                </a:p>
              </p:txBody>
            </p:sp>
          </mc:Choice>
          <mc:Fallback xmlns="">
            <p:sp>
              <p:nvSpPr>
                <p:cNvPr id="16" name="Rectangle 15">
                  <a:extLst>
                    <a:ext uri="{FF2B5EF4-FFF2-40B4-BE49-F238E27FC236}">
                      <a16:creationId xmlns:a16="http://schemas.microsoft.com/office/drawing/2014/main" id="{9C433072-7B67-2771-6856-CB645359D41C}"/>
                    </a:ext>
                  </a:extLst>
                </p:cNvPr>
                <p:cNvSpPr>
                  <a:spLocks noRot="1" noChangeAspect="1" noMove="1" noResize="1" noEditPoints="1" noAdjustHandles="1" noChangeArrowheads="1" noChangeShapeType="1" noTextEdit="1"/>
                </p:cNvSpPr>
                <p:nvPr/>
              </p:nvSpPr>
              <p:spPr>
                <a:xfrm>
                  <a:off x="1191403" y="3368358"/>
                  <a:ext cx="1197059" cy="369332"/>
                </a:xfrm>
                <a:prstGeom prst="rect">
                  <a:avLst/>
                </a:prstGeom>
                <a:blipFill>
                  <a:blip r:embed="rId7"/>
                  <a:stretch>
                    <a:fillRect l="-4061" t="-8197" r="-2538"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28F1F7CA-9375-9C79-E132-E10239FA5B81}"/>
                    </a:ext>
                  </a:extLst>
                </p:cNvPr>
                <p:cNvSpPr/>
                <p:nvPr/>
              </p:nvSpPr>
              <p:spPr>
                <a:xfrm>
                  <a:off x="2426869" y="2924765"/>
                  <a:ext cx="2932534"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𝜃</m:t>
                            </m:r>
                          </m:e>
                          <m:sub>
                            <m:r>
                              <a:rPr lang="en-US" b="0" i="1" smtClean="0">
                                <a:solidFill>
                                  <a:schemeClr val="tx1"/>
                                </a:solidFill>
                                <a:latin typeface="Cambria Math" panose="02040503050406030204" pitchFamily="18" charset="0"/>
                              </a:rPr>
                              <m:t>𝑜</m:t>
                            </m:r>
                          </m:sub>
                        </m:sSub>
                        <m:r>
                          <a:rPr lang="en-US" b="0" i="1" smtClean="0">
                            <a:solidFill>
                              <a:schemeClr val="tx1"/>
                            </a:solidFill>
                            <a:latin typeface="Cambria Math"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𝜃</m:t>
                            </m:r>
                          </m:e>
                          <m:sub>
                            <m:r>
                              <a:rPr lang="en-US" b="0" i="1" smtClean="0">
                                <a:solidFill>
                                  <a:schemeClr val="tx1"/>
                                </a:solidFill>
                                <a:latin typeface="Cambria Math" panose="02040503050406030204" pitchFamily="18" charset="0"/>
                              </a:rPr>
                              <m:t>0</m:t>
                            </m:r>
                          </m:sub>
                        </m:sSub>
                        <m:r>
                          <a:rPr lang="en-US" b="0" i="1" smtClean="0">
                            <a:solidFill>
                              <a:schemeClr val="tx1"/>
                            </a:solidFill>
                            <a:latin typeface="Cambria Math" charset="0"/>
                          </a:rPr>
                          <m:t> −</m:t>
                        </m:r>
                        <m:r>
                          <a:rPr lang="en-US" b="0" i="1" smtClean="0">
                            <a:solidFill>
                              <a:schemeClr val="tx1"/>
                            </a:solidFill>
                            <a:latin typeface="Cambria Math" charset="0"/>
                          </a:rPr>
                          <m:t>𝜆</m:t>
                        </m:r>
                        <m:r>
                          <a:rPr lang="en-US" i="1">
                            <a:latin typeface="Cambria Math" charset="0"/>
                          </a:rPr>
                          <m:t>𝑑</m:t>
                        </m:r>
                        <m:r>
                          <a:rPr lang="en-US" b="0" i="1" smtClean="0">
                            <a:latin typeface="Cambria Math" panose="02040503050406030204" pitchFamily="18" charset="0"/>
                          </a:rPr>
                          <m:t>𝐽</m:t>
                        </m:r>
                        <m:r>
                          <a:rPr lang="en-US" i="1">
                            <a:latin typeface="Cambria Math" charset="0"/>
                          </a:rPr>
                          <m:t>(</m:t>
                        </m:r>
                        <m:sSub>
                          <m:sSubPr>
                            <m:ctrlPr>
                              <a:rPr lang="en-US" i="1">
                                <a:latin typeface="Cambria Math" panose="02040503050406030204" pitchFamily="18" charset="0"/>
                              </a:rPr>
                            </m:ctrlPr>
                          </m:sSubPr>
                          <m:e>
                            <m:r>
                              <a:rPr lang="en-US" i="1">
                                <a:latin typeface="Cambria Math" panose="02040503050406030204" pitchFamily="18" charset="0"/>
                              </a:rPr>
                              <m:t>𝜃</m:t>
                            </m:r>
                          </m:e>
                          <m:sub>
                            <m:r>
                              <a:rPr lang="en-US" i="1">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𝜃</m:t>
                            </m:r>
                          </m:e>
                          <m:sub>
                            <m:r>
                              <a:rPr lang="en-US" i="1">
                                <a:latin typeface="Cambria Math" panose="02040503050406030204" pitchFamily="18" charset="0"/>
                              </a:rPr>
                              <m:t>1</m:t>
                            </m:r>
                          </m:sub>
                        </m:sSub>
                        <m:r>
                          <a:rPr lang="en-US" i="1">
                            <a:latin typeface="Cambria Math" charset="0"/>
                          </a:rPr>
                          <m:t>)/</m:t>
                        </m:r>
                        <m:r>
                          <a:rPr lang="en-US" i="1">
                            <a:latin typeface="Cambria Math" charset="0"/>
                          </a:rPr>
                          <m:t>𝑑</m:t>
                        </m:r>
                        <m:sSub>
                          <m:sSubPr>
                            <m:ctrlPr>
                              <a:rPr lang="en-US" i="1">
                                <a:latin typeface="Cambria Math" panose="02040503050406030204" pitchFamily="18" charset="0"/>
                              </a:rPr>
                            </m:ctrlPr>
                          </m:sSubPr>
                          <m:e>
                            <m:r>
                              <a:rPr lang="en-US" i="1">
                                <a:latin typeface="Cambria Math" panose="02040503050406030204" pitchFamily="18" charset="0"/>
                              </a:rPr>
                              <m:t>𝜃</m:t>
                            </m:r>
                          </m:e>
                          <m:sub>
                            <m:r>
                              <a:rPr lang="en-US" i="1">
                                <a:latin typeface="Cambria Math" panose="02040503050406030204" pitchFamily="18" charset="0"/>
                              </a:rPr>
                              <m:t>0</m:t>
                            </m:r>
                          </m:sub>
                        </m:sSub>
                      </m:oMath>
                    </m:oMathPara>
                  </a14:m>
                  <a:endParaRPr lang="en-US" dirty="0"/>
                </a:p>
                <a:p>
                  <a:endParaRPr lang="en-US" dirty="0"/>
                </a:p>
              </p:txBody>
            </p:sp>
          </mc:Choice>
          <mc:Fallback xmlns="">
            <p:sp>
              <p:nvSpPr>
                <p:cNvPr id="17" name="Rectangle 16">
                  <a:extLst>
                    <a:ext uri="{FF2B5EF4-FFF2-40B4-BE49-F238E27FC236}">
                      <a16:creationId xmlns:a16="http://schemas.microsoft.com/office/drawing/2014/main" id="{28F1F7CA-9375-9C79-E132-E10239FA5B81}"/>
                    </a:ext>
                  </a:extLst>
                </p:cNvPr>
                <p:cNvSpPr>
                  <a:spLocks noRot="1" noChangeAspect="1" noMove="1" noResize="1" noEditPoints="1" noAdjustHandles="1" noChangeArrowheads="1" noChangeShapeType="1" noTextEdit="1"/>
                </p:cNvSpPr>
                <p:nvPr/>
              </p:nvSpPr>
              <p:spPr>
                <a:xfrm>
                  <a:off x="2426869" y="2924765"/>
                  <a:ext cx="2932534" cy="646331"/>
                </a:xfrm>
                <a:prstGeom prst="rect">
                  <a:avLst/>
                </a:prstGeom>
                <a:blipFill>
                  <a:blip r:embed="rId8"/>
                  <a:stretch>
                    <a:fillRect/>
                  </a:stretch>
                </a:blipFill>
              </p:spPr>
              <p:txBody>
                <a:bodyPr/>
                <a:lstStyle/>
                <a:p>
                  <a:r>
                    <a:rPr lang="en-US">
                      <a:noFill/>
                    </a:rPr>
                    <a:t> </a:t>
                  </a:r>
                </a:p>
              </p:txBody>
            </p:sp>
          </mc:Fallback>
        </mc:AlternateContent>
        <p:sp>
          <p:nvSpPr>
            <p:cNvPr id="19" name="Rectangle 18">
              <a:extLst>
                <a:ext uri="{FF2B5EF4-FFF2-40B4-BE49-F238E27FC236}">
                  <a16:creationId xmlns:a16="http://schemas.microsoft.com/office/drawing/2014/main" id="{E165B9A3-38F4-0D51-1243-3AE73ED37345}"/>
                </a:ext>
              </a:extLst>
            </p:cNvPr>
            <p:cNvSpPr/>
            <p:nvPr/>
          </p:nvSpPr>
          <p:spPr>
            <a:xfrm>
              <a:off x="1243757" y="3878293"/>
              <a:ext cx="750526" cy="369332"/>
            </a:xfrm>
            <a:prstGeom prst="rect">
              <a:avLst/>
            </a:prstGeom>
          </p:spPr>
          <p:txBody>
            <a:bodyPr wrap="none">
              <a:spAutoFit/>
            </a:bodyPr>
            <a:lstStyle/>
            <a:p>
              <a:r>
                <a:rPr lang="en-US" dirty="0">
                  <a:solidFill>
                    <a:srgbClr val="000000"/>
                  </a:solidFill>
                </a:rPr>
                <a:t>Print: </a:t>
              </a:r>
              <a:endParaRPr lang="en-US" dirty="0"/>
            </a:p>
          </p:txBody>
        </p:sp>
        <mc:AlternateContent xmlns:mc="http://schemas.openxmlformats.org/markup-compatibility/2006" xmlns:a14="http://schemas.microsoft.com/office/drawing/2010/main">
          <mc:Choice Requires="a14">
            <p:sp>
              <p:nvSpPr>
                <p:cNvPr id="20" name="Rectangle 19">
                  <a:extLst>
                    <a:ext uri="{FF2B5EF4-FFF2-40B4-BE49-F238E27FC236}">
                      <a16:creationId xmlns:a16="http://schemas.microsoft.com/office/drawing/2014/main" id="{4B74B160-EC6E-9DB6-CAFF-512DBA4D2570}"/>
                    </a:ext>
                  </a:extLst>
                </p:cNvPr>
                <p:cNvSpPr/>
                <p:nvPr/>
              </p:nvSpPr>
              <p:spPr>
                <a:xfrm>
                  <a:off x="1874988" y="3877982"/>
                  <a:ext cx="106670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𝐽</m:t>
                        </m:r>
                        <m:r>
                          <a:rPr lang="en-US" i="1">
                            <a:solidFill>
                              <a:schemeClr val="tx1"/>
                            </a:solidFill>
                            <a:latin typeface="Cambria Math"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𝜃</m:t>
                            </m:r>
                          </m:e>
                          <m:sub>
                            <m:r>
                              <a:rPr lang="en-US" b="0" i="1" smtClean="0">
                                <a:solidFill>
                                  <a:schemeClr val="tx1"/>
                                </a:solidFill>
                                <a:latin typeface="Cambria Math" panose="02040503050406030204" pitchFamily="18" charset="0"/>
                              </a:rPr>
                              <m:t>0</m:t>
                            </m:r>
                          </m:sub>
                        </m:sSub>
                        <m:r>
                          <a:rPr lang="en-US" i="1">
                            <a:solidFill>
                              <a:schemeClr val="tx1"/>
                            </a:solidFill>
                            <a:latin typeface="Cambria Math"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𝜃</m:t>
                            </m:r>
                          </m:e>
                          <m:sub>
                            <m:r>
                              <a:rPr lang="en-US" b="0" i="1" smtClean="0">
                                <a:solidFill>
                                  <a:schemeClr val="tx1"/>
                                </a:solidFill>
                                <a:latin typeface="Cambria Math" panose="02040503050406030204" pitchFamily="18" charset="0"/>
                              </a:rPr>
                              <m:t>1</m:t>
                            </m:r>
                          </m:sub>
                        </m:sSub>
                        <m:r>
                          <a:rPr lang="en-US" i="1">
                            <a:solidFill>
                              <a:schemeClr val="tx1"/>
                            </a:solidFill>
                            <a:latin typeface="Cambria Math" charset="0"/>
                          </a:rPr>
                          <m:t>)</m:t>
                        </m:r>
                      </m:oMath>
                    </m:oMathPara>
                  </a14:m>
                  <a:endParaRPr lang="en-US" dirty="0"/>
                </a:p>
              </p:txBody>
            </p:sp>
          </mc:Choice>
          <mc:Fallback xmlns="">
            <p:sp>
              <p:nvSpPr>
                <p:cNvPr id="20" name="Rectangle 19">
                  <a:extLst>
                    <a:ext uri="{FF2B5EF4-FFF2-40B4-BE49-F238E27FC236}">
                      <a16:creationId xmlns:a16="http://schemas.microsoft.com/office/drawing/2014/main" id="{4B74B160-EC6E-9DB6-CAFF-512DBA4D2570}"/>
                    </a:ext>
                  </a:extLst>
                </p:cNvPr>
                <p:cNvSpPr>
                  <a:spLocks noRot="1" noChangeAspect="1" noMove="1" noResize="1" noEditPoints="1" noAdjustHandles="1" noChangeArrowheads="1" noChangeShapeType="1" noTextEdit="1"/>
                </p:cNvSpPr>
                <p:nvPr/>
              </p:nvSpPr>
              <p:spPr>
                <a:xfrm>
                  <a:off x="1874988" y="3877982"/>
                  <a:ext cx="1066702" cy="369332"/>
                </a:xfrm>
                <a:prstGeom prst="rect">
                  <a:avLst/>
                </a:prstGeom>
                <a:blipFill>
                  <a:blip r:embed="rId9"/>
                  <a:stretch>
                    <a:fillRect b="-15000"/>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23" name="Rectangle 22">
                <a:extLst>
                  <a:ext uri="{FF2B5EF4-FFF2-40B4-BE49-F238E27FC236}">
                    <a16:creationId xmlns:a16="http://schemas.microsoft.com/office/drawing/2014/main" id="{052E2175-D8F1-1299-0651-FCD268078487}"/>
                  </a:ext>
                </a:extLst>
              </p:cNvPr>
              <p:cNvSpPr/>
              <p:nvPr/>
            </p:nvSpPr>
            <p:spPr>
              <a:xfrm>
                <a:off x="4946315" y="3294003"/>
                <a:ext cx="167763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charset="0"/>
                        </a:rPr>
                        <m:t>𝑑</m:t>
                      </m:r>
                      <m:r>
                        <a:rPr lang="en-US" b="0" i="1" smtClean="0">
                          <a:solidFill>
                            <a:schemeClr val="tx1"/>
                          </a:solidFill>
                          <a:latin typeface="Cambria Math" panose="02040503050406030204" pitchFamily="18" charset="0"/>
                        </a:rPr>
                        <m:t>𝐽</m:t>
                      </m:r>
                      <m:r>
                        <a:rPr lang="en-US" i="1">
                          <a:solidFill>
                            <a:schemeClr val="tx1"/>
                          </a:solidFill>
                          <a:latin typeface="Cambria Math"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𝜃</m:t>
                          </m:r>
                        </m:e>
                        <m:sub>
                          <m:r>
                            <a:rPr lang="en-US" b="0" i="1" smtClean="0">
                              <a:solidFill>
                                <a:schemeClr val="tx1"/>
                              </a:solidFill>
                              <a:latin typeface="Cambria Math" panose="02040503050406030204" pitchFamily="18" charset="0"/>
                            </a:rPr>
                            <m:t>0</m:t>
                          </m:r>
                        </m:sub>
                      </m:sSub>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𝜃</m:t>
                          </m:r>
                        </m:e>
                        <m:sub>
                          <m:r>
                            <a:rPr lang="en-US" b="0" i="1" smtClean="0">
                              <a:solidFill>
                                <a:schemeClr val="tx1"/>
                              </a:solidFill>
                              <a:latin typeface="Cambria Math" panose="02040503050406030204" pitchFamily="18" charset="0"/>
                            </a:rPr>
                            <m:t>1</m:t>
                          </m:r>
                        </m:sub>
                      </m:sSub>
                      <m:r>
                        <a:rPr lang="en-US" i="1">
                          <a:solidFill>
                            <a:schemeClr val="tx1"/>
                          </a:solidFill>
                          <a:latin typeface="Cambria Math" charset="0"/>
                        </a:rPr>
                        <m:t>)/</m:t>
                      </m:r>
                      <m:r>
                        <a:rPr lang="en-US" b="0" i="1" smtClean="0">
                          <a:solidFill>
                            <a:schemeClr val="tx1"/>
                          </a:solidFill>
                          <a:latin typeface="Cambria Math" charset="0"/>
                        </a:rPr>
                        <m:t>𝑑</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𝜃</m:t>
                          </m:r>
                        </m:e>
                        <m:sub>
                          <m:r>
                            <a:rPr lang="en-US" b="0" i="1" smtClean="0">
                              <a:solidFill>
                                <a:schemeClr val="tx1"/>
                              </a:solidFill>
                              <a:latin typeface="Cambria Math" panose="02040503050406030204" pitchFamily="18" charset="0"/>
                            </a:rPr>
                            <m:t>1</m:t>
                          </m:r>
                        </m:sub>
                      </m:sSub>
                    </m:oMath>
                  </m:oMathPara>
                </a14:m>
                <a:endParaRPr lang="en-US" dirty="0"/>
              </a:p>
            </p:txBody>
          </p:sp>
        </mc:Choice>
        <mc:Fallback xmlns="">
          <p:sp>
            <p:nvSpPr>
              <p:cNvPr id="23" name="Rectangle 22">
                <a:extLst>
                  <a:ext uri="{FF2B5EF4-FFF2-40B4-BE49-F238E27FC236}">
                    <a16:creationId xmlns:a16="http://schemas.microsoft.com/office/drawing/2014/main" id="{052E2175-D8F1-1299-0651-FCD268078487}"/>
                  </a:ext>
                </a:extLst>
              </p:cNvPr>
              <p:cNvSpPr>
                <a:spLocks noRot="1" noChangeAspect="1" noMove="1" noResize="1" noEditPoints="1" noAdjustHandles="1" noChangeArrowheads="1" noChangeShapeType="1" noTextEdit="1"/>
              </p:cNvSpPr>
              <p:nvPr/>
            </p:nvSpPr>
            <p:spPr>
              <a:xfrm>
                <a:off x="4946315" y="3294003"/>
                <a:ext cx="1677639" cy="369332"/>
              </a:xfrm>
              <a:prstGeom prst="rect">
                <a:avLst/>
              </a:prstGeom>
              <a:blipFill>
                <a:blip r:embed="rId10"/>
                <a:stretch>
                  <a:fillRect b="-147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754C0691-8E44-62C2-B6F1-48EE42BA566C}"/>
                  </a:ext>
                </a:extLst>
              </p:cNvPr>
              <p:cNvSpPr/>
              <p:nvPr/>
            </p:nvSpPr>
            <p:spPr>
              <a:xfrm>
                <a:off x="2547364" y="4195863"/>
                <a:ext cx="2987100"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𝜃</m:t>
                          </m:r>
                        </m:e>
                        <m:sub>
                          <m:r>
                            <a:rPr lang="en-US" b="0" i="1" smtClean="0">
                              <a:solidFill>
                                <a:schemeClr val="tx1"/>
                              </a:solidFill>
                              <a:latin typeface="Cambria Math" panose="02040503050406030204" pitchFamily="18" charset="0"/>
                            </a:rPr>
                            <m:t>1</m:t>
                          </m:r>
                        </m:sub>
                      </m:sSub>
                      <m:r>
                        <a:rPr lang="en-US" b="0" i="1" smtClean="0">
                          <a:solidFill>
                            <a:schemeClr val="tx1"/>
                          </a:solidFill>
                          <a:latin typeface="Cambria Math"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𝜃</m:t>
                          </m:r>
                        </m:e>
                        <m:sub>
                          <m:r>
                            <a:rPr lang="en-US" b="0" i="1" smtClean="0">
                              <a:solidFill>
                                <a:schemeClr val="tx1"/>
                              </a:solidFill>
                              <a:latin typeface="Cambria Math" panose="02040503050406030204" pitchFamily="18" charset="0"/>
                            </a:rPr>
                            <m:t>1</m:t>
                          </m:r>
                        </m:sub>
                      </m:sSub>
                      <m:r>
                        <a:rPr lang="en-US" b="0" i="1" smtClean="0">
                          <a:solidFill>
                            <a:schemeClr val="tx1"/>
                          </a:solidFill>
                          <a:latin typeface="Cambria Math" charset="0"/>
                        </a:rPr>
                        <m:t> −</m:t>
                      </m:r>
                      <m:r>
                        <a:rPr lang="en-US" b="0" i="1" smtClean="0">
                          <a:solidFill>
                            <a:schemeClr val="tx1"/>
                          </a:solidFill>
                          <a:latin typeface="Cambria Math" charset="0"/>
                        </a:rPr>
                        <m:t>𝜆</m:t>
                      </m:r>
                      <m:r>
                        <a:rPr lang="en-US" i="1">
                          <a:latin typeface="Cambria Math" charset="0"/>
                        </a:rPr>
                        <m:t>𝑑</m:t>
                      </m:r>
                      <m:r>
                        <a:rPr lang="en-US" b="0" i="1" smtClean="0">
                          <a:latin typeface="Cambria Math" panose="02040503050406030204" pitchFamily="18" charset="0"/>
                        </a:rPr>
                        <m:t>𝐽</m:t>
                      </m:r>
                      <m:r>
                        <a:rPr lang="en-US" i="1">
                          <a:latin typeface="Cambria Math" charset="0"/>
                        </a:rPr>
                        <m:t>(</m:t>
                      </m:r>
                      <m:sSub>
                        <m:sSubPr>
                          <m:ctrlPr>
                            <a:rPr lang="en-US" i="1">
                              <a:latin typeface="Cambria Math" panose="02040503050406030204" pitchFamily="18" charset="0"/>
                            </a:rPr>
                          </m:ctrlPr>
                        </m:sSubPr>
                        <m:e>
                          <m:r>
                            <a:rPr lang="en-US" i="1">
                              <a:latin typeface="Cambria Math" panose="02040503050406030204" pitchFamily="18" charset="0"/>
                            </a:rPr>
                            <m:t>𝜃</m:t>
                          </m:r>
                        </m:e>
                        <m:sub>
                          <m:r>
                            <a:rPr lang="en-US" i="1">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𝜃</m:t>
                          </m:r>
                        </m:e>
                        <m:sub>
                          <m:r>
                            <a:rPr lang="en-US" i="1">
                              <a:latin typeface="Cambria Math" panose="02040503050406030204" pitchFamily="18" charset="0"/>
                            </a:rPr>
                            <m:t>1</m:t>
                          </m:r>
                        </m:sub>
                      </m:sSub>
                      <m:r>
                        <a:rPr lang="en-US" i="1">
                          <a:latin typeface="Cambria Math" charset="0"/>
                        </a:rPr>
                        <m:t>)/</m:t>
                      </m:r>
                      <m:r>
                        <a:rPr lang="en-US" i="1">
                          <a:latin typeface="Cambria Math" charset="0"/>
                        </a:rPr>
                        <m:t>𝑑</m:t>
                      </m:r>
                      <m:sSub>
                        <m:sSubPr>
                          <m:ctrlPr>
                            <a:rPr lang="en-US" i="1">
                              <a:latin typeface="Cambria Math" panose="02040503050406030204" pitchFamily="18" charset="0"/>
                            </a:rPr>
                          </m:ctrlPr>
                        </m:sSubPr>
                        <m:e>
                          <m:r>
                            <a:rPr lang="en-US" i="1">
                              <a:latin typeface="Cambria Math" panose="02040503050406030204" pitchFamily="18" charset="0"/>
                            </a:rPr>
                            <m:t>𝜃</m:t>
                          </m:r>
                        </m:e>
                        <m:sub>
                          <m:r>
                            <a:rPr lang="en-US" b="0" i="1" smtClean="0">
                              <a:latin typeface="Cambria Math" panose="02040503050406030204" pitchFamily="18" charset="0"/>
                            </a:rPr>
                            <m:t>1</m:t>
                          </m:r>
                        </m:sub>
                      </m:sSub>
                    </m:oMath>
                  </m:oMathPara>
                </a14:m>
                <a:endParaRPr lang="en-US" dirty="0"/>
              </a:p>
              <a:p>
                <a:endParaRPr lang="en-US" dirty="0"/>
              </a:p>
            </p:txBody>
          </p:sp>
        </mc:Choice>
        <mc:Fallback xmlns="">
          <p:sp>
            <p:nvSpPr>
              <p:cNvPr id="24" name="Rectangle 23">
                <a:extLst>
                  <a:ext uri="{FF2B5EF4-FFF2-40B4-BE49-F238E27FC236}">
                    <a16:creationId xmlns:a16="http://schemas.microsoft.com/office/drawing/2014/main" id="{754C0691-8E44-62C2-B6F1-48EE42BA566C}"/>
                  </a:ext>
                </a:extLst>
              </p:cNvPr>
              <p:cNvSpPr>
                <a:spLocks noRot="1" noChangeAspect="1" noMove="1" noResize="1" noEditPoints="1" noAdjustHandles="1" noChangeArrowheads="1" noChangeShapeType="1" noTextEdit="1"/>
              </p:cNvSpPr>
              <p:nvPr/>
            </p:nvSpPr>
            <p:spPr>
              <a:xfrm>
                <a:off x="2547364" y="4195863"/>
                <a:ext cx="2987100" cy="646331"/>
              </a:xfrm>
              <a:prstGeom prst="rect">
                <a:avLst/>
              </a:prstGeom>
              <a:blipFill>
                <a:blip r:embed="rId11"/>
                <a:stretch>
                  <a:fillRect/>
                </a:stretch>
              </a:blipFill>
            </p:spPr>
            <p:txBody>
              <a:bodyPr/>
              <a:lstStyle/>
              <a:p>
                <a:r>
                  <a:rPr lang="en-US">
                    <a:noFill/>
                  </a:rPr>
                  <a:t> </a:t>
                </a:r>
              </a:p>
            </p:txBody>
          </p:sp>
        </mc:Fallback>
      </mc:AlternateContent>
      <p:sp>
        <p:nvSpPr>
          <p:cNvPr id="12" name="Rectangle 11">
            <a:extLst>
              <a:ext uri="{FF2B5EF4-FFF2-40B4-BE49-F238E27FC236}">
                <a16:creationId xmlns:a16="http://schemas.microsoft.com/office/drawing/2014/main" id="{763ECE99-0E05-CBD6-ED23-79365903CE75}"/>
              </a:ext>
            </a:extLst>
          </p:cNvPr>
          <p:cNvSpPr/>
          <p:nvPr/>
        </p:nvSpPr>
        <p:spPr>
          <a:xfrm>
            <a:off x="2577137" y="3315094"/>
            <a:ext cx="1631161" cy="369330"/>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0FBBEF21-D15F-CA74-CC4D-6A960094F73A}"/>
              </a:ext>
            </a:extLst>
          </p:cNvPr>
          <p:cNvSpPr/>
          <p:nvPr/>
        </p:nvSpPr>
        <p:spPr>
          <a:xfrm>
            <a:off x="4968702" y="3305435"/>
            <a:ext cx="1631161" cy="369330"/>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61708F79-8C02-FA27-B0D8-5CA39466C090}"/>
              </a:ext>
            </a:extLst>
          </p:cNvPr>
          <p:cNvGrpSpPr/>
          <p:nvPr/>
        </p:nvGrpSpPr>
        <p:grpSpPr>
          <a:xfrm>
            <a:off x="6623954" y="1414945"/>
            <a:ext cx="1603136" cy="505409"/>
            <a:chOff x="6675120" y="786181"/>
            <a:chExt cx="1603136" cy="505409"/>
          </a:xfrm>
        </p:grpSpPr>
        <p:cxnSp>
          <p:nvCxnSpPr>
            <p:cNvPr id="26" name="Straight Arrow Connector 25">
              <a:extLst>
                <a:ext uri="{FF2B5EF4-FFF2-40B4-BE49-F238E27FC236}">
                  <a16:creationId xmlns:a16="http://schemas.microsoft.com/office/drawing/2014/main" id="{A23417B9-6E3B-41B0-48E0-D23B63E2BD3D}"/>
                </a:ext>
              </a:extLst>
            </p:cNvPr>
            <p:cNvCxnSpPr/>
            <p:nvPr/>
          </p:nvCxnSpPr>
          <p:spPr>
            <a:xfrm flipH="1">
              <a:off x="6675120" y="1005840"/>
              <a:ext cx="560070" cy="285750"/>
            </a:xfrm>
            <a:prstGeom prst="straightConnector1">
              <a:avLst/>
            </a:prstGeom>
            <a:noFill/>
            <a:ln w="25400" cap="flat">
              <a:solidFill>
                <a:schemeClr val="accent2"/>
              </a:solidFill>
              <a:prstDash val="solid"/>
              <a:bevel/>
              <a:tailEnd type="triangle"/>
            </a:ln>
            <a:effectLst/>
          </p:spPr>
          <p:style>
            <a:lnRef idx="0">
              <a:scrgbClr r="0" g="0" b="0"/>
            </a:lnRef>
            <a:fillRef idx="0">
              <a:scrgbClr r="0" g="0" b="0"/>
            </a:fillRef>
            <a:effectRef idx="0">
              <a:scrgbClr r="0" g="0" b="0"/>
            </a:effectRef>
            <a:fontRef idx="none"/>
          </p:style>
        </p:cxnSp>
        <p:sp>
          <p:nvSpPr>
            <p:cNvPr id="27" name="TextBox 26">
              <a:extLst>
                <a:ext uri="{FF2B5EF4-FFF2-40B4-BE49-F238E27FC236}">
                  <a16:creationId xmlns:a16="http://schemas.microsoft.com/office/drawing/2014/main" id="{830C535F-3A4C-62E5-E136-9EF33DED0041}"/>
                </a:ext>
              </a:extLst>
            </p:cNvPr>
            <p:cNvSpPr txBox="1"/>
            <p:nvPr/>
          </p:nvSpPr>
          <p:spPr>
            <a:xfrm>
              <a:off x="7236241" y="786181"/>
              <a:ext cx="104201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1" i="0" u="none" strike="noStrike" cap="none" spc="0" normalizeH="0" baseline="0" dirty="0">
                  <a:ln>
                    <a:noFill/>
                  </a:ln>
                  <a:solidFill>
                    <a:schemeClr val="accent2"/>
                  </a:solidFill>
                  <a:effectLst/>
                  <a:uFillTx/>
                  <a:latin typeface="Calibri"/>
                  <a:ea typeface="Calibri"/>
                  <a:cs typeface="Calibri"/>
                  <a:sym typeface="Calibri"/>
                </a:rPr>
                <a:t>expensive</a:t>
              </a:r>
            </a:p>
          </p:txBody>
        </p:sp>
      </p:grpSp>
      <mc:AlternateContent xmlns:mc="http://schemas.openxmlformats.org/markup-compatibility/2006" xmlns:a14="http://schemas.microsoft.com/office/drawing/2010/main">
        <mc:Choice Requires="a14">
          <p:sp>
            <p:nvSpPr>
              <p:cNvPr id="28" name="Rectangle 27">
                <a:extLst>
                  <a:ext uri="{FF2B5EF4-FFF2-40B4-BE49-F238E27FC236}">
                    <a16:creationId xmlns:a16="http://schemas.microsoft.com/office/drawing/2014/main" id="{D322FA42-F79B-3506-5B06-FF980B9A1BC4}"/>
                  </a:ext>
                </a:extLst>
              </p:cNvPr>
              <p:cNvSpPr/>
              <p:nvPr/>
            </p:nvSpPr>
            <p:spPr>
              <a:xfrm>
                <a:off x="4800604" y="1971636"/>
                <a:ext cx="3937232" cy="848566"/>
              </a:xfrm>
              <a:prstGeom prst="rect">
                <a:avLst/>
              </a:prstGeom>
            </p:spPr>
            <p:txBody>
              <a:bodyPr wrap="none">
                <a:spAutoFit/>
              </a:bodyPr>
              <a:lstStyle/>
              <a:p>
                <a:pPr/>
                <a14:m>
                  <m:oMathPara xmlns:m="http://schemas.openxmlformats.org/officeDocument/2006/math">
                    <m:oMathParaPr>
                      <m:jc m:val="left"/>
                    </m:oMathParaPr>
                    <m:oMath xmlns:m="http://schemas.openxmlformats.org/officeDocument/2006/math">
                      <m:r>
                        <m:rPr>
                          <m:sty m:val="p"/>
                        </m:rPr>
                        <a:rPr lang="en-US" smtClean="0">
                          <a:latin typeface="Cambria Math" panose="02040503050406030204" pitchFamily="18" charset="0"/>
                        </a:rPr>
                        <m:t>J</m:t>
                      </m:r>
                      <m:d>
                        <m:dPr>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𝜃</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i="1">
                                  <a:latin typeface="Cambria Math" panose="02040503050406030204" pitchFamily="18" charset="0"/>
                                </a:rPr>
                                <m:t>𝜃</m:t>
                              </m:r>
                            </m:e>
                            <m:sub>
                              <m:r>
                                <a:rPr lang="en-US" b="0" i="1" smtClean="0">
                                  <a:latin typeface="Cambria Math" panose="02040503050406030204" pitchFamily="18" charset="0"/>
                                </a:rPr>
                                <m:t>1</m:t>
                              </m:r>
                            </m:sub>
                          </m:sSub>
                        </m:e>
                      </m:d>
                      <m:r>
                        <a:rPr lang="en-US" i="1">
                          <a:latin typeface="Cambria Math" panose="02040503050406030204" pitchFamily="18" charset="0"/>
                        </a:rPr>
                        <m:t>= </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r>
                            <a:rPr lang="en-US" i="1">
                              <a:latin typeface="Cambria Math" panose="02040503050406030204" pitchFamily="18" charset="0"/>
                            </a:rPr>
                            <m:t>𝑚</m:t>
                          </m:r>
                        </m:den>
                      </m:f>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𝑚</m:t>
                          </m:r>
                        </m:sup>
                        <m:e>
                          <m:sSup>
                            <m:sSupPr>
                              <m:ctrlPr>
                                <a:rPr lang="en-US" i="1">
                                  <a:latin typeface="Cambria Math" panose="02040503050406030204" pitchFamily="18" charset="0"/>
                                </a:rPr>
                              </m:ctrlPr>
                            </m:sSup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𝑥</m:t>
                                          </m:r>
                                        </m:e>
                                        <m:sup>
                                          <m:d>
                                            <m:dPr>
                                              <m:ctrlPr>
                                                <a:rPr lang="en-US" i="1">
                                                  <a:latin typeface="Cambria Math" panose="02040503050406030204" pitchFamily="18" charset="0"/>
                                                </a:rPr>
                                              </m:ctrlPr>
                                            </m:dPr>
                                            <m:e>
                                              <m:r>
                                                <a:rPr lang="en-US" i="1">
                                                  <a:latin typeface="Cambria Math" panose="02040503050406030204" pitchFamily="18" charset="0"/>
                                                </a:rPr>
                                                <m:t>𝑖</m:t>
                                              </m:r>
                                            </m:e>
                                          </m:d>
                                        </m:sup>
                                      </m:sSup>
                                    </m:e>
                                  </m:d>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𝑦</m:t>
                                      </m:r>
                                    </m:e>
                                    <m:sup>
                                      <m:d>
                                        <m:dPr>
                                          <m:ctrlPr>
                                            <a:rPr lang="en-US" i="1">
                                              <a:latin typeface="Cambria Math" panose="02040503050406030204" pitchFamily="18" charset="0"/>
                                            </a:rPr>
                                          </m:ctrlPr>
                                        </m:dPr>
                                        <m:e>
                                          <m:r>
                                            <a:rPr lang="en-US" i="1">
                                              <a:latin typeface="Cambria Math" panose="02040503050406030204" pitchFamily="18" charset="0"/>
                                            </a:rPr>
                                            <m:t>𝑖</m:t>
                                          </m:r>
                                        </m:e>
                                      </m:d>
                                    </m:sup>
                                  </m:sSup>
                                </m:e>
                              </m:d>
                            </m:e>
                            <m:sup>
                              <m:r>
                                <a:rPr lang="en-US" i="1">
                                  <a:latin typeface="Cambria Math" panose="02040503050406030204" pitchFamily="18" charset="0"/>
                                </a:rPr>
                                <m:t>2</m:t>
                              </m:r>
                            </m:sup>
                          </m:sSup>
                        </m:e>
                      </m:nary>
                    </m:oMath>
                  </m:oMathPara>
                </a14:m>
                <a:endParaRPr lang="en-US" dirty="0"/>
              </a:p>
            </p:txBody>
          </p:sp>
        </mc:Choice>
        <mc:Fallback xmlns="">
          <p:sp>
            <p:nvSpPr>
              <p:cNvPr id="28" name="Rectangle 27">
                <a:extLst>
                  <a:ext uri="{FF2B5EF4-FFF2-40B4-BE49-F238E27FC236}">
                    <a16:creationId xmlns:a16="http://schemas.microsoft.com/office/drawing/2014/main" id="{D322FA42-F79B-3506-5B06-FF980B9A1BC4}"/>
                  </a:ext>
                </a:extLst>
              </p:cNvPr>
              <p:cNvSpPr>
                <a:spLocks noRot="1" noChangeAspect="1" noMove="1" noResize="1" noEditPoints="1" noAdjustHandles="1" noChangeArrowheads="1" noChangeShapeType="1" noTextEdit="1"/>
              </p:cNvSpPr>
              <p:nvPr/>
            </p:nvSpPr>
            <p:spPr>
              <a:xfrm>
                <a:off x="4800604" y="1971636"/>
                <a:ext cx="3937232" cy="848566"/>
              </a:xfrm>
              <a:prstGeom prst="rect">
                <a:avLst/>
              </a:prstGeom>
              <a:blipFill>
                <a:blip r:embed="rId12"/>
                <a:stretch>
                  <a:fillRect/>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6BCB7C97-F741-9B77-174D-E27F85FC95B3}"/>
              </a:ext>
            </a:extLst>
          </p:cNvPr>
          <p:cNvSpPr txBox="1"/>
          <p:nvPr/>
        </p:nvSpPr>
        <p:spPr>
          <a:xfrm>
            <a:off x="738980" y="5581745"/>
            <a:ext cx="8414669"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374151"/>
                </a:solidFill>
                <a:effectLst/>
                <a:latin typeface="Söhne"/>
              </a:rPr>
              <a:t>An epoch is one complete pass through the entire training dataset, during which the model's parameters are updated to minimize the loss of function.</a:t>
            </a:r>
          </a:p>
          <a:p>
            <a:pPr marL="285750" indent="-285750">
              <a:buFont typeface="Arial" panose="020B0604020202020204" pitchFamily="34" charset="0"/>
              <a:buChar char="•"/>
            </a:pPr>
            <a:r>
              <a:rPr lang="en-US" dirty="0">
                <a:solidFill>
                  <a:srgbClr val="374151"/>
                </a:solidFill>
                <a:latin typeface="Söhne"/>
              </a:rPr>
              <a:t>Each Update is based on complete dataset</a:t>
            </a:r>
            <a:endParaRPr lang="en-US" dirty="0"/>
          </a:p>
        </p:txBody>
      </p:sp>
    </p:spTree>
    <p:extLst>
      <p:ext uri="{BB962C8B-B14F-4D97-AF65-F5344CB8AC3E}">
        <p14:creationId xmlns:p14="http://schemas.microsoft.com/office/powerpoint/2010/main" val="28391119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39657A-A79E-4E20-BF94-31F05803F7E7}"/>
              </a:ext>
            </a:extLst>
          </p:cNvPr>
          <p:cNvSpPr>
            <a:spLocks noGrp="1"/>
          </p:cNvSpPr>
          <p:nvPr>
            <p:ph type="title" idx="4294967295"/>
          </p:nvPr>
        </p:nvSpPr>
        <p:spPr>
          <a:xfrm>
            <a:off x="0" y="266700"/>
            <a:ext cx="10126980" cy="1096963"/>
          </a:xfrm>
        </p:spPr>
        <p:txBody>
          <a:bodyPr>
            <a:normAutofit/>
          </a:bodyPr>
          <a:lstStyle/>
          <a:p>
            <a:pPr algn="ctr"/>
            <a:r>
              <a:rPr lang="en-US" dirty="0">
                <a:cs typeface="Calibri Light"/>
              </a:rPr>
              <a:t>Gradient Descent- Mini Batch</a:t>
            </a:r>
            <a:endParaRPr lang="en-US" dirty="0"/>
          </a:p>
        </p:txBody>
      </p:sp>
      <p:grpSp>
        <p:nvGrpSpPr>
          <p:cNvPr id="6" name="Group 5">
            <a:extLst>
              <a:ext uri="{FF2B5EF4-FFF2-40B4-BE49-F238E27FC236}">
                <a16:creationId xmlns:a16="http://schemas.microsoft.com/office/drawing/2014/main" id="{0D2CA557-9A6B-C09F-F8A3-8847FAE59040}"/>
              </a:ext>
            </a:extLst>
          </p:cNvPr>
          <p:cNvGrpSpPr/>
          <p:nvPr/>
        </p:nvGrpSpPr>
        <p:grpSpPr>
          <a:xfrm>
            <a:off x="597209" y="1753137"/>
            <a:ext cx="7245216" cy="3746479"/>
            <a:chOff x="482909" y="895887"/>
            <a:chExt cx="7245216" cy="3746479"/>
          </a:xfrm>
        </p:grpSpPr>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0E07600-3B6B-6CBC-3E49-4C0BCCDC6314}"/>
                    </a:ext>
                  </a:extLst>
                </p:cNvPr>
                <p:cNvSpPr txBox="1"/>
                <p:nvPr/>
              </p:nvSpPr>
              <p:spPr>
                <a:xfrm>
                  <a:off x="553601" y="895887"/>
                  <a:ext cx="911275" cy="27699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14:m>
                    <m:oMathPara xmlns:m="http://schemas.openxmlformats.org/officeDocument/2006/math">
                      <m:oMathParaPr>
                        <m:jc m:val="centerGroup"/>
                      </m:oMathParaPr>
                      <m:oMath xmlns:m="http://schemas.openxmlformats.org/officeDocument/2006/math">
                        <m:r>
                          <a:rPr kumimoji="0" lang="en-US" sz="1800" b="0" i="1" u="none" strike="noStrike" cap="none" spc="0" normalizeH="0" baseline="0" smtClean="0">
                            <a:ln>
                              <a:noFill/>
                            </a:ln>
                            <a:solidFill>
                              <a:srgbClr val="000000"/>
                            </a:solidFill>
                            <a:effectLst/>
                            <a:uFillTx/>
                            <a:latin typeface="Cambria Math" charset="0"/>
                            <a:ea typeface="Calibri"/>
                            <a:cs typeface="Calibri"/>
                            <a:sym typeface="Calibri"/>
                          </a:rPr>
                          <m:t>𝜆</m:t>
                        </m:r>
                        <m:r>
                          <a:rPr kumimoji="0" lang="en-US" sz="1800" b="0" i="1" u="none" strike="noStrike" cap="none" spc="0" normalizeH="0" baseline="0" smtClean="0">
                            <a:ln>
                              <a:noFill/>
                            </a:ln>
                            <a:solidFill>
                              <a:srgbClr val="000000"/>
                            </a:solidFill>
                            <a:effectLst/>
                            <a:uFillTx/>
                            <a:latin typeface="Cambria Math" charset="0"/>
                            <a:ea typeface="Calibri"/>
                            <a:cs typeface="Calibri"/>
                            <a:sym typeface="Calibri"/>
                          </a:rPr>
                          <m:t>=0.01</m:t>
                        </m:r>
                      </m:oMath>
                    </m:oMathPara>
                  </a14:m>
                  <a:endParaRPr kumimoji="0" lang="en-US" sz="1800" b="0" i="0" u="none" strike="noStrike" cap="none" spc="0" normalizeH="0" baseline="0" dirty="0">
                    <a:ln>
                      <a:noFill/>
                    </a:ln>
                    <a:solidFill>
                      <a:srgbClr val="000000"/>
                    </a:solidFill>
                    <a:effectLst/>
                    <a:uFillTx/>
                    <a:latin typeface="Calibri"/>
                    <a:ea typeface="Calibri"/>
                    <a:cs typeface="Calibri"/>
                    <a:sym typeface="Calibri"/>
                  </a:endParaRPr>
                </a:p>
              </p:txBody>
            </p:sp>
          </mc:Choice>
          <mc:Fallback xmlns="">
            <p:sp>
              <p:nvSpPr>
                <p:cNvPr id="7" name="TextBox 6">
                  <a:extLst>
                    <a:ext uri="{FF2B5EF4-FFF2-40B4-BE49-F238E27FC236}">
                      <a16:creationId xmlns:a16="http://schemas.microsoft.com/office/drawing/2014/main" id="{D0E07600-3B6B-6CBC-3E49-4C0BCCDC6314}"/>
                    </a:ext>
                  </a:extLst>
                </p:cNvPr>
                <p:cNvSpPr txBox="1">
                  <a:spLocks noRot="1" noChangeAspect="1" noMove="1" noResize="1" noEditPoints="1" noAdjustHandles="1" noChangeArrowheads="1" noChangeShapeType="1" noTextEdit="1"/>
                </p:cNvSpPr>
                <p:nvPr/>
              </p:nvSpPr>
              <p:spPr>
                <a:xfrm>
                  <a:off x="553601" y="895887"/>
                  <a:ext cx="911275" cy="276999"/>
                </a:xfrm>
                <a:prstGeom prst="rect">
                  <a:avLst/>
                </a:prstGeom>
                <a:blipFill>
                  <a:blip r:embed="rId3"/>
                  <a:stretch>
                    <a:fillRect l="-6040" r="-6040" b="-8889"/>
                  </a:stretch>
                </a:blipFill>
                <a:ln w="12700" cap="flat">
                  <a:noFill/>
                  <a:miter lim="400000"/>
                </a:ln>
                <a:effectLst/>
              </p:spPr>
              <p:txBody>
                <a:bodyPr/>
                <a:lstStyle/>
                <a:p>
                  <a:r>
                    <a:rPr lang="en-US">
                      <a:noFill/>
                    </a:rPr>
                    <a:t> </a:t>
                  </a:r>
                </a:p>
              </p:txBody>
            </p:sp>
          </mc:Fallback>
        </mc:AlternateContent>
        <p:sp>
          <p:nvSpPr>
            <p:cNvPr id="8" name="TextBox 7">
              <a:extLst>
                <a:ext uri="{FF2B5EF4-FFF2-40B4-BE49-F238E27FC236}">
                  <a16:creationId xmlns:a16="http://schemas.microsoft.com/office/drawing/2014/main" id="{9C58250A-4C98-08B5-3BE9-ECC3872A028E}"/>
                </a:ext>
              </a:extLst>
            </p:cNvPr>
            <p:cNvSpPr txBox="1"/>
            <p:nvPr/>
          </p:nvSpPr>
          <p:spPr>
            <a:xfrm>
              <a:off x="509300" y="1541250"/>
              <a:ext cx="2500041"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1" i="0" u="none" strike="noStrike" cap="none" spc="0" normalizeH="0" baseline="0" dirty="0">
                  <a:ln>
                    <a:noFill/>
                  </a:ln>
                  <a:solidFill>
                    <a:srgbClr val="0070C0"/>
                  </a:solidFill>
                  <a:effectLst/>
                  <a:uFillTx/>
                  <a:latin typeface="Calibri"/>
                  <a:ea typeface="Calibri"/>
                  <a:cs typeface="Calibri"/>
                  <a:sym typeface="Calibri"/>
                </a:rPr>
                <a:t>for </a:t>
              </a:r>
              <a:r>
                <a:rPr lang="en-US" dirty="0">
                  <a:solidFill>
                    <a:srgbClr val="000000"/>
                  </a:solidFill>
                </a:rPr>
                <a:t>e = 0, </a:t>
              </a:r>
              <a:r>
                <a:rPr lang="en-US" dirty="0" err="1">
                  <a:solidFill>
                    <a:srgbClr val="000000"/>
                  </a:solidFill>
                </a:rPr>
                <a:t>num_epochs</a:t>
              </a:r>
              <a:r>
                <a:rPr lang="en-US" dirty="0">
                  <a:solidFill>
                    <a:srgbClr val="000000"/>
                  </a:solidFill>
                </a:rPr>
                <a:t> </a:t>
              </a:r>
              <a:r>
                <a:rPr lang="en-US" b="1" dirty="0">
                  <a:solidFill>
                    <a:srgbClr val="0070C0"/>
                  </a:solidFill>
                </a:rPr>
                <a:t>do</a:t>
              </a:r>
              <a:endParaRPr kumimoji="0" lang="en-US" sz="1800" b="1" i="0" u="none" strike="noStrike" cap="none" spc="0" normalizeH="0" baseline="0" dirty="0">
                <a:ln>
                  <a:noFill/>
                </a:ln>
                <a:solidFill>
                  <a:srgbClr val="0070C0"/>
                </a:solidFill>
                <a:effectLst/>
                <a:uFillTx/>
                <a:sym typeface="Calibri"/>
              </a:endParaRPr>
            </a:p>
          </p:txBody>
        </p:sp>
        <p:sp>
          <p:nvSpPr>
            <p:cNvPr id="9" name="Rectangle 8">
              <a:extLst>
                <a:ext uri="{FF2B5EF4-FFF2-40B4-BE49-F238E27FC236}">
                  <a16:creationId xmlns:a16="http://schemas.microsoft.com/office/drawing/2014/main" id="{9D03886F-D7C7-33D0-62C1-3C220CB5D90D}"/>
                </a:ext>
              </a:extLst>
            </p:cNvPr>
            <p:cNvSpPr/>
            <p:nvPr/>
          </p:nvSpPr>
          <p:spPr>
            <a:xfrm>
              <a:off x="917931" y="4273034"/>
              <a:ext cx="546945" cy="369332"/>
            </a:xfrm>
            <a:prstGeom prst="rect">
              <a:avLst/>
            </a:prstGeom>
          </p:spPr>
          <p:txBody>
            <a:bodyPr wrap="none">
              <a:spAutoFit/>
            </a:bodyPr>
            <a:lstStyle/>
            <a:p>
              <a:r>
                <a:rPr lang="en-US" b="1" dirty="0">
                  <a:solidFill>
                    <a:srgbClr val="0070C0"/>
                  </a:solidFill>
                </a:rPr>
                <a:t>end</a:t>
              </a:r>
              <a:endParaRPr lang="en-US" dirty="0"/>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7698F60C-101D-A609-94AE-B41EB9404DBE}"/>
                    </a:ext>
                  </a:extLst>
                </p:cNvPr>
                <p:cNvSpPr txBox="1"/>
                <p:nvPr/>
              </p:nvSpPr>
              <p:spPr>
                <a:xfrm>
                  <a:off x="482909" y="1209143"/>
                  <a:ext cx="2784158"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Calibri"/>
                      <a:ea typeface="Calibri"/>
                      <a:cs typeface="Calibri"/>
                      <a:sym typeface="Calibri"/>
                    </a:rPr>
                    <a:t>Initialize </a:t>
                  </a:r>
                  <a14:m>
                    <m:oMath xmlns:m="http://schemas.openxmlformats.org/officeDocument/2006/math">
                      <m:sSub>
                        <m:sSubPr>
                          <m:ctrlPr>
                            <a:rPr kumimoji="0" lang="en-US" sz="1800" b="0" i="1" u="none" strike="noStrike" cap="none" spc="0" normalizeH="0" baseline="0" smtClean="0">
                              <a:ln>
                                <a:noFill/>
                              </a:ln>
                              <a:solidFill>
                                <a:srgbClr val="000000"/>
                              </a:solidFill>
                              <a:effectLst/>
                              <a:uFillTx/>
                              <a:latin typeface="Cambria Math" panose="02040503050406030204" pitchFamily="18" charset="0"/>
                              <a:ea typeface="Calibri"/>
                              <a:cs typeface="Calibri"/>
                              <a:sym typeface="Calibri"/>
                            </a:rPr>
                          </m:ctrlPr>
                        </m:sSubPr>
                        <m:e>
                          <m:r>
                            <a:rPr kumimoji="0" lang="en-US" sz="1800" b="0" i="1" u="none" strike="noStrike" cap="none" spc="0" normalizeH="0" baseline="0" smtClean="0">
                              <a:ln>
                                <a:noFill/>
                              </a:ln>
                              <a:solidFill>
                                <a:srgbClr val="000000"/>
                              </a:solidFill>
                              <a:effectLst/>
                              <a:uFillTx/>
                              <a:latin typeface="Cambria Math" panose="02040503050406030204" pitchFamily="18" charset="0"/>
                              <a:ea typeface="Calibri"/>
                              <a:cs typeface="Calibri"/>
                              <a:sym typeface="Calibri"/>
                            </a:rPr>
                            <m:t>𝜃</m:t>
                          </m:r>
                        </m:e>
                        <m:sub>
                          <m:r>
                            <a:rPr kumimoji="0" lang="en-US" sz="1800" b="0" i="1" u="none" strike="noStrike" cap="none" spc="0" normalizeH="0" baseline="0" smtClean="0">
                              <a:ln>
                                <a:noFill/>
                              </a:ln>
                              <a:solidFill>
                                <a:srgbClr val="000000"/>
                              </a:solidFill>
                              <a:effectLst/>
                              <a:uFillTx/>
                              <a:latin typeface="Cambria Math" panose="02040503050406030204" pitchFamily="18" charset="0"/>
                              <a:ea typeface="Calibri"/>
                              <a:cs typeface="Calibri"/>
                              <a:sym typeface="Calibri"/>
                            </a:rPr>
                            <m:t>0</m:t>
                          </m:r>
                        </m:sub>
                      </m:sSub>
                    </m:oMath>
                  </a14:m>
                  <a:r>
                    <a:rPr kumimoji="0" lang="en-US" sz="1800" b="0" i="0" u="none" strike="noStrike" cap="none" spc="0" normalizeH="0" baseline="0" dirty="0">
                      <a:ln>
                        <a:noFill/>
                      </a:ln>
                      <a:solidFill>
                        <a:srgbClr val="000000"/>
                      </a:solidFill>
                      <a:effectLst/>
                      <a:uFillTx/>
                      <a:latin typeface="Calibri"/>
                      <a:ea typeface="Calibri"/>
                      <a:cs typeface="Calibri"/>
                      <a:sym typeface="Calibri"/>
                    </a:rPr>
                    <a:t> and </a:t>
                  </a:r>
                  <a14:m>
                    <m:oMath xmlns:m="http://schemas.openxmlformats.org/officeDocument/2006/math">
                      <m:sSub>
                        <m:sSubPr>
                          <m:ctrlPr>
                            <a:rPr kumimoji="0" lang="en-US" sz="1800" b="0" i="1" u="none" strike="noStrike" cap="none" spc="0" normalizeH="0" baseline="0" smtClean="0">
                              <a:ln>
                                <a:noFill/>
                              </a:ln>
                              <a:solidFill>
                                <a:srgbClr val="000000"/>
                              </a:solidFill>
                              <a:effectLst/>
                              <a:uFillTx/>
                              <a:latin typeface="Cambria Math" panose="02040503050406030204" pitchFamily="18" charset="0"/>
                              <a:ea typeface="Calibri"/>
                              <a:cs typeface="Calibri"/>
                              <a:sym typeface="Calibri"/>
                            </a:rPr>
                          </m:ctrlPr>
                        </m:sSubPr>
                        <m:e>
                          <m:r>
                            <a:rPr kumimoji="0" lang="en-US" sz="1800" b="0" i="1" u="none" strike="noStrike" cap="none" spc="0" normalizeH="0" baseline="0" smtClean="0">
                              <a:ln>
                                <a:noFill/>
                              </a:ln>
                              <a:solidFill>
                                <a:srgbClr val="000000"/>
                              </a:solidFill>
                              <a:effectLst/>
                              <a:uFillTx/>
                              <a:latin typeface="Cambria Math" panose="02040503050406030204" pitchFamily="18" charset="0"/>
                              <a:ea typeface="Calibri"/>
                              <a:cs typeface="Calibri"/>
                              <a:sym typeface="Calibri"/>
                            </a:rPr>
                            <m:t>𝜃</m:t>
                          </m:r>
                        </m:e>
                        <m:sub>
                          <m:r>
                            <a:rPr kumimoji="0" lang="en-US" sz="1800" b="0" i="1" u="none" strike="noStrike" cap="none" spc="0" normalizeH="0" baseline="0" smtClean="0">
                              <a:ln>
                                <a:noFill/>
                              </a:ln>
                              <a:solidFill>
                                <a:srgbClr val="000000"/>
                              </a:solidFill>
                              <a:effectLst/>
                              <a:uFillTx/>
                              <a:latin typeface="Cambria Math" panose="02040503050406030204" pitchFamily="18" charset="0"/>
                              <a:ea typeface="Calibri"/>
                              <a:cs typeface="Calibri"/>
                              <a:sym typeface="Calibri"/>
                            </a:rPr>
                            <m:t>1</m:t>
                          </m:r>
                        </m:sub>
                      </m:sSub>
                    </m:oMath>
                  </a14:m>
                  <a:r>
                    <a:rPr kumimoji="0" lang="en-US" sz="1800" b="0" i="0" u="none" strike="noStrike" cap="none" spc="0" normalizeH="0" baseline="0" dirty="0">
                      <a:ln>
                        <a:noFill/>
                      </a:ln>
                      <a:solidFill>
                        <a:srgbClr val="000000"/>
                      </a:solidFill>
                      <a:effectLst/>
                      <a:uFillTx/>
                      <a:latin typeface="Calibri"/>
                      <a:ea typeface="Calibri"/>
                      <a:cs typeface="Calibri"/>
                      <a:sym typeface="Calibri"/>
                    </a:rPr>
                    <a:t> randomly</a:t>
                  </a:r>
                </a:p>
              </p:txBody>
            </p:sp>
          </mc:Choice>
          <mc:Fallback xmlns="">
            <p:sp>
              <p:nvSpPr>
                <p:cNvPr id="10" name="TextBox 9">
                  <a:extLst>
                    <a:ext uri="{FF2B5EF4-FFF2-40B4-BE49-F238E27FC236}">
                      <a16:creationId xmlns:a16="http://schemas.microsoft.com/office/drawing/2014/main" id="{7698F60C-101D-A609-94AE-B41EB9404DBE}"/>
                    </a:ext>
                  </a:extLst>
                </p:cNvPr>
                <p:cNvSpPr txBox="1">
                  <a:spLocks noRot="1" noChangeAspect="1" noMove="1" noResize="1" noEditPoints="1" noAdjustHandles="1" noChangeArrowheads="1" noChangeShapeType="1" noTextEdit="1"/>
                </p:cNvSpPr>
                <p:nvPr/>
              </p:nvSpPr>
              <p:spPr>
                <a:xfrm>
                  <a:off x="482909" y="1209143"/>
                  <a:ext cx="2784158" cy="369330"/>
                </a:xfrm>
                <a:prstGeom prst="rect">
                  <a:avLst/>
                </a:prstGeom>
                <a:blipFill>
                  <a:blip r:embed="rId4"/>
                  <a:stretch>
                    <a:fillRect l="-3501" t="-9836" r="-2626" b="-24590"/>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E9330BDF-85D7-7253-68EE-128A65BC0EB2}"/>
                    </a:ext>
                  </a:extLst>
                </p:cNvPr>
                <p:cNvSpPr/>
                <p:nvPr/>
              </p:nvSpPr>
              <p:spPr>
                <a:xfrm>
                  <a:off x="2448888" y="2449308"/>
                  <a:ext cx="167763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charset="0"/>
                          </a:rPr>
                          <m:t>𝑑</m:t>
                        </m:r>
                        <m:r>
                          <a:rPr lang="en-US" b="0" i="1" smtClean="0">
                            <a:solidFill>
                              <a:schemeClr val="tx1"/>
                            </a:solidFill>
                            <a:latin typeface="Cambria Math" panose="02040503050406030204" pitchFamily="18" charset="0"/>
                          </a:rPr>
                          <m:t>𝑗</m:t>
                        </m:r>
                        <m:r>
                          <a:rPr lang="en-US" i="1">
                            <a:solidFill>
                              <a:schemeClr val="tx1"/>
                            </a:solidFill>
                            <a:latin typeface="Cambria Math"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𝜃</m:t>
                            </m:r>
                          </m:e>
                          <m:sub>
                            <m:r>
                              <a:rPr lang="en-US" b="0" i="1" smtClean="0">
                                <a:solidFill>
                                  <a:schemeClr val="tx1"/>
                                </a:solidFill>
                                <a:latin typeface="Cambria Math" panose="02040503050406030204" pitchFamily="18" charset="0"/>
                              </a:rPr>
                              <m:t>0</m:t>
                            </m:r>
                          </m:sub>
                        </m:sSub>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𝜃</m:t>
                            </m:r>
                          </m:e>
                          <m:sub>
                            <m:r>
                              <a:rPr lang="en-US" b="0" i="1" smtClean="0">
                                <a:solidFill>
                                  <a:schemeClr val="tx1"/>
                                </a:solidFill>
                                <a:latin typeface="Cambria Math" panose="02040503050406030204" pitchFamily="18" charset="0"/>
                              </a:rPr>
                              <m:t>1</m:t>
                            </m:r>
                          </m:sub>
                        </m:sSub>
                        <m:r>
                          <a:rPr lang="en-US" i="1">
                            <a:solidFill>
                              <a:schemeClr val="tx1"/>
                            </a:solidFill>
                            <a:latin typeface="Cambria Math" charset="0"/>
                          </a:rPr>
                          <m:t>)/</m:t>
                        </m:r>
                        <m:r>
                          <a:rPr lang="en-US" b="0" i="1" smtClean="0">
                            <a:solidFill>
                              <a:schemeClr val="tx1"/>
                            </a:solidFill>
                            <a:latin typeface="Cambria Math" charset="0"/>
                          </a:rPr>
                          <m:t>𝑑</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𝜃</m:t>
                            </m:r>
                          </m:e>
                          <m:sub>
                            <m:r>
                              <a:rPr lang="en-US" b="0" i="1" smtClean="0">
                                <a:solidFill>
                                  <a:schemeClr val="tx1"/>
                                </a:solidFill>
                                <a:latin typeface="Cambria Math" panose="02040503050406030204" pitchFamily="18" charset="0"/>
                              </a:rPr>
                              <m:t>0</m:t>
                            </m:r>
                          </m:sub>
                        </m:sSub>
                      </m:oMath>
                    </m:oMathPara>
                  </a14:m>
                  <a:endParaRPr lang="en-US" dirty="0"/>
                </a:p>
              </p:txBody>
            </p:sp>
          </mc:Choice>
          <mc:Fallback xmlns="">
            <p:sp>
              <p:nvSpPr>
                <p:cNvPr id="11" name="Rectangle 10">
                  <a:extLst>
                    <a:ext uri="{FF2B5EF4-FFF2-40B4-BE49-F238E27FC236}">
                      <a16:creationId xmlns:a16="http://schemas.microsoft.com/office/drawing/2014/main" id="{E9330BDF-85D7-7253-68EE-128A65BC0EB2}"/>
                    </a:ext>
                  </a:extLst>
                </p:cNvPr>
                <p:cNvSpPr>
                  <a:spLocks noRot="1" noChangeAspect="1" noMove="1" noResize="1" noEditPoints="1" noAdjustHandles="1" noChangeArrowheads="1" noChangeShapeType="1" noTextEdit="1"/>
                </p:cNvSpPr>
                <p:nvPr/>
              </p:nvSpPr>
              <p:spPr>
                <a:xfrm>
                  <a:off x="2448888" y="2449308"/>
                  <a:ext cx="1677639" cy="369332"/>
                </a:xfrm>
                <a:prstGeom prst="rect">
                  <a:avLst/>
                </a:prstGeom>
                <a:blipFill>
                  <a:blip r:embed="rId5"/>
                  <a:stretch>
                    <a:fillRect b="-14754"/>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FEDC7421-C76D-AAE7-F58A-E843104E3D4D}"/>
                </a:ext>
              </a:extLst>
            </p:cNvPr>
            <p:cNvSpPr txBox="1"/>
            <p:nvPr/>
          </p:nvSpPr>
          <p:spPr>
            <a:xfrm>
              <a:off x="1243757" y="2445924"/>
              <a:ext cx="1073369"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Calibri"/>
                  <a:ea typeface="Calibri"/>
                  <a:cs typeface="Calibri"/>
                  <a:sym typeface="Calibri"/>
                </a:rPr>
                <a:t>Compute: </a:t>
              </a:r>
            </a:p>
          </p:txBody>
        </p:sp>
        <p:sp>
          <p:nvSpPr>
            <p:cNvPr id="14" name="TextBox 13">
              <a:extLst>
                <a:ext uri="{FF2B5EF4-FFF2-40B4-BE49-F238E27FC236}">
                  <a16:creationId xmlns:a16="http://schemas.microsoft.com/office/drawing/2014/main" id="{9B31ACC1-A659-D1A9-718D-232F5918220B}"/>
                </a:ext>
              </a:extLst>
            </p:cNvPr>
            <p:cNvSpPr txBox="1"/>
            <p:nvPr/>
          </p:nvSpPr>
          <p:spPr>
            <a:xfrm>
              <a:off x="4239709" y="2457844"/>
              <a:ext cx="446595"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Calibri"/>
                  <a:ea typeface="Calibri"/>
                  <a:cs typeface="Calibri"/>
                  <a:sym typeface="Calibri"/>
                </a:rPr>
                <a:t>and</a:t>
              </a:r>
            </a:p>
          </p:txBody>
        </p:sp>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766E5D83-162C-1DC9-D068-4AB86FD33A1F}"/>
                    </a:ext>
                  </a:extLst>
                </p:cNvPr>
                <p:cNvSpPr/>
                <p:nvPr/>
              </p:nvSpPr>
              <p:spPr>
                <a:xfrm>
                  <a:off x="1197589" y="2921911"/>
                  <a:ext cx="1202380" cy="369332"/>
                </a:xfrm>
                <a:prstGeom prst="rect">
                  <a:avLst/>
                </a:prstGeom>
              </p:spPr>
              <p:txBody>
                <a:bodyPr wrap="none">
                  <a:spAutoFit/>
                </a:bodyPr>
                <a:lstStyle/>
                <a:p>
                  <a:r>
                    <a:rPr lang="en-US" dirty="0">
                      <a:solidFill>
                        <a:srgbClr val="000000"/>
                      </a:solidFill>
                    </a:rPr>
                    <a:t>Update </a:t>
                  </a:r>
                  <a14:m>
                    <m:oMath xmlns:m="http://schemas.openxmlformats.org/officeDocument/2006/math">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𝜃</m:t>
                          </m:r>
                        </m:e>
                        <m:sub>
                          <m:r>
                            <a:rPr lang="en-US" b="0" i="1" smtClean="0">
                              <a:solidFill>
                                <a:srgbClr val="000000"/>
                              </a:solidFill>
                              <a:latin typeface="Cambria Math" panose="02040503050406030204" pitchFamily="18" charset="0"/>
                            </a:rPr>
                            <m:t>0</m:t>
                          </m:r>
                        </m:sub>
                      </m:sSub>
                    </m:oMath>
                  </a14:m>
                  <a:r>
                    <a:rPr lang="en-US" dirty="0">
                      <a:solidFill>
                        <a:srgbClr val="000000"/>
                      </a:solidFill>
                    </a:rPr>
                    <a:t>:</a:t>
                  </a:r>
                  <a:endParaRPr lang="en-US" dirty="0"/>
                </a:p>
              </p:txBody>
            </p:sp>
          </mc:Choice>
          <mc:Fallback xmlns="">
            <p:sp>
              <p:nvSpPr>
                <p:cNvPr id="15" name="Rectangle 14">
                  <a:extLst>
                    <a:ext uri="{FF2B5EF4-FFF2-40B4-BE49-F238E27FC236}">
                      <a16:creationId xmlns:a16="http://schemas.microsoft.com/office/drawing/2014/main" id="{766E5D83-162C-1DC9-D068-4AB86FD33A1F}"/>
                    </a:ext>
                  </a:extLst>
                </p:cNvPr>
                <p:cNvSpPr>
                  <a:spLocks noRot="1" noChangeAspect="1" noMove="1" noResize="1" noEditPoints="1" noAdjustHandles="1" noChangeArrowheads="1" noChangeShapeType="1" noTextEdit="1"/>
                </p:cNvSpPr>
                <p:nvPr/>
              </p:nvSpPr>
              <p:spPr>
                <a:xfrm>
                  <a:off x="1197589" y="2921911"/>
                  <a:ext cx="1202380" cy="369332"/>
                </a:xfrm>
                <a:prstGeom prst="rect">
                  <a:avLst/>
                </a:prstGeom>
                <a:blipFill>
                  <a:blip r:embed="rId6"/>
                  <a:stretch>
                    <a:fillRect l="-4061" t="-9836" r="-3046"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9C433072-7B67-2771-6856-CB645359D41C}"/>
                    </a:ext>
                  </a:extLst>
                </p:cNvPr>
                <p:cNvSpPr/>
                <p:nvPr/>
              </p:nvSpPr>
              <p:spPr>
                <a:xfrm>
                  <a:off x="1191403" y="3368358"/>
                  <a:ext cx="1197059" cy="369332"/>
                </a:xfrm>
                <a:prstGeom prst="rect">
                  <a:avLst/>
                </a:prstGeom>
              </p:spPr>
              <p:txBody>
                <a:bodyPr wrap="none">
                  <a:spAutoFit/>
                </a:bodyPr>
                <a:lstStyle/>
                <a:p>
                  <a:r>
                    <a:rPr lang="en-US" dirty="0">
                      <a:solidFill>
                        <a:srgbClr val="000000"/>
                      </a:solidFill>
                    </a:rPr>
                    <a:t>Update </a:t>
                  </a:r>
                  <a14:m>
                    <m:oMath xmlns:m="http://schemas.openxmlformats.org/officeDocument/2006/math">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𝜃</m:t>
                          </m:r>
                        </m:e>
                        <m:sub>
                          <m:r>
                            <a:rPr lang="en-US" b="0" i="1" smtClean="0">
                              <a:solidFill>
                                <a:srgbClr val="000000"/>
                              </a:solidFill>
                              <a:latin typeface="Cambria Math" panose="02040503050406030204" pitchFamily="18" charset="0"/>
                            </a:rPr>
                            <m:t>1</m:t>
                          </m:r>
                        </m:sub>
                      </m:sSub>
                    </m:oMath>
                  </a14:m>
                  <a:r>
                    <a:rPr lang="en-US" dirty="0">
                      <a:solidFill>
                        <a:srgbClr val="000000"/>
                      </a:solidFill>
                    </a:rPr>
                    <a:t>:</a:t>
                  </a:r>
                  <a:endParaRPr lang="en-US" dirty="0"/>
                </a:p>
              </p:txBody>
            </p:sp>
          </mc:Choice>
          <mc:Fallback xmlns="">
            <p:sp>
              <p:nvSpPr>
                <p:cNvPr id="16" name="Rectangle 15">
                  <a:extLst>
                    <a:ext uri="{FF2B5EF4-FFF2-40B4-BE49-F238E27FC236}">
                      <a16:creationId xmlns:a16="http://schemas.microsoft.com/office/drawing/2014/main" id="{9C433072-7B67-2771-6856-CB645359D41C}"/>
                    </a:ext>
                  </a:extLst>
                </p:cNvPr>
                <p:cNvSpPr>
                  <a:spLocks noRot="1" noChangeAspect="1" noMove="1" noResize="1" noEditPoints="1" noAdjustHandles="1" noChangeArrowheads="1" noChangeShapeType="1" noTextEdit="1"/>
                </p:cNvSpPr>
                <p:nvPr/>
              </p:nvSpPr>
              <p:spPr>
                <a:xfrm>
                  <a:off x="1191403" y="3368358"/>
                  <a:ext cx="1197059" cy="369332"/>
                </a:xfrm>
                <a:prstGeom prst="rect">
                  <a:avLst/>
                </a:prstGeom>
                <a:blipFill>
                  <a:blip r:embed="rId7"/>
                  <a:stretch>
                    <a:fillRect l="-4061" t="-8197" r="-2538"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28F1F7CA-9375-9C79-E132-E10239FA5B81}"/>
                    </a:ext>
                  </a:extLst>
                </p:cNvPr>
                <p:cNvSpPr/>
                <p:nvPr/>
              </p:nvSpPr>
              <p:spPr>
                <a:xfrm>
                  <a:off x="2426869" y="2924765"/>
                  <a:ext cx="2932534"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𝜃</m:t>
                            </m:r>
                          </m:e>
                          <m:sub>
                            <m:r>
                              <a:rPr lang="en-US" b="0" i="1" smtClean="0">
                                <a:solidFill>
                                  <a:schemeClr val="tx1"/>
                                </a:solidFill>
                                <a:latin typeface="Cambria Math" panose="02040503050406030204" pitchFamily="18" charset="0"/>
                              </a:rPr>
                              <m:t>𝑜</m:t>
                            </m:r>
                          </m:sub>
                        </m:sSub>
                        <m:r>
                          <a:rPr lang="en-US" b="0" i="1" smtClean="0">
                            <a:solidFill>
                              <a:schemeClr val="tx1"/>
                            </a:solidFill>
                            <a:latin typeface="Cambria Math"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𝜃</m:t>
                            </m:r>
                          </m:e>
                          <m:sub>
                            <m:r>
                              <a:rPr lang="en-US" b="0" i="1" smtClean="0">
                                <a:solidFill>
                                  <a:schemeClr val="tx1"/>
                                </a:solidFill>
                                <a:latin typeface="Cambria Math" panose="02040503050406030204" pitchFamily="18" charset="0"/>
                              </a:rPr>
                              <m:t>0</m:t>
                            </m:r>
                          </m:sub>
                        </m:sSub>
                        <m:r>
                          <a:rPr lang="en-US" b="0" i="1" smtClean="0">
                            <a:solidFill>
                              <a:schemeClr val="tx1"/>
                            </a:solidFill>
                            <a:latin typeface="Cambria Math" charset="0"/>
                          </a:rPr>
                          <m:t> −</m:t>
                        </m:r>
                        <m:r>
                          <a:rPr lang="en-US" b="0" i="1" smtClean="0">
                            <a:solidFill>
                              <a:schemeClr val="tx1"/>
                            </a:solidFill>
                            <a:latin typeface="Cambria Math" charset="0"/>
                          </a:rPr>
                          <m:t>𝜆</m:t>
                        </m:r>
                        <m:r>
                          <a:rPr lang="en-US" i="1">
                            <a:latin typeface="Cambria Math" charset="0"/>
                          </a:rPr>
                          <m:t>𝑑</m:t>
                        </m:r>
                        <m:r>
                          <a:rPr lang="en-US" b="0" i="1" smtClean="0">
                            <a:latin typeface="Cambria Math" panose="02040503050406030204" pitchFamily="18" charset="0"/>
                          </a:rPr>
                          <m:t>𝑗</m:t>
                        </m:r>
                        <m:r>
                          <a:rPr lang="en-US" i="1">
                            <a:latin typeface="Cambria Math" charset="0"/>
                          </a:rPr>
                          <m:t>(</m:t>
                        </m:r>
                        <m:sSub>
                          <m:sSubPr>
                            <m:ctrlPr>
                              <a:rPr lang="en-US" i="1">
                                <a:latin typeface="Cambria Math" panose="02040503050406030204" pitchFamily="18" charset="0"/>
                              </a:rPr>
                            </m:ctrlPr>
                          </m:sSubPr>
                          <m:e>
                            <m:r>
                              <a:rPr lang="en-US" i="1">
                                <a:latin typeface="Cambria Math" panose="02040503050406030204" pitchFamily="18" charset="0"/>
                              </a:rPr>
                              <m:t>𝜃</m:t>
                            </m:r>
                          </m:e>
                          <m:sub>
                            <m:r>
                              <a:rPr lang="en-US" i="1">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𝜃</m:t>
                            </m:r>
                          </m:e>
                          <m:sub>
                            <m:r>
                              <a:rPr lang="en-US" i="1">
                                <a:latin typeface="Cambria Math" panose="02040503050406030204" pitchFamily="18" charset="0"/>
                              </a:rPr>
                              <m:t>1</m:t>
                            </m:r>
                          </m:sub>
                        </m:sSub>
                        <m:r>
                          <a:rPr lang="en-US" i="1">
                            <a:latin typeface="Cambria Math" charset="0"/>
                          </a:rPr>
                          <m:t>)/</m:t>
                        </m:r>
                        <m:r>
                          <a:rPr lang="en-US" i="1">
                            <a:latin typeface="Cambria Math" charset="0"/>
                          </a:rPr>
                          <m:t>𝑑</m:t>
                        </m:r>
                        <m:sSub>
                          <m:sSubPr>
                            <m:ctrlPr>
                              <a:rPr lang="en-US" i="1">
                                <a:latin typeface="Cambria Math" panose="02040503050406030204" pitchFamily="18" charset="0"/>
                              </a:rPr>
                            </m:ctrlPr>
                          </m:sSubPr>
                          <m:e>
                            <m:r>
                              <a:rPr lang="en-US" i="1">
                                <a:latin typeface="Cambria Math" panose="02040503050406030204" pitchFamily="18" charset="0"/>
                              </a:rPr>
                              <m:t>𝜃</m:t>
                            </m:r>
                          </m:e>
                          <m:sub>
                            <m:r>
                              <a:rPr lang="en-US" i="1">
                                <a:latin typeface="Cambria Math" panose="02040503050406030204" pitchFamily="18" charset="0"/>
                              </a:rPr>
                              <m:t>0</m:t>
                            </m:r>
                          </m:sub>
                        </m:sSub>
                      </m:oMath>
                    </m:oMathPara>
                  </a14:m>
                  <a:endParaRPr lang="en-US" dirty="0"/>
                </a:p>
                <a:p>
                  <a:endParaRPr lang="en-US" dirty="0"/>
                </a:p>
              </p:txBody>
            </p:sp>
          </mc:Choice>
          <mc:Fallback xmlns="">
            <p:sp>
              <p:nvSpPr>
                <p:cNvPr id="17" name="Rectangle 16">
                  <a:extLst>
                    <a:ext uri="{FF2B5EF4-FFF2-40B4-BE49-F238E27FC236}">
                      <a16:creationId xmlns:a16="http://schemas.microsoft.com/office/drawing/2014/main" id="{28F1F7CA-9375-9C79-E132-E10239FA5B81}"/>
                    </a:ext>
                  </a:extLst>
                </p:cNvPr>
                <p:cNvSpPr>
                  <a:spLocks noRot="1" noChangeAspect="1" noMove="1" noResize="1" noEditPoints="1" noAdjustHandles="1" noChangeArrowheads="1" noChangeShapeType="1" noTextEdit="1"/>
                </p:cNvSpPr>
                <p:nvPr/>
              </p:nvSpPr>
              <p:spPr>
                <a:xfrm>
                  <a:off x="2426869" y="2924765"/>
                  <a:ext cx="2932534" cy="646331"/>
                </a:xfrm>
                <a:prstGeom prst="rect">
                  <a:avLst/>
                </a:prstGeom>
                <a:blipFill>
                  <a:blip r:embed="rId8"/>
                  <a:stretch>
                    <a:fillRect/>
                  </a:stretch>
                </a:blipFill>
              </p:spPr>
              <p:txBody>
                <a:bodyPr/>
                <a:lstStyle/>
                <a:p>
                  <a:r>
                    <a:rPr lang="en-US">
                      <a:noFill/>
                    </a:rPr>
                    <a:t> </a:t>
                  </a:r>
                </a:p>
              </p:txBody>
            </p:sp>
          </mc:Fallback>
        </mc:AlternateContent>
        <p:sp>
          <p:nvSpPr>
            <p:cNvPr id="19" name="Rectangle 18">
              <a:extLst>
                <a:ext uri="{FF2B5EF4-FFF2-40B4-BE49-F238E27FC236}">
                  <a16:creationId xmlns:a16="http://schemas.microsoft.com/office/drawing/2014/main" id="{E165B9A3-38F4-0D51-1243-3AE73ED37345}"/>
                </a:ext>
              </a:extLst>
            </p:cNvPr>
            <p:cNvSpPr/>
            <p:nvPr/>
          </p:nvSpPr>
          <p:spPr>
            <a:xfrm>
              <a:off x="1243757" y="3878293"/>
              <a:ext cx="750526" cy="369332"/>
            </a:xfrm>
            <a:prstGeom prst="rect">
              <a:avLst/>
            </a:prstGeom>
          </p:spPr>
          <p:txBody>
            <a:bodyPr wrap="none">
              <a:spAutoFit/>
            </a:bodyPr>
            <a:lstStyle/>
            <a:p>
              <a:r>
                <a:rPr lang="en-US" dirty="0">
                  <a:solidFill>
                    <a:srgbClr val="000000"/>
                  </a:solidFill>
                </a:rPr>
                <a:t>Print: </a:t>
              </a:r>
              <a:endParaRPr lang="en-US" dirty="0"/>
            </a:p>
          </p:txBody>
        </p:sp>
        <mc:AlternateContent xmlns:mc="http://schemas.openxmlformats.org/markup-compatibility/2006" xmlns:a14="http://schemas.microsoft.com/office/drawing/2010/main">
          <mc:Choice Requires="a14">
            <p:sp>
              <p:nvSpPr>
                <p:cNvPr id="20" name="Rectangle 19">
                  <a:extLst>
                    <a:ext uri="{FF2B5EF4-FFF2-40B4-BE49-F238E27FC236}">
                      <a16:creationId xmlns:a16="http://schemas.microsoft.com/office/drawing/2014/main" id="{4B74B160-EC6E-9DB6-CAFF-512DBA4D2570}"/>
                    </a:ext>
                  </a:extLst>
                </p:cNvPr>
                <p:cNvSpPr/>
                <p:nvPr/>
              </p:nvSpPr>
              <p:spPr>
                <a:xfrm>
                  <a:off x="1874988" y="3877982"/>
                  <a:ext cx="1006109" cy="369332"/>
                </a:xfrm>
                <a:prstGeom prst="rect">
                  <a:avLst/>
                </a:prstGeom>
              </p:spPr>
              <p:txBody>
                <a:bodyPr wrap="none">
                  <a:spAutoFit/>
                </a:bodyPr>
                <a:lstStyle/>
                <a:p>
                  <a:r>
                    <a:rPr lang="en-US" dirty="0"/>
                    <a:t>j</a:t>
                  </a:r>
                  <a14:m>
                    <m:oMath xmlns:m="http://schemas.openxmlformats.org/officeDocument/2006/math">
                      <m:r>
                        <a:rPr lang="en-US" i="1">
                          <a:solidFill>
                            <a:schemeClr val="tx1"/>
                          </a:solidFill>
                          <a:latin typeface="Cambria Math"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𝜃</m:t>
                          </m:r>
                        </m:e>
                        <m:sub>
                          <m:r>
                            <a:rPr lang="en-US" b="0" i="1" smtClean="0">
                              <a:solidFill>
                                <a:schemeClr val="tx1"/>
                              </a:solidFill>
                              <a:latin typeface="Cambria Math" panose="02040503050406030204" pitchFamily="18" charset="0"/>
                            </a:rPr>
                            <m:t>0</m:t>
                          </m:r>
                        </m:sub>
                      </m:sSub>
                      <m:r>
                        <a:rPr lang="en-US" i="1">
                          <a:solidFill>
                            <a:schemeClr val="tx1"/>
                          </a:solidFill>
                          <a:latin typeface="Cambria Math"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𝜃</m:t>
                          </m:r>
                        </m:e>
                        <m:sub>
                          <m:r>
                            <a:rPr lang="en-US" b="0" i="1" smtClean="0">
                              <a:solidFill>
                                <a:schemeClr val="tx1"/>
                              </a:solidFill>
                              <a:latin typeface="Cambria Math" panose="02040503050406030204" pitchFamily="18" charset="0"/>
                            </a:rPr>
                            <m:t>1</m:t>
                          </m:r>
                        </m:sub>
                      </m:sSub>
                      <m:r>
                        <a:rPr lang="en-US" i="1">
                          <a:solidFill>
                            <a:schemeClr val="tx1"/>
                          </a:solidFill>
                          <a:latin typeface="Cambria Math" charset="0"/>
                        </a:rPr>
                        <m:t>)</m:t>
                      </m:r>
                    </m:oMath>
                  </a14:m>
                  <a:endParaRPr lang="en-US" dirty="0"/>
                </a:p>
              </p:txBody>
            </p:sp>
          </mc:Choice>
          <mc:Fallback xmlns="">
            <p:sp>
              <p:nvSpPr>
                <p:cNvPr id="20" name="Rectangle 19">
                  <a:extLst>
                    <a:ext uri="{FF2B5EF4-FFF2-40B4-BE49-F238E27FC236}">
                      <a16:creationId xmlns:a16="http://schemas.microsoft.com/office/drawing/2014/main" id="{4B74B160-EC6E-9DB6-CAFF-512DBA4D2570}"/>
                    </a:ext>
                  </a:extLst>
                </p:cNvPr>
                <p:cNvSpPr>
                  <a:spLocks noRot="1" noChangeAspect="1" noMove="1" noResize="1" noEditPoints="1" noAdjustHandles="1" noChangeArrowheads="1" noChangeShapeType="1" noTextEdit="1"/>
                </p:cNvSpPr>
                <p:nvPr/>
              </p:nvSpPr>
              <p:spPr>
                <a:xfrm>
                  <a:off x="1874988" y="3877982"/>
                  <a:ext cx="1006109" cy="369332"/>
                </a:xfrm>
                <a:prstGeom prst="rect">
                  <a:avLst/>
                </a:prstGeom>
                <a:blipFill>
                  <a:blip r:embed="rId9"/>
                  <a:stretch>
                    <a:fillRect l="-4848" t="-10000" b="-26667"/>
                  </a:stretch>
                </a:blipFill>
              </p:spPr>
              <p:txBody>
                <a:bodyPr/>
                <a:lstStyle/>
                <a:p>
                  <a:r>
                    <a:rPr lang="en-US">
                      <a:noFill/>
                    </a:rPr>
                    <a:t> </a:t>
                  </a:r>
                </a:p>
              </p:txBody>
            </p:sp>
          </mc:Fallback>
        </mc:AlternateContent>
        <p:sp>
          <p:nvSpPr>
            <p:cNvPr id="21" name="Rectangle 20">
              <a:extLst>
                <a:ext uri="{FF2B5EF4-FFF2-40B4-BE49-F238E27FC236}">
                  <a16:creationId xmlns:a16="http://schemas.microsoft.com/office/drawing/2014/main" id="{C93CA2BA-AFD2-5F83-5218-6758406CF7B8}"/>
                </a:ext>
              </a:extLst>
            </p:cNvPr>
            <p:cNvSpPr/>
            <p:nvPr/>
          </p:nvSpPr>
          <p:spPr>
            <a:xfrm>
              <a:off x="2865897" y="3855069"/>
              <a:ext cx="4862228" cy="369332"/>
            </a:xfrm>
            <a:prstGeom prst="rect">
              <a:avLst/>
            </a:prstGeom>
          </p:spPr>
          <p:txBody>
            <a:bodyPr wrap="none">
              <a:spAutoFit/>
            </a:bodyPr>
            <a:lstStyle/>
            <a:p>
              <a:r>
                <a:rPr lang="en-US" dirty="0">
                  <a:solidFill>
                    <a:srgbClr val="00B050"/>
                  </a:solidFill>
                </a:rPr>
                <a:t>// Useful to see if this is becoming smaller or not. </a:t>
              </a:r>
            </a:p>
          </p:txBody>
        </p:sp>
      </p:grpSp>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970EE9B2-1F10-5932-68B5-18A909FF4AE4}"/>
                  </a:ext>
                </a:extLst>
              </p:cNvPr>
              <p:cNvSpPr/>
              <p:nvPr/>
            </p:nvSpPr>
            <p:spPr>
              <a:xfrm>
                <a:off x="4800604" y="1971636"/>
                <a:ext cx="3821303" cy="764568"/>
              </a:xfrm>
              <a:prstGeom prst="rect">
                <a:avLst/>
              </a:prstGeom>
            </p:spPr>
            <p:txBody>
              <a:bodyPr wrap="none">
                <a:spAutoFit/>
              </a:bodyPr>
              <a:lstStyle/>
              <a:p>
                <a:pPr/>
                <a14:m>
                  <m:oMathPara xmlns:m="http://schemas.openxmlformats.org/officeDocument/2006/math">
                    <m:oMathParaPr>
                      <m:jc m:val="left"/>
                    </m:oMathParaPr>
                    <m:oMath xmlns:m="http://schemas.openxmlformats.org/officeDocument/2006/math">
                      <m:r>
                        <m:rPr>
                          <m:sty m:val="p"/>
                        </m:rPr>
                        <a:rPr lang="en-US" smtClean="0">
                          <a:latin typeface="Cambria Math" panose="02040503050406030204" pitchFamily="18" charset="0"/>
                        </a:rPr>
                        <m:t>j</m:t>
                      </m:r>
                      <m:d>
                        <m:dPr>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𝜃</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i="1">
                                  <a:latin typeface="Cambria Math" panose="02040503050406030204" pitchFamily="18" charset="0"/>
                                </a:rPr>
                                <m:t>𝜃</m:t>
                              </m:r>
                            </m:e>
                            <m:sub>
                              <m:r>
                                <a:rPr lang="en-US" b="0" i="1" smtClean="0">
                                  <a:latin typeface="Cambria Math" panose="02040503050406030204" pitchFamily="18" charset="0"/>
                                </a:rPr>
                                <m:t>1</m:t>
                              </m:r>
                            </m:sub>
                          </m:sSub>
                        </m:e>
                      </m:d>
                      <m:r>
                        <a:rPr lang="en-US" i="1">
                          <a:latin typeface="Cambria Math" panose="02040503050406030204" pitchFamily="18" charset="0"/>
                        </a:rPr>
                        <m:t>= </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r>
                            <a:rPr lang="en-US" i="1">
                              <a:latin typeface="Cambria Math" panose="02040503050406030204" pitchFamily="18" charset="0"/>
                            </a:rPr>
                            <m:t>𝑚</m:t>
                          </m:r>
                        </m:den>
                      </m:f>
                      <m:nary>
                        <m:naryPr>
                          <m:chr m:val="∑"/>
                          <m:supHide m:val="on"/>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smtClean="0">
                              <a:latin typeface="Cambria Math" panose="02040503050406030204" pitchFamily="18" charset="0"/>
                              <a:ea typeface="Cambria Math" panose="02040503050406030204" pitchFamily="18" charset="0"/>
                            </a:rPr>
                            <m:t>𝜖</m:t>
                          </m:r>
                          <m:r>
                            <a:rPr lang="en-US" b="0" i="1" smtClean="0">
                              <a:latin typeface="Cambria Math" panose="02040503050406030204" pitchFamily="18" charset="0"/>
                              <a:ea typeface="Cambria Math" panose="02040503050406030204" pitchFamily="18" charset="0"/>
                            </a:rPr>
                            <m:t>𝐵</m:t>
                          </m:r>
                        </m:sub>
                        <m:sup/>
                        <m:e>
                          <m:sSup>
                            <m:sSupPr>
                              <m:ctrlPr>
                                <a:rPr lang="en-US" i="1">
                                  <a:latin typeface="Cambria Math" panose="02040503050406030204" pitchFamily="18" charset="0"/>
                                </a:rPr>
                              </m:ctrlPr>
                            </m:sSup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𝜃</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𝑥</m:t>
                                          </m:r>
                                        </m:e>
                                        <m:sup>
                                          <m:d>
                                            <m:dPr>
                                              <m:ctrlPr>
                                                <a:rPr lang="en-US" i="1">
                                                  <a:latin typeface="Cambria Math" panose="02040503050406030204" pitchFamily="18" charset="0"/>
                                                </a:rPr>
                                              </m:ctrlPr>
                                            </m:dPr>
                                            <m:e>
                                              <m:r>
                                                <a:rPr lang="en-US" i="1">
                                                  <a:latin typeface="Cambria Math" panose="02040503050406030204" pitchFamily="18" charset="0"/>
                                                </a:rPr>
                                                <m:t>𝑖</m:t>
                                              </m:r>
                                            </m:e>
                                          </m:d>
                                        </m:sup>
                                      </m:sSup>
                                    </m:e>
                                  </m:d>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𝑦</m:t>
                                      </m:r>
                                    </m:e>
                                    <m:sup>
                                      <m:d>
                                        <m:dPr>
                                          <m:ctrlPr>
                                            <a:rPr lang="en-US" i="1">
                                              <a:latin typeface="Cambria Math" panose="02040503050406030204" pitchFamily="18" charset="0"/>
                                            </a:rPr>
                                          </m:ctrlPr>
                                        </m:dPr>
                                        <m:e>
                                          <m:r>
                                            <a:rPr lang="en-US" i="1">
                                              <a:latin typeface="Cambria Math" panose="02040503050406030204" pitchFamily="18" charset="0"/>
                                            </a:rPr>
                                            <m:t>𝑖</m:t>
                                          </m:r>
                                        </m:e>
                                      </m:d>
                                    </m:sup>
                                  </m:sSup>
                                </m:e>
                              </m:d>
                            </m:e>
                            <m:sup>
                              <m:r>
                                <a:rPr lang="en-US" i="1">
                                  <a:latin typeface="Cambria Math" panose="02040503050406030204" pitchFamily="18" charset="0"/>
                                </a:rPr>
                                <m:t>2</m:t>
                              </m:r>
                            </m:sup>
                          </m:sSup>
                        </m:e>
                      </m:nary>
                    </m:oMath>
                  </m:oMathPara>
                </a14:m>
                <a:endParaRPr lang="en-US" dirty="0"/>
              </a:p>
            </p:txBody>
          </p:sp>
        </mc:Choice>
        <mc:Fallback xmlns="">
          <p:sp>
            <p:nvSpPr>
              <p:cNvPr id="22" name="Rectangle 21">
                <a:extLst>
                  <a:ext uri="{FF2B5EF4-FFF2-40B4-BE49-F238E27FC236}">
                    <a16:creationId xmlns:a16="http://schemas.microsoft.com/office/drawing/2014/main" id="{970EE9B2-1F10-5932-68B5-18A909FF4AE4}"/>
                  </a:ext>
                </a:extLst>
              </p:cNvPr>
              <p:cNvSpPr>
                <a:spLocks noRot="1" noChangeAspect="1" noMove="1" noResize="1" noEditPoints="1" noAdjustHandles="1" noChangeArrowheads="1" noChangeShapeType="1" noTextEdit="1"/>
              </p:cNvSpPr>
              <p:nvPr/>
            </p:nvSpPr>
            <p:spPr>
              <a:xfrm>
                <a:off x="4800604" y="1971636"/>
                <a:ext cx="3821303" cy="764568"/>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Rectangle 22">
                <a:extLst>
                  <a:ext uri="{FF2B5EF4-FFF2-40B4-BE49-F238E27FC236}">
                    <a16:creationId xmlns:a16="http://schemas.microsoft.com/office/drawing/2014/main" id="{052E2175-D8F1-1299-0651-FCD268078487}"/>
                  </a:ext>
                </a:extLst>
              </p:cNvPr>
              <p:cNvSpPr/>
              <p:nvPr/>
            </p:nvSpPr>
            <p:spPr>
              <a:xfrm>
                <a:off x="4946315" y="3294003"/>
                <a:ext cx="167231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charset="0"/>
                        </a:rPr>
                        <m:t>𝑑</m:t>
                      </m:r>
                      <m:r>
                        <a:rPr lang="en-US" b="0" i="1" smtClean="0">
                          <a:solidFill>
                            <a:schemeClr val="tx1"/>
                          </a:solidFill>
                          <a:latin typeface="Cambria Math" panose="02040503050406030204" pitchFamily="18" charset="0"/>
                        </a:rPr>
                        <m:t>𝑗</m:t>
                      </m:r>
                      <m:r>
                        <a:rPr lang="en-US" i="1">
                          <a:solidFill>
                            <a:schemeClr val="tx1"/>
                          </a:solidFill>
                          <a:latin typeface="Cambria Math"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𝜃</m:t>
                          </m:r>
                        </m:e>
                        <m:sub>
                          <m:r>
                            <a:rPr lang="en-US" b="0" i="1" smtClean="0">
                              <a:solidFill>
                                <a:schemeClr val="tx1"/>
                              </a:solidFill>
                              <a:latin typeface="Cambria Math" panose="02040503050406030204" pitchFamily="18" charset="0"/>
                            </a:rPr>
                            <m:t>0</m:t>
                          </m:r>
                        </m:sub>
                      </m:sSub>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𝜃</m:t>
                          </m:r>
                        </m:e>
                        <m:sub>
                          <m:r>
                            <a:rPr lang="en-US" b="0" i="1" smtClean="0">
                              <a:solidFill>
                                <a:schemeClr val="tx1"/>
                              </a:solidFill>
                              <a:latin typeface="Cambria Math" panose="02040503050406030204" pitchFamily="18" charset="0"/>
                            </a:rPr>
                            <m:t>1</m:t>
                          </m:r>
                        </m:sub>
                      </m:sSub>
                      <m:r>
                        <a:rPr lang="en-US" i="1">
                          <a:solidFill>
                            <a:schemeClr val="tx1"/>
                          </a:solidFill>
                          <a:latin typeface="Cambria Math" charset="0"/>
                        </a:rPr>
                        <m:t>)/</m:t>
                      </m:r>
                      <m:r>
                        <a:rPr lang="en-US" b="0" i="1" smtClean="0">
                          <a:solidFill>
                            <a:schemeClr val="tx1"/>
                          </a:solidFill>
                          <a:latin typeface="Cambria Math" charset="0"/>
                        </a:rPr>
                        <m:t>𝑑</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𝜃</m:t>
                          </m:r>
                        </m:e>
                        <m:sub>
                          <m:r>
                            <a:rPr lang="en-US" b="0" i="1" smtClean="0">
                              <a:solidFill>
                                <a:schemeClr val="tx1"/>
                              </a:solidFill>
                              <a:latin typeface="Cambria Math" panose="02040503050406030204" pitchFamily="18" charset="0"/>
                            </a:rPr>
                            <m:t>1</m:t>
                          </m:r>
                        </m:sub>
                      </m:sSub>
                    </m:oMath>
                  </m:oMathPara>
                </a14:m>
                <a:endParaRPr lang="en-US" dirty="0"/>
              </a:p>
            </p:txBody>
          </p:sp>
        </mc:Choice>
        <mc:Fallback xmlns="">
          <p:sp>
            <p:nvSpPr>
              <p:cNvPr id="23" name="Rectangle 22">
                <a:extLst>
                  <a:ext uri="{FF2B5EF4-FFF2-40B4-BE49-F238E27FC236}">
                    <a16:creationId xmlns:a16="http://schemas.microsoft.com/office/drawing/2014/main" id="{052E2175-D8F1-1299-0651-FCD268078487}"/>
                  </a:ext>
                </a:extLst>
              </p:cNvPr>
              <p:cNvSpPr>
                <a:spLocks noRot="1" noChangeAspect="1" noMove="1" noResize="1" noEditPoints="1" noAdjustHandles="1" noChangeArrowheads="1" noChangeShapeType="1" noTextEdit="1"/>
              </p:cNvSpPr>
              <p:nvPr/>
            </p:nvSpPr>
            <p:spPr>
              <a:xfrm>
                <a:off x="4946315" y="3294003"/>
                <a:ext cx="1672317" cy="369332"/>
              </a:xfrm>
              <a:prstGeom prst="rect">
                <a:avLst/>
              </a:prstGeom>
              <a:blipFill>
                <a:blip r:embed="rId11"/>
                <a:stretch>
                  <a:fillRect b="-147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754C0691-8E44-62C2-B6F1-48EE42BA566C}"/>
                  </a:ext>
                </a:extLst>
              </p:cNvPr>
              <p:cNvSpPr/>
              <p:nvPr/>
            </p:nvSpPr>
            <p:spPr>
              <a:xfrm>
                <a:off x="2547364" y="4195863"/>
                <a:ext cx="2987100"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𝜃</m:t>
                          </m:r>
                        </m:e>
                        <m:sub>
                          <m:r>
                            <a:rPr lang="en-US" b="0" i="1" smtClean="0">
                              <a:solidFill>
                                <a:schemeClr val="tx1"/>
                              </a:solidFill>
                              <a:latin typeface="Cambria Math" panose="02040503050406030204" pitchFamily="18" charset="0"/>
                            </a:rPr>
                            <m:t>1</m:t>
                          </m:r>
                        </m:sub>
                      </m:sSub>
                      <m:r>
                        <a:rPr lang="en-US" b="0" i="1" smtClean="0">
                          <a:solidFill>
                            <a:schemeClr val="tx1"/>
                          </a:solidFill>
                          <a:latin typeface="Cambria Math"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𝜃</m:t>
                          </m:r>
                        </m:e>
                        <m:sub>
                          <m:r>
                            <a:rPr lang="en-US" b="0" i="1" smtClean="0">
                              <a:solidFill>
                                <a:schemeClr val="tx1"/>
                              </a:solidFill>
                              <a:latin typeface="Cambria Math" panose="02040503050406030204" pitchFamily="18" charset="0"/>
                            </a:rPr>
                            <m:t>1</m:t>
                          </m:r>
                        </m:sub>
                      </m:sSub>
                      <m:r>
                        <a:rPr lang="en-US" b="0" i="1" smtClean="0">
                          <a:solidFill>
                            <a:schemeClr val="tx1"/>
                          </a:solidFill>
                          <a:latin typeface="Cambria Math" charset="0"/>
                        </a:rPr>
                        <m:t> −</m:t>
                      </m:r>
                      <m:r>
                        <a:rPr lang="en-US" b="0" i="1" smtClean="0">
                          <a:solidFill>
                            <a:schemeClr val="tx1"/>
                          </a:solidFill>
                          <a:latin typeface="Cambria Math" charset="0"/>
                        </a:rPr>
                        <m:t>𝜆</m:t>
                      </m:r>
                      <m:r>
                        <a:rPr lang="en-US" i="1">
                          <a:latin typeface="Cambria Math" charset="0"/>
                        </a:rPr>
                        <m:t>𝑑</m:t>
                      </m:r>
                      <m:r>
                        <a:rPr lang="en-US" b="0" i="1" smtClean="0">
                          <a:latin typeface="Cambria Math" panose="02040503050406030204" pitchFamily="18" charset="0"/>
                        </a:rPr>
                        <m:t>𝑗</m:t>
                      </m:r>
                      <m:r>
                        <a:rPr lang="en-US" i="1">
                          <a:latin typeface="Cambria Math" charset="0"/>
                        </a:rPr>
                        <m:t>(</m:t>
                      </m:r>
                      <m:sSub>
                        <m:sSubPr>
                          <m:ctrlPr>
                            <a:rPr lang="en-US" i="1">
                              <a:latin typeface="Cambria Math" panose="02040503050406030204" pitchFamily="18" charset="0"/>
                            </a:rPr>
                          </m:ctrlPr>
                        </m:sSubPr>
                        <m:e>
                          <m:r>
                            <a:rPr lang="en-US" i="1">
                              <a:latin typeface="Cambria Math" panose="02040503050406030204" pitchFamily="18" charset="0"/>
                            </a:rPr>
                            <m:t>𝜃</m:t>
                          </m:r>
                        </m:e>
                        <m:sub>
                          <m:r>
                            <a:rPr lang="en-US" i="1">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𝜃</m:t>
                          </m:r>
                        </m:e>
                        <m:sub>
                          <m:r>
                            <a:rPr lang="en-US" i="1">
                              <a:latin typeface="Cambria Math" panose="02040503050406030204" pitchFamily="18" charset="0"/>
                            </a:rPr>
                            <m:t>1</m:t>
                          </m:r>
                        </m:sub>
                      </m:sSub>
                      <m:r>
                        <a:rPr lang="en-US" i="1">
                          <a:latin typeface="Cambria Math" charset="0"/>
                        </a:rPr>
                        <m:t>)/</m:t>
                      </m:r>
                      <m:r>
                        <a:rPr lang="en-US" i="1">
                          <a:latin typeface="Cambria Math" charset="0"/>
                        </a:rPr>
                        <m:t>𝑑</m:t>
                      </m:r>
                      <m:sSub>
                        <m:sSubPr>
                          <m:ctrlPr>
                            <a:rPr lang="en-US" i="1">
                              <a:latin typeface="Cambria Math" panose="02040503050406030204" pitchFamily="18" charset="0"/>
                            </a:rPr>
                          </m:ctrlPr>
                        </m:sSubPr>
                        <m:e>
                          <m:r>
                            <a:rPr lang="en-US" i="1">
                              <a:latin typeface="Cambria Math" panose="02040503050406030204" pitchFamily="18" charset="0"/>
                            </a:rPr>
                            <m:t>𝜃</m:t>
                          </m:r>
                        </m:e>
                        <m:sub>
                          <m:r>
                            <a:rPr lang="en-US" b="0" i="1" smtClean="0">
                              <a:latin typeface="Cambria Math" panose="02040503050406030204" pitchFamily="18" charset="0"/>
                            </a:rPr>
                            <m:t>1</m:t>
                          </m:r>
                        </m:sub>
                      </m:sSub>
                    </m:oMath>
                  </m:oMathPara>
                </a14:m>
                <a:endParaRPr lang="en-US" dirty="0"/>
              </a:p>
              <a:p>
                <a:endParaRPr lang="en-US" dirty="0"/>
              </a:p>
            </p:txBody>
          </p:sp>
        </mc:Choice>
        <mc:Fallback xmlns="">
          <p:sp>
            <p:nvSpPr>
              <p:cNvPr id="24" name="Rectangle 23">
                <a:extLst>
                  <a:ext uri="{FF2B5EF4-FFF2-40B4-BE49-F238E27FC236}">
                    <a16:creationId xmlns:a16="http://schemas.microsoft.com/office/drawing/2014/main" id="{754C0691-8E44-62C2-B6F1-48EE42BA566C}"/>
                  </a:ext>
                </a:extLst>
              </p:cNvPr>
              <p:cNvSpPr>
                <a:spLocks noRot="1" noChangeAspect="1" noMove="1" noResize="1" noEditPoints="1" noAdjustHandles="1" noChangeArrowheads="1" noChangeShapeType="1" noTextEdit="1"/>
              </p:cNvSpPr>
              <p:nvPr/>
            </p:nvSpPr>
            <p:spPr>
              <a:xfrm>
                <a:off x="2547364" y="4195863"/>
                <a:ext cx="2987100" cy="646331"/>
              </a:xfrm>
              <a:prstGeom prst="rect">
                <a:avLst/>
              </a:prstGeom>
              <a:blipFill>
                <a:blip r:embed="rId12"/>
                <a:stretch>
                  <a:fillRect/>
                </a:stretch>
              </a:blipFill>
            </p:spPr>
            <p:txBody>
              <a:bodyPr/>
              <a:lstStyle/>
              <a:p>
                <a:r>
                  <a:rPr lang="en-US">
                    <a:noFill/>
                  </a:rPr>
                  <a:t> </a:t>
                </a:r>
              </a:p>
            </p:txBody>
          </p:sp>
        </mc:Fallback>
      </mc:AlternateContent>
      <p:sp>
        <p:nvSpPr>
          <p:cNvPr id="26" name="TextBox 25">
            <a:extLst>
              <a:ext uri="{FF2B5EF4-FFF2-40B4-BE49-F238E27FC236}">
                <a16:creationId xmlns:a16="http://schemas.microsoft.com/office/drawing/2014/main" id="{1FF57A36-B65B-B867-1AED-6BDC4BFB2757}"/>
              </a:ext>
            </a:extLst>
          </p:cNvPr>
          <p:cNvSpPr txBox="1"/>
          <p:nvPr/>
        </p:nvSpPr>
        <p:spPr>
          <a:xfrm>
            <a:off x="958484" y="2834023"/>
            <a:ext cx="6097904" cy="369332"/>
          </a:xfrm>
          <a:prstGeom prst="rect">
            <a:avLst/>
          </a:prstGeom>
          <a:noFill/>
        </p:spPr>
        <p:txBody>
          <a:bodyPr wrap="square">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1" i="0" u="none" strike="noStrike" cap="none" spc="0" normalizeH="0" baseline="0" dirty="0">
                <a:ln>
                  <a:noFill/>
                </a:ln>
                <a:solidFill>
                  <a:srgbClr val="0070C0"/>
                </a:solidFill>
                <a:effectLst/>
                <a:uFillTx/>
                <a:latin typeface="Calibri"/>
                <a:ea typeface="Calibri"/>
                <a:cs typeface="Calibri"/>
                <a:sym typeface="Calibri"/>
              </a:rPr>
              <a:t>for </a:t>
            </a:r>
            <a:r>
              <a:rPr lang="en-US" dirty="0">
                <a:solidFill>
                  <a:srgbClr val="000000"/>
                </a:solidFill>
              </a:rPr>
              <a:t>b = 0, </a:t>
            </a:r>
            <a:r>
              <a:rPr lang="en-US" dirty="0" err="1">
                <a:solidFill>
                  <a:srgbClr val="000000"/>
                </a:solidFill>
              </a:rPr>
              <a:t>num_batches</a:t>
            </a:r>
            <a:r>
              <a:rPr lang="en-US" dirty="0">
                <a:solidFill>
                  <a:srgbClr val="000000"/>
                </a:solidFill>
              </a:rPr>
              <a:t> </a:t>
            </a:r>
            <a:r>
              <a:rPr lang="en-US" b="1" dirty="0">
                <a:solidFill>
                  <a:srgbClr val="0070C0"/>
                </a:solidFill>
              </a:rPr>
              <a:t>do</a:t>
            </a:r>
            <a:endParaRPr kumimoji="0" lang="en-US" sz="1800" b="1" i="0" u="none" strike="noStrike" cap="none" spc="0" normalizeH="0" baseline="0" dirty="0">
              <a:ln>
                <a:noFill/>
              </a:ln>
              <a:solidFill>
                <a:srgbClr val="0070C0"/>
              </a:solidFill>
              <a:effectLst/>
              <a:uFillTx/>
              <a:sym typeface="Calibri"/>
            </a:endParaRPr>
          </a:p>
        </p:txBody>
      </p:sp>
      <p:sp>
        <p:nvSpPr>
          <p:cNvPr id="3" name="TextBox 2">
            <a:extLst>
              <a:ext uri="{FF2B5EF4-FFF2-40B4-BE49-F238E27FC236}">
                <a16:creationId xmlns:a16="http://schemas.microsoft.com/office/drawing/2014/main" id="{2DB251BA-8D22-6AAA-C5FC-E540D05BEA53}"/>
              </a:ext>
            </a:extLst>
          </p:cNvPr>
          <p:cNvSpPr txBox="1"/>
          <p:nvPr/>
        </p:nvSpPr>
        <p:spPr>
          <a:xfrm>
            <a:off x="738980" y="5581745"/>
            <a:ext cx="8414669"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374151"/>
                </a:solidFill>
                <a:effectLst/>
                <a:latin typeface="Söhne"/>
              </a:rPr>
              <a:t>An epoch is one complete pass through the entire training dataset, during which the model's parameters are updated to minimize the loss of function.</a:t>
            </a:r>
          </a:p>
          <a:p>
            <a:pPr marL="285750" indent="-285750">
              <a:buFont typeface="Arial" panose="020B0604020202020204" pitchFamily="34" charset="0"/>
              <a:buChar char="•"/>
            </a:pPr>
            <a:r>
              <a:rPr lang="en-US" dirty="0">
                <a:solidFill>
                  <a:srgbClr val="374151"/>
                </a:solidFill>
                <a:latin typeface="Söhne"/>
              </a:rPr>
              <a:t>Each Update is based on a batch of observations</a:t>
            </a:r>
            <a:endParaRPr lang="en-US" dirty="0"/>
          </a:p>
        </p:txBody>
      </p:sp>
    </p:spTree>
    <p:extLst>
      <p:ext uri="{BB962C8B-B14F-4D97-AF65-F5344CB8AC3E}">
        <p14:creationId xmlns:p14="http://schemas.microsoft.com/office/powerpoint/2010/main" val="99961479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6">
            <a:extLst>
              <a:ext uri="{FF2B5EF4-FFF2-40B4-BE49-F238E27FC236}">
                <a16:creationId xmlns:a16="http://schemas.microsoft.com/office/drawing/2014/main" id="{0B6EEEDF-4ADE-6F14-F34A-E19DC19BCFBB}"/>
              </a:ext>
            </a:extLst>
          </p:cNvPr>
          <p:cNvGraphicFramePr>
            <a:graphicFrameLocks noGrp="1"/>
          </p:cNvGraphicFramePr>
          <p:nvPr>
            <p:extLst>
              <p:ext uri="{D42A27DB-BD31-4B8C-83A1-F6EECF244321}">
                <p14:modId xmlns:p14="http://schemas.microsoft.com/office/powerpoint/2010/main" val="1750416807"/>
              </p:ext>
            </p:extLst>
          </p:nvPr>
        </p:nvGraphicFramePr>
        <p:xfrm>
          <a:off x="93033" y="1931287"/>
          <a:ext cx="3409878" cy="4007394"/>
        </p:xfrm>
        <a:graphic>
          <a:graphicData uri="http://schemas.openxmlformats.org/drawingml/2006/table">
            <a:tbl>
              <a:tblPr firstRow="1" bandRow="1">
                <a:tableStyleId>{5C22544A-7EE6-4342-B048-85BDC9FD1C3A}</a:tableStyleId>
              </a:tblPr>
              <a:tblGrid>
                <a:gridCol w="456838">
                  <a:extLst>
                    <a:ext uri="{9D8B030D-6E8A-4147-A177-3AD203B41FA5}">
                      <a16:colId xmlns:a16="http://schemas.microsoft.com/office/drawing/2014/main" val="51866874"/>
                    </a:ext>
                  </a:extLst>
                </a:gridCol>
                <a:gridCol w="437019">
                  <a:extLst>
                    <a:ext uri="{9D8B030D-6E8A-4147-A177-3AD203B41FA5}">
                      <a16:colId xmlns:a16="http://schemas.microsoft.com/office/drawing/2014/main" val="1234662256"/>
                    </a:ext>
                  </a:extLst>
                </a:gridCol>
                <a:gridCol w="323847">
                  <a:extLst>
                    <a:ext uri="{9D8B030D-6E8A-4147-A177-3AD203B41FA5}">
                      <a16:colId xmlns:a16="http://schemas.microsoft.com/office/drawing/2014/main" val="1629582020"/>
                    </a:ext>
                  </a:extLst>
                </a:gridCol>
                <a:gridCol w="586605">
                  <a:extLst>
                    <a:ext uri="{9D8B030D-6E8A-4147-A177-3AD203B41FA5}">
                      <a16:colId xmlns:a16="http://schemas.microsoft.com/office/drawing/2014/main" val="3993064364"/>
                    </a:ext>
                  </a:extLst>
                </a:gridCol>
                <a:gridCol w="631247">
                  <a:extLst>
                    <a:ext uri="{9D8B030D-6E8A-4147-A177-3AD203B41FA5}">
                      <a16:colId xmlns:a16="http://schemas.microsoft.com/office/drawing/2014/main" val="63888513"/>
                    </a:ext>
                  </a:extLst>
                </a:gridCol>
                <a:gridCol w="460417">
                  <a:extLst>
                    <a:ext uri="{9D8B030D-6E8A-4147-A177-3AD203B41FA5}">
                      <a16:colId xmlns:a16="http://schemas.microsoft.com/office/drawing/2014/main" val="1737116007"/>
                    </a:ext>
                  </a:extLst>
                </a:gridCol>
                <a:gridCol w="513905">
                  <a:extLst>
                    <a:ext uri="{9D8B030D-6E8A-4147-A177-3AD203B41FA5}">
                      <a16:colId xmlns:a16="http://schemas.microsoft.com/office/drawing/2014/main" val="3581897398"/>
                    </a:ext>
                  </a:extLst>
                </a:gridCol>
              </a:tblGrid>
              <a:tr h="411475">
                <a:tc>
                  <a:txBody>
                    <a:bodyPr/>
                    <a:lstStyle/>
                    <a:p>
                      <a:pPr algn="ctr"/>
                      <a:r>
                        <a:rPr lang="en-US" sz="1000" dirty="0"/>
                        <a:t>X1</a:t>
                      </a:r>
                    </a:p>
                  </a:txBody>
                  <a:tcPr/>
                </a:tc>
                <a:tc>
                  <a:txBody>
                    <a:bodyPr/>
                    <a:lstStyle/>
                    <a:p>
                      <a:pPr algn="ctr"/>
                      <a:r>
                        <a:rPr lang="en-US" sz="1000" dirty="0"/>
                        <a:t>X2</a:t>
                      </a:r>
                    </a:p>
                  </a:txBody>
                  <a:tcPr/>
                </a:tc>
                <a:tc>
                  <a:txBody>
                    <a:bodyPr/>
                    <a:lstStyle/>
                    <a:p>
                      <a:pPr algn="ctr"/>
                      <a:r>
                        <a:rPr lang="en-US" sz="1000" dirty="0"/>
                        <a:t>Y</a:t>
                      </a:r>
                    </a:p>
                  </a:txBody>
                  <a:tcPr/>
                </a:tc>
                <a:tc>
                  <a:txBody>
                    <a:bodyPr/>
                    <a:lstStyle/>
                    <a:p>
                      <a:pPr algn="ctr"/>
                      <a:r>
                        <a:rPr lang="en-US" sz="1000" dirty="0" err="1"/>
                        <a:t>Yhat</a:t>
                      </a:r>
                      <a:endParaRPr lang="en-US" sz="1000" dirty="0"/>
                    </a:p>
                  </a:txBody>
                  <a:tcPr/>
                </a:tc>
                <a:tc>
                  <a:txBody>
                    <a:bodyPr/>
                    <a:lstStyle/>
                    <a:p>
                      <a:pPr algn="ctr"/>
                      <a:r>
                        <a:rPr lang="en-US" sz="1000" dirty="0"/>
                        <a:t>Error (e)</a:t>
                      </a:r>
                    </a:p>
                  </a:txBody>
                  <a:tcPr/>
                </a:tc>
                <a:tc>
                  <a:txBody>
                    <a:bodyPr/>
                    <a:lstStyle/>
                    <a:p>
                      <a:pPr algn="ctr"/>
                      <a:r>
                        <a:rPr lang="en-US" sz="1000" dirty="0"/>
                        <a:t>E * x1</a:t>
                      </a:r>
                    </a:p>
                  </a:txBody>
                  <a:tcPr/>
                </a:tc>
                <a:tc>
                  <a:txBody>
                    <a:bodyPr/>
                    <a:lstStyle/>
                    <a:p>
                      <a:pPr algn="ctr"/>
                      <a:r>
                        <a:rPr lang="en-US" sz="1000" dirty="0"/>
                        <a:t>E * x2</a:t>
                      </a:r>
                    </a:p>
                  </a:txBody>
                  <a:tcPr/>
                </a:tc>
                <a:extLst>
                  <a:ext uri="{0D108BD9-81ED-4DB2-BD59-A6C34878D82A}">
                    <a16:rowId xmlns:a16="http://schemas.microsoft.com/office/drawing/2014/main" val="3762994585"/>
                  </a:ext>
                </a:extLst>
              </a:tr>
              <a:tr h="301514">
                <a:tc>
                  <a:txBody>
                    <a:bodyPr/>
                    <a:lstStyle/>
                    <a:p>
                      <a:endParaRPr lang="en-US" sz="800" dirty="0"/>
                    </a:p>
                  </a:txBody>
                  <a:tcPr/>
                </a:tc>
                <a:tc>
                  <a:txBody>
                    <a:bodyPr/>
                    <a:lstStyle/>
                    <a:p>
                      <a:endParaRPr lang="en-US" sz="800" dirty="0"/>
                    </a:p>
                  </a:txBody>
                  <a:tcPr/>
                </a:tc>
                <a:tc>
                  <a:txBody>
                    <a:bodyPr/>
                    <a:lstStyle/>
                    <a:p>
                      <a:endParaRPr lang="en-US" sz="800"/>
                    </a:p>
                  </a:txBody>
                  <a:tcPr/>
                </a:tc>
                <a:tc>
                  <a:txBody>
                    <a:bodyPr/>
                    <a:lstStyle/>
                    <a:p>
                      <a:endParaRPr lang="en-US" sz="800"/>
                    </a:p>
                  </a:txBody>
                  <a:tcPr/>
                </a:tc>
                <a:tc>
                  <a:txBody>
                    <a:bodyPr/>
                    <a:lstStyle/>
                    <a:p>
                      <a:endParaRPr lang="en-US" sz="800" dirty="0"/>
                    </a:p>
                  </a:txBody>
                  <a:tcPr/>
                </a:tc>
                <a:tc>
                  <a:txBody>
                    <a:bodyPr/>
                    <a:lstStyle/>
                    <a:p>
                      <a:endParaRPr lang="en-US" sz="800" dirty="0"/>
                    </a:p>
                  </a:txBody>
                  <a:tcPr/>
                </a:tc>
                <a:tc>
                  <a:txBody>
                    <a:bodyPr/>
                    <a:lstStyle/>
                    <a:p>
                      <a:endParaRPr lang="en-US" sz="800" dirty="0"/>
                    </a:p>
                  </a:txBody>
                  <a:tcPr/>
                </a:tc>
                <a:extLst>
                  <a:ext uri="{0D108BD9-81ED-4DB2-BD59-A6C34878D82A}">
                    <a16:rowId xmlns:a16="http://schemas.microsoft.com/office/drawing/2014/main" val="2212104453"/>
                  </a:ext>
                </a:extLst>
              </a:tr>
              <a:tr h="301514">
                <a:tc>
                  <a:txBody>
                    <a:bodyPr/>
                    <a:lstStyle/>
                    <a:p>
                      <a:endParaRPr lang="en-US" sz="800"/>
                    </a:p>
                  </a:txBody>
                  <a:tcPr/>
                </a:tc>
                <a:tc>
                  <a:txBody>
                    <a:bodyPr/>
                    <a:lstStyle/>
                    <a:p>
                      <a:endParaRPr lang="en-US" sz="800"/>
                    </a:p>
                  </a:txBody>
                  <a:tcPr/>
                </a:tc>
                <a:tc>
                  <a:txBody>
                    <a:bodyPr/>
                    <a:lstStyle/>
                    <a:p>
                      <a:endParaRPr lang="en-US" sz="800"/>
                    </a:p>
                  </a:txBody>
                  <a:tcPr/>
                </a:tc>
                <a:tc>
                  <a:txBody>
                    <a:bodyPr/>
                    <a:lstStyle/>
                    <a:p>
                      <a:endParaRPr lang="en-US" sz="800"/>
                    </a:p>
                  </a:txBody>
                  <a:tcPr/>
                </a:tc>
                <a:tc>
                  <a:txBody>
                    <a:bodyPr/>
                    <a:lstStyle/>
                    <a:p>
                      <a:endParaRPr lang="en-US" sz="800"/>
                    </a:p>
                  </a:txBody>
                  <a:tcPr/>
                </a:tc>
                <a:tc>
                  <a:txBody>
                    <a:bodyPr/>
                    <a:lstStyle/>
                    <a:p>
                      <a:endParaRPr lang="en-US" sz="800"/>
                    </a:p>
                  </a:txBody>
                  <a:tcPr/>
                </a:tc>
                <a:tc>
                  <a:txBody>
                    <a:bodyPr/>
                    <a:lstStyle/>
                    <a:p>
                      <a:endParaRPr lang="en-US" sz="800"/>
                    </a:p>
                  </a:txBody>
                  <a:tcPr/>
                </a:tc>
                <a:extLst>
                  <a:ext uri="{0D108BD9-81ED-4DB2-BD59-A6C34878D82A}">
                    <a16:rowId xmlns:a16="http://schemas.microsoft.com/office/drawing/2014/main" val="290552624"/>
                  </a:ext>
                </a:extLst>
              </a:tr>
              <a:tr h="301514">
                <a:tc>
                  <a:txBody>
                    <a:bodyPr/>
                    <a:lstStyle/>
                    <a:p>
                      <a:endParaRPr lang="en-US" sz="800"/>
                    </a:p>
                  </a:txBody>
                  <a:tcPr/>
                </a:tc>
                <a:tc>
                  <a:txBody>
                    <a:bodyPr/>
                    <a:lstStyle/>
                    <a:p>
                      <a:endParaRPr lang="en-US" sz="800"/>
                    </a:p>
                  </a:txBody>
                  <a:tcPr/>
                </a:tc>
                <a:tc>
                  <a:txBody>
                    <a:bodyPr/>
                    <a:lstStyle/>
                    <a:p>
                      <a:endParaRPr lang="en-US" sz="800"/>
                    </a:p>
                  </a:txBody>
                  <a:tcPr/>
                </a:tc>
                <a:tc>
                  <a:txBody>
                    <a:bodyPr/>
                    <a:lstStyle/>
                    <a:p>
                      <a:endParaRPr lang="en-US" sz="800"/>
                    </a:p>
                  </a:txBody>
                  <a:tcPr/>
                </a:tc>
                <a:tc>
                  <a:txBody>
                    <a:bodyPr/>
                    <a:lstStyle/>
                    <a:p>
                      <a:endParaRPr lang="en-US" sz="800"/>
                    </a:p>
                  </a:txBody>
                  <a:tcPr/>
                </a:tc>
                <a:tc>
                  <a:txBody>
                    <a:bodyPr/>
                    <a:lstStyle/>
                    <a:p>
                      <a:endParaRPr lang="en-US" sz="800"/>
                    </a:p>
                  </a:txBody>
                  <a:tcPr/>
                </a:tc>
                <a:tc>
                  <a:txBody>
                    <a:bodyPr/>
                    <a:lstStyle/>
                    <a:p>
                      <a:endParaRPr lang="en-US" sz="800"/>
                    </a:p>
                  </a:txBody>
                  <a:tcPr/>
                </a:tc>
                <a:extLst>
                  <a:ext uri="{0D108BD9-81ED-4DB2-BD59-A6C34878D82A}">
                    <a16:rowId xmlns:a16="http://schemas.microsoft.com/office/drawing/2014/main" val="884170539"/>
                  </a:ext>
                </a:extLst>
              </a:tr>
              <a:tr h="301514">
                <a:tc>
                  <a:txBody>
                    <a:bodyPr/>
                    <a:lstStyle/>
                    <a:p>
                      <a:endParaRPr lang="en-US" sz="800"/>
                    </a:p>
                  </a:txBody>
                  <a:tcPr/>
                </a:tc>
                <a:tc>
                  <a:txBody>
                    <a:bodyPr/>
                    <a:lstStyle/>
                    <a:p>
                      <a:endParaRPr lang="en-US" sz="800"/>
                    </a:p>
                  </a:txBody>
                  <a:tcPr/>
                </a:tc>
                <a:tc>
                  <a:txBody>
                    <a:bodyPr/>
                    <a:lstStyle/>
                    <a:p>
                      <a:endParaRPr lang="en-US" sz="800"/>
                    </a:p>
                  </a:txBody>
                  <a:tcPr/>
                </a:tc>
                <a:tc>
                  <a:txBody>
                    <a:bodyPr/>
                    <a:lstStyle/>
                    <a:p>
                      <a:endParaRPr lang="en-US" sz="800"/>
                    </a:p>
                  </a:txBody>
                  <a:tcPr/>
                </a:tc>
                <a:tc>
                  <a:txBody>
                    <a:bodyPr/>
                    <a:lstStyle/>
                    <a:p>
                      <a:endParaRPr lang="en-US" sz="800"/>
                    </a:p>
                  </a:txBody>
                  <a:tcPr/>
                </a:tc>
                <a:tc>
                  <a:txBody>
                    <a:bodyPr/>
                    <a:lstStyle/>
                    <a:p>
                      <a:endParaRPr lang="en-US" sz="800"/>
                    </a:p>
                  </a:txBody>
                  <a:tcPr/>
                </a:tc>
                <a:tc>
                  <a:txBody>
                    <a:bodyPr/>
                    <a:lstStyle/>
                    <a:p>
                      <a:endParaRPr lang="en-US" sz="800"/>
                    </a:p>
                  </a:txBody>
                  <a:tcPr/>
                </a:tc>
                <a:extLst>
                  <a:ext uri="{0D108BD9-81ED-4DB2-BD59-A6C34878D82A}">
                    <a16:rowId xmlns:a16="http://schemas.microsoft.com/office/drawing/2014/main" val="3229861632"/>
                  </a:ext>
                </a:extLst>
              </a:tr>
              <a:tr h="301514">
                <a:tc>
                  <a:txBody>
                    <a:bodyPr/>
                    <a:lstStyle/>
                    <a:p>
                      <a:endParaRPr lang="en-US" sz="800"/>
                    </a:p>
                  </a:txBody>
                  <a:tcPr/>
                </a:tc>
                <a:tc>
                  <a:txBody>
                    <a:bodyPr/>
                    <a:lstStyle/>
                    <a:p>
                      <a:endParaRPr lang="en-US" sz="800"/>
                    </a:p>
                  </a:txBody>
                  <a:tcPr/>
                </a:tc>
                <a:tc>
                  <a:txBody>
                    <a:bodyPr/>
                    <a:lstStyle/>
                    <a:p>
                      <a:endParaRPr lang="en-US" sz="800"/>
                    </a:p>
                  </a:txBody>
                  <a:tcPr/>
                </a:tc>
                <a:tc>
                  <a:txBody>
                    <a:bodyPr/>
                    <a:lstStyle/>
                    <a:p>
                      <a:endParaRPr lang="en-US" sz="800"/>
                    </a:p>
                  </a:txBody>
                  <a:tcPr/>
                </a:tc>
                <a:tc>
                  <a:txBody>
                    <a:bodyPr/>
                    <a:lstStyle/>
                    <a:p>
                      <a:endParaRPr lang="en-US" sz="800"/>
                    </a:p>
                  </a:txBody>
                  <a:tcPr/>
                </a:tc>
                <a:tc>
                  <a:txBody>
                    <a:bodyPr/>
                    <a:lstStyle/>
                    <a:p>
                      <a:endParaRPr lang="en-US" sz="800"/>
                    </a:p>
                  </a:txBody>
                  <a:tcPr/>
                </a:tc>
                <a:tc>
                  <a:txBody>
                    <a:bodyPr/>
                    <a:lstStyle/>
                    <a:p>
                      <a:endParaRPr lang="en-US" sz="800"/>
                    </a:p>
                  </a:txBody>
                  <a:tcPr/>
                </a:tc>
                <a:extLst>
                  <a:ext uri="{0D108BD9-81ED-4DB2-BD59-A6C34878D82A}">
                    <a16:rowId xmlns:a16="http://schemas.microsoft.com/office/drawing/2014/main" val="3871824516"/>
                  </a:ext>
                </a:extLst>
              </a:tr>
              <a:tr h="301514">
                <a:tc>
                  <a:txBody>
                    <a:bodyPr/>
                    <a:lstStyle/>
                    <a:p>
                      <a:endParaRPr lang="en-US" sz="800"/>
                    </a:p>
                  </a:txBody>
                  <a:tcPr/>
                </a:tc>
                <a:tc>
                  <a:txBody>
                    <a:bodyPr/>
                    <a:lstStyle/>
                    <a:p>
                      <a:endParaRPr lang="en-US" sz="800"/>
                    </a:p>
                  </a:txBody>
                  <a:tcPr/>
                </a:tc>
                <a:tc>
                  <a:txBody>
                    <a:bodyPr/>
                    <a:lstStyle/>
                    <a:p>
                      <a:endParaRPr lang="en-US" sz="800"/>
                    </a:p>
                  </a:txBody>
                  <a:tcPr/>
                </a:tc>
                <a:tc>
                  <a:txBody>
                    <a:bodyPr/>
                    <a:lstStyle/>
                    <a:p>
                      <a:endParaRPr lang="en-US" sz="800"/>
                    </a:p>
                  </a:txBody>
                  <a:tcPr/>
                </a:tc>
                <a:tc>
                  <a:txBody>
                    <a:bodyPr/>
                    <a:lstStyle/>
                    <a:p>
                      <a:endParaRPr lang="en-US" sz="800"/>
                    </a:p>
                  </a:txBody>
                  <a:tcPr/>
                </a:tc>
                <a:tc>
                  <a:txBody>
                    <a:bodyPr/>
                    <a:lstStyle/>
                    <a:p>
                      <a:endParaRPr lang="en-US" sz="800"/>
                    </a:p>
                  </a:txBody>
                  <a:tcPr/>
                </a:tc>
                <a:tc>
                  <a:txBody>
                    <a:bodyPr/>
                    <a:lstStyle/>
                    <a:p>
                      <a:endParaRPr lang="en-US" sz="800"/>
                    </a:p>
                  </a:txBody>
                  <a:tcPr/>
                </a:tc>
                <a:extLst>
                  <a:ext uri="{0D108BD9-81ED-4DB2-BD59-A6C34878D82A}">
                    <a16:rowId xmlns:a16="http://schemas.microsoft.com/office/drawing/2014/main" val="2521831436"/>
                  </a:ext>
                </a:extLst>
              </a:tr>
              <a:tr h="301514">
                <a:tc>
                  <a:txBody>
                    <a:bodyPr/>
                    <a:lstStyle/>
                    <a:p>
                      <a:endParaRPr lang="en-US" sz="800"/>
                    </a:p>
                  </a:txBody>
                  <a:tcPr/>
                </a:tc>
                <a:tc>
                  <a:txBody>
                    <a:bodyPr/>
                    <a:lstStyle/>
                    <a:p>
                      <a:endParaRPr lang="en-US" sz="800"/>
                    </a:p>
                  </a:txBody>
                  <a:tcPr/>
                </a:tc>
                <a:tc>
                  <a:txBody>
                    <a:bodyPr/>
                    <a:lstStyle/>
                    <a:p>
                      <a:endParaRPr lang="en-US" sz="800"/>
                    </a:p>
                  </a:txBody>
                  <a:tcPr/>
                </a:tc>
                <a:tc>
                  <a:txBody>
                    <a:bodyPr/>
                    <a:lstStyle/>
                    <a:p>
                      <a:endParaRPr lang="en-US" sz="800"/>
                    </a:p>
                  </a:txBody>
                  <a:tcPr/>
                </a:tc>
                <a:tc>
                  <a:txBody>
                    <a:bodyPr/>
                    <a:lstStyle/>
                    <a:p>
                      <a:endParaRPr lang="en-US" sz="800"/>
                    </a:p>
                  </a:txBody>
                  <a:tcPr/>
                </a:tc>
                <a:tc>
                  <a:txBody>
                    <a:bodyPr/>
                    <a:lstStyle/>
                    <a:p>
                      <a:endParaRPr lang="en-US" sz="800"/>
                    </a:p>
                  </a:txBody>
                  <a:tcPr/>
                </a:tc>
                <a:tc>
                  <a:txBody>
                    <a:bodyPr/>
                    <a:lstStyle/>
                    <a:p>
                      <a:endParaRPr lang="en-US" sz="800"/>
                    </a:p>
                  </a:txBody>
                  <a:tcPr/>
                </a:tc>
                <a:extLst>
                  <a:ext uri="{0D108BD9-81ED-4DB2-BD59-A6C34878D82A}">
                    <a16:rowId xmlns:a16="http://schemas.microsoft.com/office/drawing/2014/main" val="2480689489"/>
                  </a:ext>
                </a:extLst>
              </a:tr>
              <a:tr h="301514">
                <a:tc>
                  <a:txBody>
                    <a:bodyPr/>
                    <a:lstStyle/>
                    <a:p>
                      <a:endParaRPr lang="en-US" sz="800"/>
                    </a:p>
                  </a:txBody>
                  <a:tcPr/>
                </a:tc>
                <a:tc>
                  <a:txBody>
                    <a:bodyPr/>
                    <a:lstStyle/>
                    <a:p>
                      <a:endParaRPr lang="en-US" sz="800"/>
                    </a:p>
                  </a:txBody>
                  <a:tcPr/>
                </a:tc>
                <a:tc>
                  <a:txBody>
                    <a:bodyPr/>
                    <a:lstStyle/>
                    <a:p>
                      <a:endParaRPr lang="en-US" sz="800"/>
                    </a:p>
                  </a:txBody>
                  <a:tcPr/>
                </a:tc>
                <a:tc>
                  <a:txBody>
                    <a:bodyPr/>
                    <a:lstStyle/>
                    <a:p>
                      <a:endParaRPr lang="en-US" sz="800"/>
                    </a:p>
                  </a:txBody>
                  <a:tcPr/>
                </a:tc>
                <a:tc>
                  <a:txBody>
                    <a:bodyPr/>
                    <a:lstStyle/>
                    <a:p>
                      <a:endParaRPr lang="en-US" sz="800"/>
                    </a:p>
                  </a:txBody>
                  <a:tcPr/>
                </a:tc>
                <a:tc>
                  <a:txBody>
                    <a:bodyPr/>
                    <a:lstStyle/>
                    <a:p>
                      <a:endParaRPr lang="en-US" sz="800" dirty="0"/>
                    </a:p>
                  </a:txBody>
                  <a:tcPr/>
                </a:tc>
                <a:tc>
                  <a:txBody>
                    <a:bodyPr/>
                    <a:lstStyle/>
                    <a:p>
                      <a:endParaRPr lang="en-US" sz="800"/>
                    </a:p>
                  </a:txBody>
                  <a:tcPr/>
                </a:tc>
                <a:extLst>
                  <a:ext uri="{0D108BD9-81ED-4DB2-BD59-A6C34878D82A}">
                    <a16:rowId xmlns:a16="http://schemas.microsoft.com/office/drawing/2014/main" val="2243821483"/>
                  </a:ext>
                </a:extLst>
              </a:tr>
              <a:tr h="301514">
                <a:tc>
                  <a:txBody>
                    <a:bodyPr/>
                    <a:lstStyle/>
                    <a:p>
                      <a:endParaRPr lang="en-US" sz="800"/>
                    </a:p>
                  </a:txBody>
                  <a:tcPr/>
                </a:tc>
                <a:tc>
                  <a:txBody>
                    <a:bodyPr/>
                    <a:lstStyle/>
                    <a:p>
                      <a:endParaRPr lang="en-US" sz="800"/>
                    </a:p>
                  </a:txBody>
                  <a:tcPr/>
                </a:tc>
                <a:tc>
                  <a:txBody>
                    <a:bodyPr/>
                    <a:lstStyle/>
                    <a:p>
                      <a:endParaRPr lang="en-US" sz="800"/>
                    </a:p>
                  </a:txBody>
                  <a:tcPr/>
                </a:tc>
                <a:tc>
                  <a:txBody>
                    <a:bodyPr/>
                    <a:lstStyle/>
                    <a:p>
                      <a:endParaRPr lang="en-US" sz="800"/>
                    </a:p>
                  </a:txBody>
                  <a:tcPr/>
                </a:tc>
                <a:tc>
                  <a:txBody>
                    <a:bodyPr/>
                    <a:lstStyle/>
                    <a:p>
                      <a:endParaRPr lang="en-US" sz="800"/>
                    </a:p>
                  </a:txBody>
                  <a:tcPr/>
                </a:tc>
                <a:tc>
                  <a:txBody>
                    <a:bodyPr/>
                    <a:lstStyle/>
                    <a:p>
                      <a:endParaRPr lang="en-US" sz="800"/>
                    </a:p>
                  </a:txBody>
                  <a:tcPr/>
                </a:tc>
                <a:tc>
                  <a:txBody>
                    <a:bodyPr/>
                    <a:lstStyle/>
                    <a:p>
                      <a:endParaRPr lang="en-US" sz="800"/>
                    </a:p>
                  </a:txBody>
                  <a:tcPr/>
                </a:tc>
                <a:extLst>
                  <a:ext uri="{0D108BD9-81ED-4DB2-BD59-A6C34878D82A}">
                    <a16:rowId xmlns:a16="http://schemas.microsoft.com/office/drawing/2014/main" val="2508973669"/>
                  </a:ext>
                </a:extLst>
              </a:tr>
              <a:tr h="301514">
                <a:tc>
                  <a:txBody>
                    <a:bodyPr/>
                    <a:lstStyle/>
                    <a:p>
                      <a:endParaRPr lang="en-US" sz="800"/>
                    </a:p>
                  </a:txBody>
                  <a:tcPr/>
                </a:tc>
                <a:tc>
                  <a:txBody>
                    <a:bodyPr/>
                    <a:lstStyle/>
                    <a:p>
                      <a:endParaRPr lang="en-US" sz="800"/>
                    </a:p>
                  </a:txBody>
                  <a:tcPr/>
                </a:tc>
                <a:tc>
                  <a:txBody>
                    <a:bodyPr/>
                    <a:lstStyle/>
                    <a:p>
                      <a:endParaRPr lang="en-US" sz="800"/>
                    </a:p>
                  </a:txBody>
                  <a:tcPr/>
                </a:tc>
                <a:tc>
                  <a:txBody>
                    <a:bodyPr/>
                    <a:lstStyle/>
                    <a:p>
                      <a:endParaRPr lang="en-US" sz="800"/>
                    </a:p>
                  </a:txBody>
                  <a:tcPr/>
                </a:tc>
                <a:tc>
                  <a:txBody>
                    <a:bodyPr/>
                    <a:lstStyle/>
                    <a:p>
                      <a:endParaRPr lang="en-US" sz="800"/>
                    </a:p>
                  </a:txBody>
                  <a:tcPr/>
                </a:tc>
                <a:tc>
                  <a:txBody>
                    <a:bodyPr/>
                    <a:lstStyle/>
                    <a:p>
                      <a:endParaRPr lang="en-US" sz="800"/>
                    </a:p>
                  </a:txBody>
                  <a:tcPr/>
                </a:tc>
                <a:tc>
                  <a:txBody>
                    <a:bodyPr/>
                    <a:lstStyle/>
                    <a:p>
                      <a:endParaRPr lang="en-US" sz="800"/>
                    </a:p>
                  </a:txBody>
                  <a:tcPr/>
                </a:tc>
                <a:extLst>
                  <a:ext uri="{0D108BD9-81ED-4DB2-BD59-A6C34878D82A}">
                    <a16:rowId xmlns:a16="http://schemas.microsoft.com/office/drawing/2014/main" val="2016467188"/>
                  </a:ext>
                </a:extLst>
              </a:tr>
              <a:tr h="301514">
                <a:tc>
                  <a:txBody>
                    <a:bodyPr/>
                    <a:lstStyle/>
                    <a:p>
                      <a:endParaRPr lang="en-US" sz="800"/>
                    </a:p>
                  </a:txBody>
                  <a:tcPr/>
                </a:tc>
                <a:tc>
                  <a:txBody>
                    <a:bodyPr/>
                    <a:lstStyle/>
                    <a:p>
                      <a:endParaRPr lang="en-US" sz="800"/>
                    </a:p>
                  </a:txBody>
                  <a:tcPr/>
                </a:tc>
                <a:tc>
                  <a:txBody>
                    <a:bodyPr/>
                    <a:lstStyle/>
                    <a:p>
                      <a:endParaRPr lang="en-US" sz="800" dirty="0"/>
                    </a:p>
                  </a:txBody>
                  <a:tcPr/>
                </a:tc>
                <a:tc>
                  <a:txBody>
                    <a:bodyPr/>
                    <a:lstStyle/>
                    <a:p>
                      <a:endParaRPr lang="en-US" sz="800" dirty="0"/>
                    </a:p>
                  </a:txBody>
                  <a:tcPr/>
                </a:tc>
                <a:tc>
                  <a:txBody>
                    <a:bodyPr/>
                    <a:lstStyle/>
                    <a:p>
                      <a:endParaRPr lang="en-US" sz="800" dirty="0"/>
                    </a:p>
                  </a:txBody>
                  <a:tcPr/>
                </a:tc>
                <a:tc>
                  <a:txBody>
                    <a:bodyPr/>
                    <a:lstStyle/>
                    <a:p>
                      <a:endParaRPr lang="en-US" sz="800" dirty="0"/>
                    </a:p>
                  </a:txBody>
                  <a:tcPr/>
                </a:tc>
                <a:tc>
                  <a:txBody>
                    <a:bodyPr/>
                    <a:lstStyle/>
                    <a:p>
                      <a:endParaRPr lang="en-US" sz="800" dirty="0"/>
                    </a:p>
                  </a:txBody>
                  <a:tcPr/>
                </a:tc>
                <a:extLst>
                  <a:ext uri="{0D108BD9-81ED-4DB2-BD59-A6C34878D82A}">
                    <a16:rowId xmlns:a16="http://schemas.microsoft.com/office/drawing/2014/main" val="1692344777"/>
                  </a:ext>
                </a:extLst>
              </a:tr>
              <a:tr h="279265">
                <a:tc>
                  <a:txBody>
                    <a:bodyPr/>
                    <a:lstStyle/>
                    <a:p>
                      <a:endParaRPr lang="en-US" sz="800"/>
                    </a:p>
                  </a:txBody>
                  <a:tcPr/>
                </a:tc>
                <a:tc>
                  <a:txBody>
                    <a:bodyPr/>
                    <a:lstStyle/>
                    <a:p>
                      <a:endParaRPr lang="en-US" sz="800"/>
                    </a:p>
                  </a:txBody>
                  <a:tcPr/>
                </a:tc>
                <a:tc>
                  <a:txBody>
                    <a:bodyPr/>
                    <a:lstStyle/>
                    <a:p>
                      <a:endParaRPr lang="en-US" sz="800" dirty="0"/>
                    </a:p>
                  </a:txBody>
                  <a:tcPr/>
                </a:tc>
                <a:tc>
                  <a:txBody>
                    <a:bodyPr/>
                    <a:lstStyle/>
                    <a:p>
                      <a:endParaRPr lang="en-US" sz="800" dirty="0"/>
                    </a:p>
                  </a:txBody>
                  <a:tcPr/>
                </a:tc>
                <a:tc>
                  <a:txBody>
                    <a:bodyPr/>
                    <a:lstStyle/>
                    <a:p>
                      <a:endParaRPr lang="en-US" sz="800" dirty="0"/>
                    </a:p>
                  </a:txBody>
                  <a:tcPr/>
                </a:tc>
                <a:tc>
                  <a:txBody>
                    <a:bodyPr/>
                    <a:lstStyle/>
                    <a:p>
                      <a:endParaRPr lang="en-US" sz="800" dirty="0"/>
                    </a:p>
                  </a:txBody>
                  <a:tcPr/>
                </a:tc>
                <a:tc>
                  <a:txBody>
                    <a:bodyPr/>
                    <a:lstStyle/>
                    <a:p>
                      <a:endParaRPr lang="en-US" sz="800" dirty="0"/>
                    </a:p>
                  </a:txBody>
                  <a:tcPr/>
                </a:tc>
                <a:extLst>
                  <a:ext uri="{0D108BD9-81ED-4DB2-BD59-A6C34878D82A}">
                    <a16:rowId xmlns:a16="http://schemas.microsoft.com/office/drawing/2014/main" val="2273509397"/>
                  </a:ext>
                </a:extLst>
              </a:tr>
            </a:tbl>
          </a:graphicData>
        </a:graphic>
      </p:graphicFrame>
      <p:sp>
        <p:nvSpPr>
          <p:cNvPr id="9" name="TextBox 8">
            <a:extLst>
              <a:ext uri="{FF2B5EF4-FFF2-40B4-BE49-F238E27FC236}">
                <a16:creationId xmlns:a16="http://schemas.microsoft.com/office/drawing/2014/main" id="{19E63471-5576-0AEF-C0B8-BD5C7D21990C}"/>
              </a:ext>
            </a:extLst>
          </p:cNvPr>
          <p:cNvSpPr txBox="1"/>
          <p:nvPr/>
        </p:nvSpPr>
        <p:spPr>
          <a:xfrm>
            <a:off x="3680100" y="2378992"/>
            <a:ext cx="1730478" cy="2308324"/>
          </a:xfrm>
          <a:prstGeom prst="rect">
            <a:avLst/>
          </a:prstGeom>
          <a:noFill/>
        </p:spPr>
        <p:txBody>
          <a:bodyPr wrap="square" rtlCol="0">
            <a:spAutoFit/>
          </a:bodyPr>
          <a:lstStyle/>
          <a:p>
            <a:pPr marL="285750" indent="-285750">
              <a:buFont typeface="Arial" panose="020B0604020202020204" pitchFamily="34" charset="0"/>
              <a:buChar char="•"/>
            </a:pPr>
            <a:r>
              <a:rPr lang="en-US" dirty="0"/>
              <a:t>1 update per epoch</a:t>
            </a:r>
          </a:p>
          <a:p>
            <a:pPr marL="285750" indent="-285750">
              <a:buFont typeface="Arial" panose="020B0604020202020204" pitchFamily="34" charset="0"/>
              <a:buChar char="•"/>
            </a:pPr>
            <a:r>
              <a:rPr lang="en-US" dirty="0"/>
              <a:t>All 12 observations will be used in each update of parameters</a:t>
            </a:r>
          </a:p>
        </p:txBody>
      </p:sp>
      <p:sp>
        <p:nvSpPr>
          <p:cNvPr id="10" name="TextBox 9">
            <a:extLst>
              <a:ext uri="{FF2B5EF4-FFF2-40B4-BE49-F238E27FC236}">
                <a16:creationId xmlns:a16="http://schemas.microsoft.com/office/drawing/2014/main" id="{72377C5D-F48B-30E4-B024-443728E0E1E3}"/>
              </a:ext>
            </a:extLst>
          </p:cNvPr>
          <p:cNvSpPr txBox="1"/>
          <p:nvPr/>
        </p:nvSpPr>
        <p:spPr>
          <a:xfrm>
            <a:off x="3572997" y="1608122"/>
            <a:ext cx="2098025" cy="646331"/>
          </a:xfrm>
          <a:prstGeom prst="rect">
            <a:avLst/>
          </a:prstGeom>
          <a:noFill/>
        </p:spPr>
        <p:txBody>
          <a:bodyPr wrap="square" rtlCol="0">
            <a:spAutoFit/>
          </a:bodyPr>
          <a:lstStyle/>
          <a:p>
            <a:pPr marL="285750" indent="-285750">
              <a:buFont typeface="Arial" panose="020B0604020202020204" pitchFamily="34" charset="0"/>
              <a:buChar char="•"/>
            </a:pPr>
            <a:r>
              <a:rPr lang="en-US" dirty="0"/>
              <a:t>Batch Gradient Descent </a:t>
            </a:r>
          </a:p>
        </p:txBody>
      </p:sp>
      <p:sp>
        <p:nvSpPr>
          <p:cNvPr id="12" name="TextBox 11">
            <a:extLst>
              <a:ext uri="{FF2B5EF4-FFF2-40B4-BE49-F238E27FC236}">
                <a16:creationId xmlns:a16="http://schemas.microsoft.com/office/drawing/2014/main" id="{AFBD4262-B75E-E04C-5611-F6E293A8F0C3}"/>
              </a:ext>
            </a:extLst>
          </p:cNvPr>
          <p:cNvSpPr txBox="1"/>
          <p:nvPr/>
        </p:nvSpPr>
        <p:spPr>
          <a:xfrm>
            <a:off x="6130014" y="1542131"/>
            <a:ext cx="2320413" cy="646331"/>
          </a:xfrm>
          <a:prstGeom prst="rect">
            <a:avLst/>
          </a:prstGeom>
          <a:noFill/>
        </p:spPr>
        <p:txBody>
          <a:bodyPr wrap="square" rtlCol="0">
            <a:spAutoFit/>
          </a:bodyPr>
          <a:lstStyle/>
          <a:p>
            <a:pPr marL="285750" indent="-285750">
              <a:buFont typeface="Arial" panose="020B0604020202020204" pitchFamily="34" charset="0"/>
              <a:buChar char="•"/>
            </a:pPr>
            <a:r>
              <a:rPr lang="en-US" dirty="0"/>
              <a:t>Mini Batch Gradient Descent</a:t>
            </a:r>
          </a:p>
        </p:txBody>
      </p:sp>
      <p:sp>
        <p:nvSpPr>
          <p:cNvPr id="18" name="TextBox 17">
            <a:extLst>
              <a:ext uri="{FF2B5EF4-FFF2-40B4-BE49-F238E27FC236}">
                <a16:creationId xmlns:a16="http://schemas.microsoft.com/office/drawing/2014/main" id="{EB0678D2-6A78-169E-92DB-8FB4192C7515}"/>
              </a:ext>
            </a:extLst>
          </p:cNvPr>
          <p:cNvSpPr txBox="1"/>
          <p:nvPr/>
        </p:nvSpPr>
        <p:spPr>
          <a:xfrm>
            <a:off x="6017349" y="2369690"/>
            <a:ext cx="2959510" cy="1477328"/>
          </a:xfrm>
          <a:prstGeom prst="rect">
            <a:avLst/>
          </a:prstGeom>
          <a:noFill/>
        </p:spPr>
        <p:txBody>
          <a:bodyPr wrap="square" rtlCol="0">
            <a:spAutoFit/>
          </a:bodyPr>
          <a:lstStyle/>
          <a:p>
            <a:pPr marL="285750" indent="-285750">
              <a:buFont typeface="Arial" panose="020B0604020202020204" pitchFamily="34" charset="0"/>
              <a:buChar char="•"/>
            </a:pPr>
            <a:r>
              <a:rPr lang="en-US" dirty="0"/>
              <a:t>Let us say Batch size is 3</a:t>
            </a:r>
          </a:p>
          <a:p>
            <a:pPr marL="285750" indent="-285750">
              <a:buFont typeface="Arial" panose="020B0604020202020204" pitchFamily="34" charset="0"/>
              <a:buChar char="•"/>
            </a:pPr>
            <a:r>
              <a:rPr lang="en-US" dirty="0"/>
              <a:t>Gradient is calculated based on 3 observations</a:t>
            </a:r>
          </a:p>
          <a:p>
            <a:pPr marL="285750" indent="-285750">
              <a:buFont typeface="Arial" panose="020B0604020202020204" pitchFamily="34" charset="0"/>
              <a:buChar char="•"/>
            </a:pPr>
            <a:r>
              <a:rPr lang="en-US" dirty="0"/>
              <a:t>In an epoch, we will make 4 updates</a:t>
            </a:r>
          </a:p>
        </p:txBody>
      </p:sp>
      <p:grpSp>
        <p:nvGrpSpPr>
          <p:cNvPr id="32" name="Group 31">
            <a:extLst>
              <a:ext uri="{FF2B5EF4-FFF2-40B4-BE49-F238E27FC236}">
                <a16:creationId xmlns:a16="http://schemas.microsoft.com/office/drawing/2014/main" id="{C2C286AD-8C1C-BBD5-76B2-4957B7999ECD}"/>
              </a:ext>
            </a:extLst>
          </p:cNvPr>
          <p:cNvGrpSpPr/>
          <p:nvPr/>
        </p:nvGrpSpPr>
        <p:grpSpPr>
          <a:xfrm>
            <a:off x="3690981" y="2378992"/>
            <a:ext cx="2271126" cy="3674160"/>
            <a:chOff x="3293810" y="1897198"/>
            <a:chExt cx="2816940" cy="4470440"/>
          </a:xfrm>
        </p:grpSpPr>
        <p:cxnSp>
          <p:nvCxnSpPr>
            <p:cNvPr id="8" name="Straight Arrow Connector 7">
              <a:extLst>
                <a:ext uri="{FF2B5EF4-FFF2-40B4-BE49-F238E27FC236}">
                  <a16:creationId xmlns:a16="http://schemas.microsoft.com/office/drawing/2014/main" id="{1218AB2C-1856-1499-A1F3-CDCA7F3FF9A0}"/>
                </a:ext>
              </a:extLst>
            </p:cNvPr>
            <p:cNvCxnSpPr>
              <a:cxnSpLocks/>
            </p:cNvCxnSpPr>
            <p:nvPr/>
          </p:nvCxnSpPr>
          <p:spPr>
            <a:xfrm>
              <a:off x="3293810" y="1897198"/>
              <a:ext cx="0" cy="4415045"/>
            </a:xfrm>
            <a:prstGeom prst="straightConnector1">
              <a:avLst/>
            </a:prstGeom>
            <a:ln>
              <a:tailEnd type="triangle" w="lg" len="lg"/>
            </a:ln>
          </p:spPr>
          <p:style>
            <a:lnRef idx="3">
              <a:schemeClr val="accent1"/>
            </a:lnRef>
            <a:fillRef idx="0">
              <a:schemeClr val="accent1"/>
            </a:fillRef>
            <a:effectRef idx="2">
              <a:schemeClr val="accent1"/>
            </a:effectRef>
            <a:fontRef idx="minor">
              <a:schemeClr val="tx1"/>
            </a:fontRef>
          </p:style>
        </p:cxnSp>
        <p:grpSp>
          <p:nvGrpSpPr>
            <p:cNvPr id="31" name="Group 30">
              <a:extLst>
                <a:ext uri="{FF2B5EF4-FFF2-40B4-BE49-F238E27FC236}">
                  <a16:creationId xmlns:a16="http://schemas.microsoft.com/office/drawing/2014/main" id="{8E230E4F-C187-6EFA-8C46-E588D826C598}"/>
                </a:ext>
              </a:extLst>
            </p:cNvPr>
            <p:cNvGrpSpPr/>
            <p:nvPr/>
          </p:nvGrpSpPr>
          <p:grpSpPr>
            <a:xfrm>
              <a:off x="6096403" y="1942258"/>
              <a:ext cx="14347" cy="4425380"/>
              <a:chOff x="6096403" y="1942258"/>
              <a:chExt cx="14347" cy="4425380"/>
            </a:xfrm>
          </p:grpSpPr>
          <p:cxnSp>
            <p:nvCxnSpPr>
              <p:cNvPr id="17" name="Straight Arrow Connector 16">
                <a:extLst>
                  <a:ext uri="{FF2B5EF4-FFF2-40B4-BE49-F238E27FC236}">
                    <a16:creationId xmlns:a16="http://schemas.microsoft.com/office/drawing/2014/main" id="{496F3486-1D32-8C8F-E85C-8C127A5DB5E7}"/>
                  </a:ext>
                </a:extLst>
              </p:cNvPr>
              <p:cNvCxnSpPr>
                <a:cxnSpLocks/>
              </p:cNvCxnSpPr>
              <p:nvPr/>
            </p:nvCxnSpPr>
            <p:spPr>
              <a:xfrm>
                <a:off x="6096403" y="5261293"/>
                <a:ext cx="0" cy="1106345"/>
              </a:xfrm>
              <a:prstGeom prst="straightConnector1">
                <a:avLst/>
              </a:prstGeom>
              <a:ln>
                <a:solidFill>
                  <a:schemeClr val="accent2"/>
                </a:solidFill>
                <a:tailEnd type="triangle" w="lg" len="lg"/>
              </a:ln>
            </p:spPr>
            <p:style>
              <a:lnRef idx="3">
                <a:schemeClr val="accent1"/>
              </a:lnRef>
              <a:fillRef idx="0">
                <a:schemeClr val="accent1"/>
              </a:fillRef>
              <a:effectRef idx="2">
                <a:schemeClr val="accent1"/>
              </a:effectRef>
              <a:fontRef idx="minor">
                <a:schemeClr val="tx1"/>
              </a:fontRef>
            </p:style>
          </p:cxnSp>
          <p:cxnSp>
            <p:nvCxnSpPr>
              <p:cNvPr id="21" name="Straight Arrow Connector 20">
                <a:extLst>
                  <a:ext uri="{FF2B5EF4-FFF2-40B4-BE49-F238E27FC236}">
                    <a16:creationId xmlns:a16="http://schemas.microsoft.com/office/drawing/2014/main" id="{DCFC8446-E644-CE0A-A447-6F3504008049}"/>
                  </a:ext>
                </a:extLst>
              </p:cNvPr>
              <p:cNvCxnSpPr>
                <a:cxnSpLocks/>
              </p:cNvCxnSpPr>
              <p:nvPr/>
            </p:nvCxnSpPr>
            <p:spPr>
              <a:xfrm>
                <a:off x="6105833" y="4154948"/>
                <a:ext cx="0" cy="1106345"/>
              </a:xfrm>
              <a:prstGeom prst="straightConnector1">
                <a:avLst/>
              </a:prstGeom>
              <a:ln>
                <a:solidFill>
                  <a:schemeClr val="accent2"/>
                </a:solidFill>
                <a:tailEnd type="triangle" w="lg" len="lg"/>
              </a:ln>
            </p:spPr>
            <p:style>
              <a:lnRef idx="3">
                <a:schemeClr val="accent1"/>
              </a:lnRef>
              <a:fillRef idx="0">
                <a:schemeClr val="accent1"/>
              </a:fillRef>
              <a:effectRef idx="2">
                <a:schemeClr val="accent1"/>
              </a:effectRef>
              <a:fontRef idx="minor">
                <a:schemeClr val="tx1"/>
              </a:fontRef>
            </p:style>
          </p:cxnSp>
          <p:cxnSp>
            <p:nvCxnSpPr>
              <p:cNvPr id="22" name="Straight Arrow Connector 21">
                <a:extLst>
                  <a:ext uri="{FF2B5EF4-FFF2-40B4-BE49-F238E27FC236}">
                    <a16:creationId xmlns:a16="http://schemas.microsoft.com/office/drawing/2014/main" id="{899336C9-2762-604E-FCED-AD068D313507}"/>
                  </a:ext>
                </a:extLst>
              </p:cNvPr>
              <p:cNvCxnSpPr>
                <a:cxnSpLocks/>
              </p:cNvCxnSpPr>
              <p:nvPr/>
            </p:nvCxnSpPr>
            <p:spPr>
              <a:xfrm>
                <a:off x="6105833" y="3048603"/>
                <a:ext cx="0" cy="1106345"/>
              </a:xfrm>
              <a:prstGeom prst="straightConnector1">
                <a:avLst/>
              </a:prstGeom>
              <a:ln>
                <a:solidFill>
                  <a:schemeClr val="accent2"/>
                </a:solidFill>
                <a:tailEnd type="triangle" w="lg" len="lg"/>
              </a:ln>
            </p:spPr>
            <p:style>
              <a:lnRef idx="3">
                <a:schemeClr val="accent1"/>
              </a:lnRef>
              <a:fillRef idx="0">
                <a:schemeClr val="accent1"/>
              </a:fillRef>
              <a:effectRef idx="2">
                <a:schemeClr val="accent1"/>
              </a:effectRef>
              <a:fontRef idx="minor">
                <a:schemeClr val="tx1"/>
              </a:fontRef>
            </p:style>
          </p:cxnSp>
          <p:cxnSp>
            <p:nvCxnSpPr>
              <p:cNvPr id="23" name="Straight Arrow Connector 22">
                <a:extLst>
                  <a:ext uri="{FF2B5EF4-FFF2-40B4-BE49-F238E27FC236}">
                    <a16:creationId xmlns:a16="http://schemas.microsoft.com/office/drawing/2014/main" id="{0BF24313-60A7-92EF-6A91-1DFBD19F568C}"/>
                  </a:ext>
                </a:extLst>
              </p:cNvPr>
              <p:cNvCxnSpPr>
                <a:cxnSpLocks/>
              </p:cNvCxnSpPr>
              <p:nvPr/>
            </p:nvCxnSpPr>
            <p:spPr>
              <a:xfrm>
                <a:off x="6110750" y="1942258"/>
                <a:ext cx="0" cy="1106345"/>
              </a:xfrm>
              <a:prstGeom prst="straightConnector1">
                <a:avLst/>
              </a:prstGeom>
              <a:ln>
                <a:solidFill>
                  <a:schemeClr val="accent2"/>
                </a:solidFill>
                <a:tailEnd type="triangle" w="lg" len="lg"/>
              </a:ln>
            </p:spPr>
            <p:style>
              <a:lnRef idx="3">
                <a:schemeClr val="accent1"/>
              </a:lnRef>
              <a:fillRef idx="0">
                <a:schemeClr val="accent1"/>
              </a:fillRef>
              <a:effectRef idx="2">
                <a:schemeClr val="accent1"/>
              </a:effectRef>
              <a:fontRef idx="minor">
                <a:schemeClr val="tx1"/>
              </a:fontRef>
            </p:style>
          </p:cxnSp>
        </p:grpSp>
      </p:grpSp>
      <p:sp>
        <p:nvSpPr>
          <p:cNvPr id="26" name="Title 1">
            <a:extLst>
              <a:ext uri="{FF2B5EF4-FFF2-40B4-BE49-F238E27FC236}">
                <a16:creationId xmlns:a16="http://schemas.microsoft.com/office/drawing/2014/main" id="{B585E12C-698E-56AF-68BE-CAD0834C2975}"/>
              </a:ext>
            </a:extLst>
          </p:cNvPr>
          <p:cNvSpPr txBox="1">
            <a:spLocks/>
          </p:cNvSpPr>
          <p:nvPr/>
        </p:nvSpPr>
        <p:spPr>
          <a:xfrm>
            <a:off x="101934" y="70338"/>
            <a:ext cx="9750726" cy="10969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t>Gradient Descent Variations</a:t>
            </a:r>
          </a:p>
        </p:txBody>
      </p:sp>
    </p:spTree>
    <p:extLst>
      <p:ext uri="{BB962C8B-B14F-4D97-AF65-F5344CB8AC3E}">
        <p14:creationId xmlns:p14="http://schemas.microsoft.com/office/powerpoint/2010/main" val="232396188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5DBD1E2-D45E-47D4-8DD8-1285FEA24AE0}" type="slidenum">
              <a:rPr lang="en-US" smtClean="0"/>
              <a:pPr/>
              <a:t>33</a:t>
            </a:fld>
            <a:endParaRPr lang="en-US" dirty="0"/>
          </a:p>
        </p:txBody>
      </p:sp>
      <p:sp>
        <p:nvSpPr>
          <p:cNvPr id="2" name="Title 1"/>
          <p:cNvSpPr>
            <a:spLocks noGrp="1"/>
          </p:cNvSpPr>
          <p:nvPr>
            <p:ph type="title" idx="4294967295"/>
          </p:nvPr>
        </p:nvSpPr>
        <p:spPr>
          <a:xfrm>
            <a:off x="101934" y="70338"/>
            <a:ext cx="9750726" cy="1096963"/>
          </a:xfrm>
        </p:spPr>
        <p:txBody>
          <a:bodyPr/>
          <a:lstStyle/>
          <a:p>
            <a:pPr algn="ctr"/>
            <a:r>
              <a:rPr lang="en-US" dirty="0"/>
              <a:t>Gradient Descent Variations</a:t>
            </a:r>
          </a:p>
        </p:txBody>
      </p:sp>
      <p:sp>
        <p:nvSpPr>
          <p:cNvPr id="3" name="Content Placeholder 2"/>
          <p:cNvSpPr>
            <a:spLocks noGrp="1"/>
          </p:cNvSpPr>
          <p:nvPr>
            <p:ph idx="4294967295"/>
          </p:nvPr>
        </p:nvSpPr>
        <p:spPr>
          <a:xfrm>
            <a:off x="101934" y="1167301"/>
            <a:ext cx="8997950" cy="4149725"/>
          </a:xfrm>
        </p:spPr>
        <p:txBody>
          <a:bodyPr>
            <a:normAutofit/>
          </a:bodyPr>
          <a:lstStyle/>
          <a:p>
            <a:r>
              <a:rPr lang="en-US" dirty="0">
                <a:latin typeface="Times New Roman" panose="02020603050405020304" pitchFamily="18" charset="0"/>
                <a:cs typeface="Times New Roman" panose="02020603050405020304" pitchFamily="18" charset="0"/>
              </a:rPr>
              <a:t>Batch Gradient Descent : Uses whole training data at every iteration</a:t>
            </a:r>
          </a:p>
          <a:p>
            <a:r>
              <a:rPr lang="en-US" dirty="0">
                <a:latin typeface="Times New Roman" panose="02020603050405020304" pitchFamily="18" charset="0"/>
                <a:cs typeface="Times New Roman" panose="02020603050405020304" pitchFamily="18" charset="0"/>
              </a:rPr>
              <a:t>Stochastic Gradient Descent: Each step uses a random instance in the training set</a:t>
            </a:r>
          </a:p>
          <a:p>
            <a:r>
              <a:rPr lang="en-US" dirty="0">
                <a:latin typeface="Times New Roman" panose="02020603050405020304" pitchFamily="18" charset="0"/>
                <a:cs typeface="Times New Roman" panose="02020603050405020304" pitchFamily="18" charset="0"/>
              </a:rPr>
              <a:t>Mini Batch Gradient Descent : Each step uses a subset of instance in the training set</a:t>
            </a:r>
          </a:p>
        </p:txBody>
      </p:sp>
      <p:pic>
        <p:nvPicPr>
          <p:cNvPr id="9" name="Picture 4" descr="A close up of a map&#10;&#10;Description generated with very high confidence">
            <a:extLst>
              <a:ext uri="{FF2B5EF4-FFF2-40B4-BE49-F238E27FC236}">
                <a16:creationId xmlns:a16="http://schemas.microsoft.com/office/drawing/2014/main" id="{0783D09F-54D8-45DF-89C5-165F54D257E5}"/>
              </a:ext>
            </a:extLst>
          </p:cNvPr>
          <p:cNvPicPr>
            <a:picLocks noChangeAspect="1"/>
          </p:cNvPicPr>
          <p:nvPr/>
        </p:nvPicPr>
        <p:blipFill rotWithShape="1">
          <a:blip r:embed="rId3"/>
          <a:srcRect l="4109" r="391" b="7067"/>
          <a:stretch/>
        </p:blipFill>
        <p:spPr>
          <a:xfrm>
            <a:off x="287768" y="4245227"/>
            <a:ext cx="4605865" cy="2476250"/>
          </a:xfrm>
          <a:prstGeom prst="rect">
            <a:avLst/>
          </a:prstGeom>
        </p:spPr>
      </p:pic>
      <p:pic>
        <p:nvPicPr>
          <p:cNvPr id="5" name="Picture 2" descr="Image result for stochastic gradient descent">
            <a:extLst>
              <a:ext uri="{FF2B5EF4-FFF2-40B4-BE49-F238E27FC236}">
                <a16:creationId xmlns:a16="http://schemas.microsoft.com/office/drawing/2014/main" id="{316E41AB-75B6-D93C-29E3-810C2DD9C02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81715" y="4398388"/>
            <a:ext cx="3490407" cy="21405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61297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Variations</a:t>
            </a:r>
          </a:p>
        </p:txBody>
      </p:sp>
      <p:sp>
        <p:nvSpPr>
          <p:cNvPr id="4" name="Slide Number Placeholder 3"/>
          <p:cNvSpPr>
            <a:spLocks noGrp="1"/>
          </p:cNvSpPr>
          <p:nvPr>
            <p:ph type="sldNum" sz="quarter" idx="12"/>
          </p:nvPr>
        </p:nvSpPr>
        <p:spPr/>
        <p:txBody>
          <a:bodyPr/>
          <a:lstStyle/>
          <a:p>
            <a:fld id="{65DBD1E2-D45E-47D4-8DD8-1285FEA24AE0}" type="slidenum">
              <a:rPr lang="en-US" smtClean="0"/>
              <a:pPr/>
              <a:t>34</a:t>
            </a:fld>
            <a:endParaRPr lang="en-US" dirty="0"/>
          </a:p>
        </p:txBody>
      </p:sp>
      <p:pic>
        <p:nvPicPr>
          <p:cNvPr id="5" name="Picture 4"/>
          <p:cNvPicPr>
            <a:picLocks noChangeAspect="1"/>
          </p:cNvPicPr>
          <p:nvPr/>
        </p:nvPicPr>
        <p:blipFill>
          <a:blip r:embed="rId2"/>
          <a:stretch>
            <a:fillRect/>
          </a:stretch>
        </p:blipFill>
        <p:spPr>
          <a:xfrm>
            <a:off x="125895" y="1482706"/>
            <a:ext cx="5605670" cy="5249670"/>
          </a:xfrm>
          <a:prstGeom prst="rect">
            <a:avLst/>
          </a:prstGeom>
        </p:spPr>
      </p:pic>
      <p:pic>
        <p:nvPicPr>
          <p:cNvPr id="6" name="Picture 5"/>
          <p:cNvPicPr>
            <a:picLocks noChangeAspect="1"/>
          </p:cNvPicPr>
          <p:nvPr/>
        </p:nvPicPr>
        <p:blipFill>
          <a:blip r:embed="rId3"/>
          <a:stretch>
            <a:fillRect/>
          </a:stretch>
        </p:blipFill>
        <p:spPr>
          <a:xfrm>
            <a:off x="5646079" y="2140225"/>
            <a:ext cx="6428157" cy="4314459"/>
          </a:xfrm>
          <a:prstGeom prst="rect">
            <a:avLst/>
          </a:prstGeom>
        </p:spPr>
      </p:pic>
      <p:sp>
        <p:nvSpPr>
          <p:cNvPr id="7" name="TextBox 6"/>
          <p:cNvSpPr txBox="1"/>
          <p:nvPr/>
        </p:nvSpPr>
        <p:spPr>
          <a:xfrm>
            <a:off x="231912" y="940905"/>
            <a:ext cx="3419061" cy="369332"/>
          </a:xfrm>
          <a:prstGeom prst="rect">
            <a:avLst/>
          </a:prstGeom>
          <a:noFill/>
        </p:spPr>
        <p:txBody>
          <a:bodyPr wrap="square" rtlCol="0">
            <a:spAutoFit/>
          </a:bodyPr>
          <a:lstStyle/>
          <a:p>
            <a:r>
              <a:rPr lang="en-US" b="1" dirty="0">
                <a:solidFill>
                  <a:srgbClr val="FF0000"/>
                </a:solidFill>
              </a:rPr>
              <a:t>Stochastic gradient descent</a:t>
            </a:r>
          </a:p>
        </p:txBody>
      </p:sp>
      <p:sp>
        <p:nvSpPr>
          <p:cNvPr id="8" name="TextBox 7"/>
          <p:cNvSpPr txBox="1"/>
          <p:nvPr/>
        </p:nvSpPr>
        <p:spPr>
          <a:xfrm>
            <a:off x="6394173" y="1389078"/>
            <a:ext cx="3419061" cy="369332"/>
          </a:xfrm>
          <a:prstGeom prst="rect">
            <a:avLst/>
          </a:prstGeom>
          <a:noFill/>
        </p:spPr>
        <p:txBody>
          <a:bodyPr wrap="square" rtlCol="0">
            <a:spAutoFit/>
          </a:bodyPr>
          <a:lstStyle/>
          <a:p>
            <a:r>
              <a:rPr lang="en-US" b="1" dirty="0">
                <a:solidFill>
                  <a:srgbClr val="FF0000"/>
                </a:solidFill>
              </a:rPr>
              <a:t>Mini batch gradient descent</a:t>
            </a:r>
          </a:p>
        </p:txBody>
      </p:sp>
    </p:spTree>
    <p:extLst>
      <p:ext uri="{BB962C8B-B14F-4D97-AF65-F5344CB8AC3E}">
        <p14:creationId xmlns:p14="http://schemas.microsoft.com/office/powerpoint/2010/main" val="24760725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FD0487-F479-48F9-9337-CD8938CFD902}"/>
              </a:ext>
            </a:extLst>
          </p:cNvPr>
          <p:cNvSpPr>
            <a:spLocks noGrp="1"/>
          </p:cNvSpPr>
          <p:nvPr>
            <p:ph type="title"/>
          </p:nvPr>
        </p:nvSpPr>
        <p:spPr/>
        <p:txBody>
          <a:bodyPr/>
          <a:lstStyle/>
          <a:p>
            <a:r>
              <a:rPr lang="en-US" dirty="0">
                <a:cs typeface="Calibri Light"/>
              </a:rPr>
              <a:t>Summary</a:t>
            </a:r>
            <a:endParaRPr lang="en-US" dirty="0"/>
          </a:p>
        </p:txBody>
      </p:sp>
      <p:graphicFrame>
        <p:nvGraphicFramePr>
          <p:cNvPr id="8" name="Table 8">
            <a:extLst>
              <a:ext uri="{FF2B5EF4-FFF2-40B4-BE49-F238E27FC236}">
                <a16:creationId xmlns:a16="http://schemas.microsoft.com/office/drawing/2014/main" id="{A3AAEC5A-7497-4A21-8765-BFC63A4548EC}"/>
              </a:ext>
            </a:extLst>
          </p:cNvPr>
          <p:cNvGraphicFramePr>
            <a:graphicFrameLocks noGrp="1"/>
          </p:cNvGraphicFramePr>
          <p:nvPr>
            <p:ph idx="1"/>
          </p:nvPr>
        </p:nvGraphicFramePr>
        <p:xfrm>
          <a:off x="838200" y="1825625"/>
          <a:ext cx="10515583" cy="2225040"/>
        </p:xfrm>
        <a:graphic>
          <a:graphicData uri="http://schemas.openxmlformats.org/drawingml/2006/table">
            <a:tbl>
              <a:tblPr firstRow="1" bandRow="1">
                <a:tableStyleId>{5C22544A-7EE6-4342-B048-85BDC9FD1C3A}</a:tableStyleId>
              </a:tblPr>
              <a:tblGrid>
                <a:gridCol w="2412999">
                  <a:extLst>
                    <a:ext uri="{9D8B030D-6E8A-4147-A177-3AD203B41FA5}">
                      <a16:colId xmlns:a16="http://schemas.microsoft.com/office/drawing/2014/main" val="1782228069"/>
                    </a:ext>
                  </a:extLst>
                </a:gridCol>
                <a:gridCol w="1058333">
                  <a:extLst>
                    <a:ext uri="{9D8B030D-6E8A-4147-A177-3AD203B41FA5}">
                      <a16:colId xmlns:a16="http://schemas.microsoft.com/office/drawing/2014/main" val="85204674"/>
                    </a:ext>
                  </a:extLst>
                </a:gridCol>
                <a:gridCol w="1015998">
                  <a:extLst>
                    <a:ext uri="{9D8B030D-6E8A-4147-A177-3AD203B41FA5}">
                      <a16:colId xmlns:a16="http://schemas.microsoft.com/office/drawing/2014/main" val="3613681856"/>
                    </a:ext>
                  </a:extLst>
                </a:gridCol>
                <a:gridCol w="1841499">
                  <a:extLst>
                    <a:ext uri="{9D8B030D-6E8A-4147-A177-3AD203B41FA5}">
                      <a16:colId xmlns:a16="http://schemas.microsoft.com/office/drawing/2014/main" val="632268751"/>
                    </a:ext>
                  </a:extLst>
                </a:gridCol>
                <a:gridCol w="1926166">
                  <a:extLst>
                    <a:ext uri="{9D8B030D-6E8A-4147-A177-3AD203B41FA5}">
                      <a16:colId xmlns:a16="http://schemas.microsoft.com/office/drawing/2014/main" val="1092549129"/>
                    </a:ext>
                  </a:extLst>
                </a:gridCol>
                <a:gridCol w="2260588">
                  <a:extLst>
                    <a:ext uri="{9D8B030D-6E8A-4147-A177-3AD203B41FA5}">
                      <a16:colId xmlns:a16="http://schemas.microsoft.com/office/drawing/2014/main" val="2429787945"/>
                    </a:ext>
                  </a:extLst>
                </a:gridCol>
              </a:tblGrid>
              <a:tr h="370840">
                <a:tc>
                  <a:txBody>
                    <a:bodyPr/>
                    <a:lstStyle/>
                    <a:p>
                      <a:pPr lvl="0" algn="l">
                        <a:buNone/>
                      </a:pPr>
                      <a:r>
                        <a:rPr lang="en-US" dirty="0"/>
                        <a:t>Algorithm</a:t>
                      </a:r>
                    </a:p>
                  </a:txBody>
                  <a:tcPr/>
                </a:tc>
                <a:tc>
                  <a:txBody>
                    <a:bodyPr/>
                    <a:lstStyle/>
                    <a:p>
                      <a:pPr>
                        <a:buNone/>
                      </a:pPr>
                      <a:r>
                        <a:rPr lang="en-US" dirty="0"/>
                        <a:t>Large m</a:t>
                      </a:r>
                    </a:p>
                  </a:txBody>
                  <a:tcPr/>
                </a:tc>
                <a:tc>
                  <a:txBody>
                    <a:bodyPr/>
                    <a:lstStyle/>
                    <a:p>
                      <a:pPr>
                        <a:buNone/>
                      </a:pPr>
                      <a:r>
                        <a:rPr lang="en-US" dirty="0"/>
                        <a:t>Large n</a:t>
                      </a:r>
                    </a:p>
                  </a:txBody>
                  <a:tcPr/>
                </a:tc>
                <a:tc>
                  <a:txBody>
                    <a:bodyPr/>
                    <a:lstStyle/>
                    <a:p>
                      <a:pPr>
                        <a:buNone/>
                      </a:pPr>
                      <a:r>
                        <a:rPr lang="en-US" dirty="0"/>
                        <a:t>Hyperparameter</a:t>
                      </a:r>
                    </a:p>
                  </a:txBody>
                  <a:tcPr/>
                </a:tc>
                <a:tc>
                  <a:txBody>
                    <a:bodyPr/>
                    <a:lstStyle/>
                    <a:p>
                      <a:pPr>
                        <a:buNone/>
                      </a:pPr>
                      <a:r>
                        <a:rPr lang="en-US" dirty="0"/>
                        <a:t>Scaling required</a:t>
                      </a:r>
                    </a:p>
                  </a:txBody>
                  <a:tcPr/>
                </a:tc>
                <a:tc>
                  <a:txBody>
                    <a:bodyPr/>
                    <a:lstStyle/>
                    <a:p>
                      <a:pPr>
                        <a:buNone/>
                      </a:pPr>
                      <a:r>
                        <a:rPr lang="en-US" dirty="0" err="1"/>
                        <a:t>sklearn</a:t>
                      </a:r>
                    </a:p>
                  </a:txBody>
                  <a:tcPr/>
                </a:tc>
                <a:extLst>
                  <a:ext uri="{0D108BD9-81ED-4DB2-BD59-A6C34878D82A}">
                    <a16:rowId xmlns:a16="http://schemas.microsoft.com/office/drawing/2014/main" val="826543726"/>
                  </a:ext>
                </a:extLst>
              </a:tr>
              <a:tr h="370840">
                <a:tc>
                  <a:txBody>
                    <a:bodyPr/>
                    <a:lstStyle/>
                    <a:p>
                      <a:pPr lvl="0" algn="l">
                        <a:buNone/>
                      </a:pPr>
                      <a:r>
                        <a:rPr lang="en-US" dirty="0"/>
                        <a:t>Normal Equation</a:t>
                      </a:r>
                    </a:p>
                  </a:txBody>
                  <a:tcPr/>
                </a:tc>
                <a:tc>
                  <a:txBody>
                    <a:bodyPr/>
                    <a:lstStyle/>
                    <a:p>
                      <a:pPr>
                        <a:buNone/>
                      </a:pPr>
                      <a:r>
                        <a:rPr lang="en-US" dirty="0"/>
                        <a:t>Fast</a:t>
                      </a:r>
                    </a:p>
                  </a:txBody>
                  <a:tcPr/>
                </a:tc>
                <a:tc>
                  <a:txBody>
                    <a:bodyPr/>
                    <a:lstStyle/>
                    <a:p>
                      <a:pPr>
                        <a:buNone/>
                      </a:pPr>
                      <a:r>
                        <a:rPr lang="en-US" dirty="0"/>
                        <a:t>Slow</a:t>
                      </a:r>
                    </a:p>
                  </a:txBody>
                  <a:tcPr/>
                </a:tc>
                <a:tc>
                  <a:txBody>
                    <a:bodyPr/>
                    <a:lstStyle/>
                    <a:p>
                      <a:pPr>
                        <a:buNone/>
                      </a:pPr>
                      <a:r>
                        <a:rPr lang="en-US" dirty="0"/>
                        <a:t>0</a:t>
                      </a:r>
                    </a:p>
                  </a:txBody>
                  <a:tcPr/>
                </a:tc>
                <a:tc>
                  <a:txBody>
                    <a:bodyPr/>
                    <a:lstStyle/>
                    <a:p>
                      <a:pPr>
                        <a:buNone/>
                      </a:pPr>
                      <a:r>
                        <a:rPr lang="en-US" dirty="0"/>
                        <a:t>No</a:t>
                      </a:r>
                    </a:p>
                  </a:txBody>
                  <a:tcPr/>
                </a:tc>
                <a:tc>
                  <a:txBody>
                    <a:bodyPr/>
                    <a:lstStyle/>
                    <a:p>
                      <a:pPr>
                        <a:buNone/>
                      </a:pPr>
                      <a:r>
                        <a:rPr lang="en-US" dirty="0"/>
                        <a:t>n/a</a:t>
                      </a:r>
                    </a:p>
                  </a:txBody>
                  <a:tcPr/>
                </a:tc>
                <a:extLst>
                  <a:ext uri="{0D108BD9-81ED-4DB2-BD59-A6C34878D82A}">
                    <a16:rowId xmlns:a16="http://schemas.microsoft.com/office/drawing/2014/main" val="2819836060"/>
                  </a:ext>
                </a:extLst>
              </a:tr>
              <a:tr h="370840">
                <a:tc>
                  <a:txBody>
                    <a:bodyPr/>
                    <a:lstStyle/>
                    <a:p>
                      <a:pPr lvl="0" algn="l">
                        <a:buNone/>
                      </a:pPr>
                      <a:r>
                        <a:rPr lang="en-US" dirty="0"/>
                        <a:t>SVD </a:t>
                      </a:r>
                    </a:p>
                  </a:txBody>
                  <a:tcPr/>
                </a:tc>
                <a:tc>
                  <a:txBody>
                    <a:bodyPr/>
                    <a:lstStyle/>
                    <a:p>
                      <a:pPr>
                        <a:buNone/>
                      </a:pPr>
                      <a:r>
                        <a:rPr lang="en-US" dirty="0"/>
                        <a:t>Fast</a:t>
                      </a:r>
                    </a:p>
                  </a:txBody>
                  <a:tcPr/>
                </a:tc>
                <a:tc>
                  <a:txBody>
                    <a:bodyPr/>
                    <a:lstStyle/>
                    <a:p>
                      <a:pPr>
                        <a:buNone/>
                      </a:pPr>
                      <a:r>
                        <a:rPr lang="en-US" dirty="0"/>
                        <a:t>Slow</a:t>
                      </a:r>
                    </a:p>
                  </a:txBody>
                  <a:tcPr/>
                </a:tc>
                <a:tc>
                  <a:txBody>
                    <a:bodyPr/>
                    <a:lstStyle/>
                    <a:p>
                      <a:pPr>
                        <a:buNone/>
                      </a:pPr>
                      <a:r>
                        <a:rPr lang="en-US" dirty="0"/>
                        <a:t>0</a:t>
                      </a:r>
                    </a:p>
                  </a:txBody>
                  <a:tcPr/>
                </a:tc>
                <a:tc>
                  <a:txBody>
                    <a:bodyPr/>
                    <a:lstStyle/>
                    <a:p>
                      <a:pPr>
                        <a:buNone/>
                      </a:pPr>
                      <a:r>
                        <a:rPr lang="en-US" dirty="0"/>
                        <a:t>No</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LinearRegression</a:t>
                      </a:r>
                      <a:endParaRPr lang="en-US" dirty="0"/>
                    </a:p>
                  </a:txBody>
                  <a:tcPr/>
                </a:tc>
                <a:extLst>
                  <a:ext uri="{0D108BD9-81ED-4DB2-BD59-A6C34878D82A}">
                    <a16:rowId xmlns:a16="http://schemas.microsoft.com/office/drawing/2014/main" val="2250319766"/>
                  </a:ext>
                </a:extLst>
              </a:tr>
              <a:tr h="370840">
                <a:tc>
                  <a:txBody>
                    <a:bodyPr/>
                    <a:lstStyle/>
                    <a:p>
                      <a:pPr lvl="0" algn="l">
                        <a:buNone/>
                      </a:pPr>
                      <a:r>
                        <a:rPr lang="en-US" dirty="0"/>
                        <a:t>Batch GD</a:t>
                      </a:r>
                    </a:p>
                  </a:txBody>
                  <a:tcPr/>
                </a:tc>
                <a:tc>
                  <a:txBody>
                    <a:bodyPr/>
                    <a:lstStyle/>
                    <a:p>
                      <a:pPr>
                        <a:buNone/>
                      </a:pPr>
                      <a:r>
                        <a:rPr lang="en-US" dirty="0"/>
                        <a:t>Slow</a:t>
                      </a:r>
                    </a:p>
                  </a:txBody>
                  <a:tcPr/>
                </a:tc>
                <a:tc>
                  <a:txBody>
                    <a:bodyPr/>
                    <a:lstStyle/>
                    <a:p>
                      <a:pPr>
                        <a:buNone/>
                      </a:pPr>
                      <a:r>
                        <a:rPr lang="en-US" dirty="0"/>
                        <a:t>Fast</a:t>
                      </a:r>
                    </a:p>
                  </a:txBody>
                  <a:tcPr/>
                </a:tc>
                <a:tc>
                  <a:txBody>
                    <a:bodyPr/>
                    <a:lstStyle/>
                    <a:p>
                      <a:pPr>
                        <a:buNone/>
                      </a:pPr>
                      <a:r>
                        <a:rPr lang="en-US" dirty="0"/>
                        <a:t>2</a:t>
                      </a:r>
                    </a:p>
                  </a:txBody>
                  <a:tcPr/>
                </a:tc>
                <a:tc>
                  <a:txBody>
                    <a:bodyPr/>
                    <a:lstStyle/>
                    <a:p>
                      <a:pPr>
                        <a:buNone/>
                      </a:pPr>
                      <a:r>
                        <a:rPr lang="en-US" dirty="0"/>
                        <a:t>Yes</a:t>
                      </a:r>
                    </a:p>
                  </a:txBody>
                  <a:tcPr/>
                </a:tc>
                <a:tc>
                  <a:txBody>
                    <a:bodyPr/>
                    <a:lstStyle/>
                    <a:p>
                      <a:pPr lvl="0" algn="l">
                        <a:buNone/>
                      </a:pPr>
                      <a:r>
                        <a:rPr lang="en-US" sz="1800" b="0" i="0" u="none" strike="noStrike" noProof="0" dirty="0">
                          <a:solidFill>
                            <a:srgbClr val="000000"/>
                          </a:solidFill>
                          <a:latin typeface="+mn-lt"/>
                        </a:rPr>
                        <a:t>n/a</a:t>
                      </a:r>
                      <a:endParaRPr lang="en-US" dirty="0" err="1"/>
                    </a:p>
                  </a:txBody>
                  <a:tcPr/>
                </a:tc>
                <a:extLst>
                  <a:ext uri="{0D108BD9-81ED-4DB2-BD59-A6C34878D82A}">
                    <a16:rowId xmlns:a16="http://schemas.microsoft.com/office/drawing/2014/main" val="920206494"/>
                  </a:ext>
                </a:extLst>
              </a:tr>
              <a:tr h="370840">
                <a:tc>
                  <a:txBody>
                    <a:bodyPr/>
                    <a:lstStyle/>
                    <a:p>
                      <a:pPr lvl="0" algn="l">
                        <a:buNone/>
                      </a:pPr>
                      <a:r>
                        <a:rPr lang="en-US" dirty="0"/>
                        <a:t>Stochastic GD</a:t>
                      </a:r>
                    </a:p>
                  </a:txBody>
                  <a:tcPr/>
                </a:tc>
                <a:tc>
                  <a:txBody>
                    <a:bodyPr/>
                    <a:lstStyle/>
                    <a:p>
                      <a:pPr>
                        <a:buNone/>
                      </a:pPr>
                      <a:r>
                        <a:rPr lang="en-US" dirty="0"/>
                        <a:t>Fast</a:t>
                      </a:r>
                    </a:p>
                  </a:txBody>
                  <a:tcPr/>
                </a:tc>
                <a:tc>
                  <a:txBody>
                    <a:bodyPr/>
                    <a:lstStyle/>
                    <a:p>
                      <a:pPr>
                        <a:buNone/>
                      </a:pPr>
                      <a:r>
                        <a:rPr lang="en-US" dirty="0"/>
                        <a:t>Fast</a:t>
                      </a:r>
                    </a:p>
                  </a:txBody>
                  <a:tcPr/>
                </a:tc>
                <a:tc>
                  <a:txBody>
                    <a:bodyPr/>
                    <a:lstStyle/>
                    <a:p>
                      <a:pPr>
                        <a:buNone/>
                      </a:pPr>
                      <a:r>
                        <a:rPr lang="en-US" dirty="0"/>
                        <a:t>≥2</a:t>
                      </a:r>
                    </a:p>
                  </a:txBody>
                  <a:tcPr/>
                </a:tc>
                <a:tc>
                  <a:txBody>
                    <a:bodyPr/>
                    <a:lstStyle/>
                    <a:p>
                      <a:pPr>
                        <a:buNone/>
                      </a:pPr>
                      <a:r>
                        <a:rPr lang="en-US" dirty="0"/>
                        <a:t>Yes</a:t>
                      </a:r>
                    </a:p>
                  </a:txBody>
                  <a:tcPr/>
                </a:tc>
                <a:tc>
                  <a:txBody>
                    <a:bodyPr/>
                    <a:lstStyle/>
                    <a:p>
                      <a:pPr lvl="0" algn="l">
                        <a:buNone/>
                      </a:pPr>
                      <a:r>
                        <a:rPr lang="en-US" sz="1800" b="0" i="0" u="none" strike="noStrike" noProof="0" dirty="0" err="1">
                          <a:solidFill>
                            <a:srgbClr val="000000"/>
                          </a:solidFill>
                          <a:latin typeface="Calibri"/>
                        </a:rPr>
                        <a:t>SGDRegressor</a:t>
                      </a:r>
                      <a:endParaRPr lang="en-US" dirty="0" err="1"/>
                    </a:p>
                  </a:txBody>
                  <a:tcPr/>
                </a:tc>
                <a:extLst>
                  <a:ext uri="{0D108BD9-81ED-4DB2-BD59-A6C34878D82A}">
                    <a16:rowId xmlns:a16="http://schemas.microsoft.com/office/drawing/2014/main" val="2969729417"/>
                  </a:ext>
                </a:extLst>
              </a:tr>
              <a:tr h="370840">
                <a:tc>
                  <a:txBody>
                    <a:bodyPr/>
                    <a:lstStyle/>
                    <a:p>
                      <a:pPr lvl="0" algn="l">
                        <a:buNone/>
                      </a:pPr>
                      <a:r>
                        <a:rPr lang="en-US" dirty="0"/>
                        <a:t>Mini-batch GD</a:t>
                      </a:r>
                    </a:p>
                  </a:txBody>
                  <a:tcPr/>
                </a:tc>
                <a:tc>
                  <a:txBody>
                    <a:bodyPr/>
                    <a:lstStyle/>
                    <a:p>
                      <a:pPr>
                        <a:buNone/>
                      </a:pPr>
                      <a:r>
                        <a:rPr lang="en-US" dirty="0"/>
                        <a:t>Fast</a:t>
                      </a:r>
                    </a:p>
                  </a:txBody>
                  <a:tcPr/>
                </a:tc>
                <a:tc>
                  <a:txBody>
                    <a:bodyPr/>
                    <a:lstStyle/>
                    <a:p>
                      <a:pPr>
                        <a:buNone/>
                      </a:pPr>
                      <a:r>
                        <a:rPr lang="en-US" dirty="0"/>
                        <a:t>Fast</a:t>
                      </a:r>
                    </a:p>
                  </a:txBody>
                  <a:tcPr/>
                </a:tc>
                <a:tc>
                  <a:txBody>
                    <a:bodyPr/>
                    <a:lstStyle/>
                    <a:p>
                      <a:pPr lvl="0" algn="l">
                        <a:buNone/>
                      </a:pPr>
                      <a:r>
                        <a:rPr lang="en-US" sz="1800" b="0" i="0" u="none" strike="noStrike" noProof="0" dirty="0">
                          <a:solidFill>
                            <a:srgbClr val="000000"/>
                          </a:solidFill>
                          <a:latin typeface="Calibri"/>
                        </a:rPr>
                        <a:t>≥2</a:t>
                      </a:r>
                      <a:endParaRPr lang="en-US" dirty="0"/>
                    </a:p>
                  </a:txBody>
                  <a:tcPr/>
                </a:tc>
                <a:tc>
                  <a:txBody>
                    <a:bodyPr/>
                    <a:lstStyle/>
                    <a:p>
                      <a:pPr>
                        <a:buNone/>
                      </a:pPr>
                      <a:r>
                        <a:rPr lang="en-US" dirty="0"/>
                        <a:t>Yes</a:t>
                      </a:r>
                    </a:p>
                  </a:txBody>
                  <a:tcPr/>
                </a:tc>
                <a:tc>
                  <a:txBody>
                    <a:bodyPr/>
                    <a:lstStyle/>
                    <a:p>
                      <a:pPr lvl="0" algn="l">
                        <a:buNone/>
                      </a:pPr>
                      <a:r>
                        <a:rPr lang="en-US" sz="1800" b="0" i="0" u="none" strike="noStrike" noProof="0" dirty="0">
                          <a:solidFill>
                            <a:srgbClr val="000000"/>
                          </a:solidFill>
                          <a:latin typeface="+mn-lt"/>
                        </a:rPr>
                        <a:t>n/a</a:t>
                      </a:r>
                      <a:endParaRPr lang="en-US" dirty="0" err="1"/>
                    </a:p>
                  </a:txBody>
                  <a:tcPr/>
                </a:tc>
                <a:extLst>
                  <a:ext uri="{0D108BD9-81ED-4DB2-BD59-A6C34878D82A}">
                    <a16:rowId xmlns:a16="http://schemas.microsoft.com/office/drawing/2014/main" val="2723227765"/>
                  </a:ext>
                </a:extLst>
              </a:tr>
            </a:tbl>
          </a:graphicData>
        </a:graphic>
      </p:graphicFrame>
    </p:spTree>
    <p:extLst>
      <p:ext uri="{BB962C8B-B14F-4D97-AF65-F5344CB8AC3E}">
        <p14:creationId xmlns:p14="http://schemas.microsoft.com/office/powerpoint/2010/main" val="197277680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D694F3-8C78-4A51-8608-4F67425E1127}"/>
              </a:ext>
            </a:extLst>
          </p:cNvPr>
          <p:cNvSpPr>
            <a:spLocks noGrp="1"/>
          </p:cNvSpPr>
          <p:nvPr>
            <p:ph type="title"/>
          </p:nvPr>
        </p:nvSpPr>
        <p:spPr>
          <a:xfrm>
            <a:off x="0" y="2880860"/>
            <a:ext cx="12192000" cy="1096280"/>
          </a:xfrm>
        </p:spPr>
        <p:txBody>
          <a:bodyPr/>
          <a:lstStyle/>
          <a:p>
            <a:r>
              <a:rPr lang="en-US" dirty="0"/>
              <a:t>Other Regressions</a:t>
            </a:r>
          </a:p>
        </p:txBody>
      </p:sp>
      <p:sp>
        <p:nvSpPr>
          <p:cNvPr id="4" name="Slide Number Placeholder 3">
            <a:extLst>
              <a:ext uri="{FF2B5EF4-FFF2-40B4-BE49-F238E27FC236}">
                <a16:creationId xmlns:a16="http://schemas.microsoft.com/office/drawing/2014/main" id="{56291AD5-6BC8-4C85-B5B2-7BE555AF8B40}"/>
              </a:ext>
            </a:extLst>
          </p:cNvPr>
          <p:cNvSpPr>
            <a:spLocks noGrp="1"/>
          </p:cNvSpPr>
          <p:nvPr>
            <p:ph type="sldNum" sz="quarter" idx="12"/>
          </p:nvPr>
        </p:nvSpPr>
        <p:spPr/>
        <p:txBody>
          <a:bodyPr/>
          <a:lstStyle/>
          <a:p>
            <a:fld id="{65DBD1E2-D45E-47D4-8DD8-1285FEA24AE0}" type="slidenum">
              <a:rPr lang="en-US" smtClean="0"/>
              <a:pPr/>
              <a:t>36</a:t>
            </a:fld>
            <a:endParaRPr lang="en-US" dirty="0"/>
          </a:p>
        </p:txBody>
      </p:sp>
    </p:spTree>
    <p:extLst>
      <p:ext uri="{BB962C8B-B14F-4D97-AF65-F5344CB8AC3E}">
        <p14:creationId xmlns:p14="http://schemas.microsoft.com/office/powerpoint/2010/main" val="409948030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B46D41-6AFD-4B07-9854-18EE8C669325}"/>
              </a:ext>
            </a:extLst>
          </p:cNvPr>
          <p:cNvSpPr>
            <a:spLocks noGrp="1"/>
          </p:cNvSpPr>
          <p:nvPr>
            <p:ph type="title"/>
          </p:nvPr>
        </p:nvSpPr>
        <p:spPr/>
        <p:txBody>
          <a:bodyPr/>
          <a:lstStyle/>
          <a:p>
            <a:r>
              <a:rPr lang="en-US" dirty="0"/>
              <a:t>Polynomial Regression</a:t>
            </a:r>
          </a:p>
        </p:txBody>
      </p:sp>
      <p:sp>
        <p:nvSpPr>
          <p:cNvPr id="3" name="Content Placeholder 2">
            <a:extLst>
              <a:ext uri="{FF2B5EF4-FFF2-40B4-BE49-F238E27FC236}">
                <a16:creationId xmlns:a16="http://schemas.microsoft.com/office/drawing/2014/main" id="{A56DE416-E668-460F-A7E8-2D669C4ED0EE}"/>
              </a:ext>
            </a:extLst>
          </p:cNvPr>
          <p:cNvSpPr>
            <a:spLocks noGrp="1"/>
          </p:cNvSpPr>
          <p:nvPr>
            <p:ph idx="1"/>
          </p:nvPr>
        </p:nvSpPr>
        <p:spPr>
          <a:xfrm>
            <a:off x="1147302" y="1706335"/>
            <a:ext cx="9642617" cy="1766097"/>
          </a:xfrm>
        </p:spPr>
        <p:txBody>
          <a:bodyPr>
            <a:normAutofit/>
          </a:bodyPr>
          <a:lstStyle/>
          <a:p>
            <a:r>
              <a:rPr lang="en-US" sz="2400" dirty="0">
                <a:latin typeface="Times New Roman" panose="02020603050405020304" pitchFamily="18" charset="0"/>
                <a:cs typeface="Times New Roman" panose="02020603050405020304" pitchFamily="18" charset="0"/>
              </a:rPr>
              <a:t>Generate new features consisting of all polynomial combinations of the original features</a:t>
            </a:r>
          </a:p>
          <a:p>
            <a:r>
              <a:rPr lang="en-US" sz="2400" dirty="0">
                <a:latin typeface="Times New Roman" panose="02020603050405020304" pitchFamily="18" charset="0"/>
                <a:cs typeface="Times New Roman" panose="02020603050405020304" pitchFamily="18" charset="0"/>
              </a:rPr>
              <a:t>A linear model</a:t>
            </a:r>
          </a:p>
          <a:p>
            <a:r>
              <a:rPr lang="en-US" sz="2400" dirty="0">
                <a:latin typeface="Times New Roman" panose="02020603050405020304" pitchFamily="18" charset="0"/>
                <a:cs typeface="Times New Roman" panose="02020603050405020304" pitchFamily="18" charset="0"/>
              </a:rPr>
              <a:t>An application of non-linear transformations</a:t>
            </a:r>
          </a:p>
          <a:p>
            <a:endParaRPr lang="en-US" sz="2400"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DCA4C04A-E9F3-4097-8F5F-92437F1BCE37}"/>
              </a:ext>
            </a:extLst>
          </p:cNvPr>
          <p:cNvSpPr>
            <a:spLocks noGrp="1"/>
          </p:cNvSpPr>
          <p:nvPr>
            <p:ph type="sldNum" sz="quarter" idx="12"/>
          </p:nvPr>
        </p:nvSpPr>
        <p:spPr/>
        <p:txBody>
          <a:bodyPr/>
          <a:lstStyle/>
          <a:p>
            <a:fld id="{65DBD1E2-D45E-47D4-8DD8-1285FEA24AE0}" type="slidenum">
              <a:rPr lang="en-US" smtClean="0"/>
              <a:pPr/>
              <a:t>37</a:t>
            </a:fld>
            <a:endParaRPr lang="en-US" dirty="0"/>
          </a:p>
        </p:txBody>
      </p:sp>
      <mc:AlternateContent xmlns:mc="http://schemas.openxmlformats.org/markup-compatibility/2006" xmlns:a14="http://schemas.microsoft.com/office/drawing/2010/main">
        <mc:Choice Requires="a14">
          <p:sp>
            <p:nvSpPr>
              <p:cNvPr id="5" name="TextBox 4"/>
              <p:cNvSpPr txBox="1"/>
              <p:nvPr/>
            </p:nvSpPr>
            <p:spPr>
              <a:xfrm>
                <a:off x="1074751" y="3616548"/>
                <a:ext cx="7498080" cy="71994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𝑋</m:t>
                      </m:r>
                      <m:r>
                        <a:rPr lang="en-US" sz="2000" b="0" i="1" smtClean="0">
                          <a:latin typeface="Cambria Math" panose="02040503050406030204" pitchFamily="18" charset="0"/>
                        </a:rPr>
                        <m:t>=</m:t>
                      </m:r>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0</m:t>
                              </m:r>
                            </m:sub>
                          </m:sSub>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1</m:t>
                              </m:r>
                            </m:sub>
                          </m:sSub>
                        </m:e>
                      </m:d>
                      <m:r>
                        <a:rPr lang="en-US" sz="2000" b="0" i="1" smtClean="0">
                          <a:latin typeface="Cambria Math" panose="02040503050406030204" pitchFamily="18" charset="0"/>
                        </a:rPr>
                        <m:t> −→</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𝑋</m:t>
                          </m:r>
                        </m:e>
                        <m:sup>
                          <m:r>
                            <a:rPr lang="en-US" sz="2000" b="0" i="1" smtClean="0">
                              <a:latin typeface="Cambria Math" panose="02040503050406030204" pitchFamily="18" charset="0"/>
                            </a:rPr>
                            <m:t>′</m:t>
                          </m:r>
                        </m:sup>
                      </m:sSup>
                      <m:r>
                        <a:rPr lang="en-US" sz="2000" b="0" i="1" smtClean="0">
                          <a:latin typeface="Cambria Math" panose="02040503050406030204" pitchFamily="18" charset="0"/>
                        </a:rPr>
                        <m:t>=</m:t>
                      </m:r>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0</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0</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Sup>
                            <m:sSubSupPr>
                              <m:ctrlPr>
                                <a:rPr lang="en-US" sz="2000" b="0" i="1" smtClean="0">
                                  <a:latin typeface="Cambria Math" panose="02040503050406030204" pitchFamily="18" charset="0"/>
                                </a:rPr>
                              </m:ctrlPr>
                            </m:sSubSupPr>
                            <m:e>
                              <m:r>
                                <a:rPr lang="en-US" sz="2000" b="0" i="1" smtClean="0">
                                  <a:latin typeface="Cambria Math" panose="02040503050406030204" pitchFamily="18" charset="0"/>
                                </a:rPr>
                                <m:t>𝑥</m:t>
                              </m:r>
                            </m:e>
                            <m:sub>
                              <m:r>
                                <a:rPr lang="en-US" sz="2000" b="0" i="1" smtClean="0">
                                  <a:latin typeface="Cambria Math" panose="02040503050406030204" pitchFamily="18" charset="0"/>
                                </a:rPr>
                                <m:t>0</m:t>
                              </m:r>
                            </m:sub>
                            <m:sup>
                              <m:r>
                                <a:rPr lang="en-US" sz="2000" b="0" i="1" smtClean="0">
                                  <a:latin typeface="Cambria Math" panose="02040503050406030204" pitchFamily="18" charset="0"/>
                                </a:rPr>
                                <m:t>2</m:t>
                              </m:r>
                            </m:sup>
                          </m:sSubSup>
                          <m:r>
                            <a:rPr lang="en-US" sz="2000" b="0" i="1" smtClean="0">
                              <a:latin typeface="Cambria Math" panose="02040503050406030204" pitchFamily="18" charset="0"/>
                            </a:rPr>
                            <m:t>,</m:t>
                          </m:r>
                          <m:sSubSup>
                            <m:sSubSupPr>
                              <m:ctrlPr>
                                <a:rPr lang="en-US" sz="2000" b="0" i="1" smtClean="0">
                                  <a:latin typeface="Cambria Math" panose="02040503050406030204" pitchFamily="18" charset="0"/>
                                </a:rPr>
                              </m:ctrlPr>
                            </m:sSubSupPr>
                            <m:e>
                              <m:r>
                                <a:rPr lang="en-US" sz="2000" b="0" i="1" smtClean="0">
                                  <a:latin typeface="Cambria Math" panose="02040503050406030204" pitchFamily="18" charset="0"/>
                                </a:rPr>
                                <m:t>𝑥</m:t>
                              </m:r>
                            </m:e>
                            <m:sub>
                              <m:r>
                                <a:rPr lang="en-US" sz="2000" b="0" i="1" smtClean="0">
                                  <a:latin typeface="Cambria Math" panose="02040503050406030204" pitchFamily="18" charset="0"/>
                                </a:rPr>
                                <m:t>1</m:t>
                              </m:r>
                            </m:sub>
                            <m:sup>
                              <m:r>
                                <a:rPr lang="en-US" sz="2000" b="0" i="1" smtClean="0">
                                  <a:latin typeface="Cambria Math" panose="02040503050406030204" pitchFamily="18" charset="0"/>
                                </a:rPr>
                                <m:t>2</m:t>
                              </m:r>
                            </m:sup>
                          </m:sSubSup>
                        </m:e>
                      </m:d>
                    </m:oMath>
                  </m:oMathPara>
                </a14:m>
                <a:endParaRPr lang="en-US" sz="2000" dirty="0"/>
              </a:p>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𝑌</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𝑤</m:t>
                          </m:r>
                        </m:e>
                        <m:sub>
                          <m:r>
                            <a:rPr lang="en-US" sz="2000" b="0" i="1" smtClean="0">
                              <a:latin typeface="Cambria Math" panose="02040503050406030204" pitchFamily="18" charset="0"/>
                            </a:rPr>
                            <m:t>0</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0</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𝑤</m:t>
                          </m:r>
                        </m:e>
                        <m:sub>
                          <m:r>
                            <a:rPr lang="en-US" sz="2000" b="0" i="1" smtClean="0">
                              <a:latin typeface="Cambria Math" panose="02040503050406030204" pitchFamily="18" charset="0"/>
                            </a:rPr>
                            <m:t>1</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𝑤</m:t>
                          </m:r>
                        </m:e>
                        <m:sub>
                          <m:r>
                            <a:rPr lang="en-US" sz="2000" b="0" i="1" smtClean="0">
                              <a:latin typeface="Cambria Math" panose="02040503050406030204" pitchFamily="18" charset="0"/>
                            </a:rPr>
                            <m:t>01</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0</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𝑤</m:t>
                          </m:r>
                        </m:e>
                        <m:sub>
                          <m:r>
                            <a:rPr lang="en-US" sz="2000" b="0" i="1" smtClean="0">
                              <a:latin typeface="Cambria Math" panose="02040503050406030204" pitchFamily="18" charset="0"/>
                            </a:rPr>
                            <m:t>00</m:t>
                          </m:r>
                        </m:sub>
                      </m:sSub>
                      <m:sSubSup>
                        <m:sSubSupPr>
                          <m:ctrlPr>
                            <a:rPr lang="en-US" sz="2000" b="0" i="1" smtClean="0">
                              <a:latin typeface="Cambria Math" panose="02040503050406030204" pitchFamily="18" charset="0"/>
                            </a:rPr>
                          </m:ctrlPr>
                        </m:sSubSupPr>
                        <m:e>
                          <m:r>
                            <a:rPr lang="en-US" sz="2000" b="0" i="1" smtClean="0">
                              <a:latin typeface="Cambria Math" panose="02040503050406030204" pitchFamily="18" charset="0"/>
                            </a:rPr>
                            <m:t>𝑥</m:t>
                          </m:r>
                        </m:e>
                        <m:sub>
                          <m:r>
                            <a:rPr lang="en-US" sz="2000" b="0" i="1" smtClean="0">
                              <a:latin typeface="Cambria Math" panose="02040503050406030204" pitchFamily="18" charset="0"/>
                            </a:rPr>
                            <m:t>0</m:t>
                          </m:r>
                        </m:sub>
                        <m:sup>
                          <m:r>
                            <a:rPr lang="en-US" sz="2000" b="0" i="1" smtClean="0">
                              <a:latin typeface="Cambria Math" panose="02040503050406030204" pitchFamily="18" charset="0"/>
                            </a:rPr>
                            <m:t>2</m:t>
                          </m:r>
                        </m:sup>
                      </m:sSubSup>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𝑤</m:t>
                          </m:r>
                        </m:e>
                        <m:sub>
                          <m:r>
                            <a:rPr lang="en-US" sz="2000" b="0" i="1" smtClean="0">
                              <a:latin typeface="Cambria Math" panose="02040503050406030204" pitchFamily="18" charset="0"/>
                            </a:rPr>
                            <m:t>11</m:t>
                          </m:r>
                        </m:sub>
                      </m:sSub>
                      <m:sSubSup>
                        <m:sSubSupPr>
                          <m:ctrlPr>
                            <a:rPr lang="en-US" sz="2000" b="0" i="1" smtClean="0">
                              <a:latin typeface="Cambria Math" panose="02040503050406030204" pitchFamily="18" charset="0"/>
                            </a:rPr>
                          </m:ctrlPr>
                        </m:sSubSupPr>
                        <m:e>
                          <m:r>
                            <a:rPr lang="en-US" sz="2000" b="0" i="1" smtClean="0">
                              <a:latin typeface="Cambria Math" panose="02040503050406030204" pitchFamily="18" charset="0"/>
                            </a:rPr>
                            <m:t>𝑥</m:t>
                          </m:r>
                        </m:e>
                        <m:sub>
                          <m:r>
                            <a:rPr lang="en-US" sz="2000" b="0" i="1" smtClean="0">
                              <a:latin typeface="Cambria Math" panose="02040503050406030204" pitchFamily="18" charset="0"/>
                            </a:rPr>
                            <m:t>1</m:t>
                          </m:r>
                        </m:sub>
                        <m:sup>
                          <m:r>
                            <a:rPr lang="en-US" sz="2000" b="0" i="1" smtClean="0">
                              <a:latin typeface="Cambria Math" panose="02040503050406030204" pitchFamily="18" charset="0"/>
                            </a:rPr>
                            <m:t>2</m:t>
                          </m:r>
                        </m:sup>
                      </m:sSubSup>
                    </m:oMath>
                  </m:oMathPara>
                </a14:m>
                <a:endParaRPr lang="en-US" sz="2000" dirty="0"/>
              </a:p>
            </p:txBody>
          </p:sp>
        </mc:Choice>
        <mc:Fallback xmlns="">
          <p:sp>
            <p:nvSpPr>
              <p:cNvPr id="5" name="TextBox 4"/>
              <p:cNvSpPr txBox="1">
                <a:spLocks noRot="1" noChangeAspect="1" noMove="1" noResize="1" noEditPoints="1" noAdjustHandles="1" noChangeArrowheads="1" noChangeShapeType="1" noTextEdit="1"/>
              </p:cNvSpPr>
              <p:nvPr/>
            </p:nvSpPr>
            <p:spPr>
              <a:xfrm>
                <a:off x="1074751" y="3616548"/>
                <a:ext cx="7498080" cy="719941"/>
              </a:xfrm>
              <a:prstGeom prst="rect">
                <a:avLst/>
              </a:prstGeom>
              <a:blipFill>
                <a:blip r:embed="rId3"/>
                <a:stretch>
                  <a:fillRect b="-5932"/>
                </a:stretch>
              </a:blipFill>
            </p:spPr>
            <p:txBody>
              <a:bodyPr/>
              <a:lstStyle/>
              <a:p>
                <a:r>
                  <a:rPr lang="en-US">
                    <a:noFill/>
                  </a:rPr>
                  <a:t> </a:t>
                </a:r>
              </a:p>
            </p:txBody>
          </p:sp>
        </mc:Fallback>
      </mc:AlternateContent>
      <p:pic>
        <p:nvPicPr>
          <p:cNvPr id="6" name="Picture 5"/>
          <p:cNvPicPr>
            <a:picLocks noChangeAspect="1"/>
          </p:cNvPicPr>
          <p:nvPr/>
        </p:nvPicPr>
        <p:blipFill>
          <a:blip r:embed="rId4"/>
          <a:stretch>
            <a:fillRect/>
          </a:stretch>
        </p:blipFill>
        <p:spPr>
          <a:xfrm>
            <a:off x="2231023" y="4547366"/>
            <a:ext cx="8286543" cy="967301"/>
          </a:xfrm>
          <a:prstGeom prst="rect">
            <a:avLst/>
          </a:prstGeom>
        </p:spPr>
      </p:pic>
      <p:pic>
        <p:nvPicPr>
          <p:cNvPr id="7" name="Picture 6"/>
          <p:cNvPicPr>
            <a:picLocks noChangeAspect="1"/>
          </p:cNvPicPr>
          <p:nvPr/>
        </p:nvPicPr>
        <p:blipFill>
          <a:blip r:embed="rId5"/>
          <a:stretch>
            <a:fillRect/>
          </a:stretch>
        </p:blipFill>
        <p:spPr>
          <a:xfrm>
            <a:off x="2318717" y="5725543"/>
            <a:ext cx="4917009" cy="781274"/>
          </a:xfrm>
          <a:prstGeom prst="rect">
            <a:avLst/>
          </a:prstGeom>
        </p:spPr>
      </p:pic>
    </p:spTree>
    <p:extLst>
      <p:ext uri="{BB962C8B-B14F-4D97-AF65-F5344CB8AC3E}">
        <p14:creationId xmlns:p14="http://schemas.microsoft.com/office/powerpoint/2010/main" val="422578618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I: Polynomial Features</a:t>
            </a:r>
          </a:p>
        </p:txBody>
      </p:sp>
      <p:sp>
        <p:nvSpPr>
          <p:cNvPr id="4" name="Slide Number Placeholder 3"/>
          <p:cNvSpPr>
            <a:spLocks noGrp="1"/>
          </p:cNvSpPr>
          <p:nvPr>
            <p:ph type="sldNum" sz="quarter" idx="12"/>
          </p:nvPr>
        </p:nvSpPr>
        <p:spPr/>
        <p:txBody>
          <a:bodyPr/>
          <a:lstStyle/>
          <a:p>
            <a:fld id="{65DBD1E2-D45E-47D4-8DD8-1285FEA24AE0}" type="slidenum">
              <a:rPr lang="en-US" smtClean="0"/>
              <a:pPr/>
              <a:t>38</a:t>
            </a:fld>
            <a:endParaRPr lang="en-US" dirty="0"/>
          </a:p>
        </p:txBody>
      </p:sp>
      <p:pic>
        <p:nvPicPr>
          <p:cNvPr id="3" name="Picture 2"/>
          <p:cNvPicPr>
            <a:picLocks noChangeAspect="1"/>
          </p:cNvPicPr>
          <p:nvPr/>
        </p:nvPicPr>
        <p:blipFill>
          <a:blip r:embed="rId2"/>
          <a:stretch>
            <a:fillRect/>
          </a:stretch>
        </p:blipFill>
        <p:spPr>
          <a:xfrm>
            <a:off x="692425" y="1546001"/>
            <a:ext cx="8932563" cy="1714034"/>
          </a:xfrm>
          <a:prstGeom prst="rect">
            <a:avLst/>
          </a:prstGeom>
        </p:spPr>
      </p:pic>
      <p:pic>
        <p:nvPicPr>
          <p:cNvPr id="5" name="Picture 4"/>
          <p:cNvPicPr>
            <a:picLocks noChangeAspect="1"/>
          </p:cNvPicPr>
          <p:nvPr/>
        </p:nvPicPr>
        <p:blipFill>
          <a:blip r:embed="rId3"/>
          <a:stretch>
            <a:fillRect/>
          </a:stretch>
        </p:blipFill>
        <p:spPr>
          <a:xfrm>
            <a:off x="425311" y="3958466"/>
            <a:ext cx="11267054" cy="1289394"/>
          </a:xfrm>
          <a:prstGeom prst="rect">
            <a:avLst/>
          </a:prstGeom>
        </p:spPr>
      </p:pic>
    </p:spTree>
    <p:extLst>
      <p:ext uri="{BB962C8B-B14F-4D97-AF65-F5344CB8AC3E}">
        <p14:creationId xmlns:p14="http://schemas.microsoft.com/office/powerpoint/2010/main" val="353192125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I: Polynomial Features</a:t>
            </a:r>
          </a:p>
        </p:txBody>
      </p:sp>
      <p:sp>
        <p:nvSpPr>
          <p:cNvPr id="4" name="Slide Number Placeholder 3"/>
          <p:cNvSpPr>
            <a:spLocks noGrp="1"/>
          </p:cNvSpPr>
          <p:nvPr>
            <p:ph type="sldNum" sz="quarter" idx="12"/>
          </p:nvPr>
        </p:nvSpPr>
        <p:spPr/>
        <p:txBody>
          <a:bodyPr/>
          <a:lstStyle/>
          <a:p>
            <a:fld id="{65DBD1E2-D45E-47D4-8DD8-1285FEA24AE0}" type="slidenum">
              <a:rPr lang="en-US" smtClean="0"/>
              <a:pPr/>
              <a:t>39</a:t>
            </a:fld>
            <a:endParaRPr lang="en-US" dirty="0"/>
          </a:p>
        </p:txBody>
      </p:sp>
      <p:pic>
        <p:nvPicPr>
          <p:cNvPr id="6" name="Picture 5"/>
          <p:cNvPicPr>
            <a:picLocks noChangeAspect="1"/>
          </p:cNvPicPr>
          <p:nvPr/>
        </p:nvPicPr>
        <p:blipFill>
          <a:blip r:embed="rId2"/>
          <a:stretch>
            <a:fillRect/>
          </a:stretch>
        </p:blipFill>
        <p:spPr>
          <a:xfrm>
            <a:off x="547894" y="1624634"/>
            <a:ext cx="8591550" cy="971550"/>
          </a:xfrm>
          <a:prstGeom prst="rect">
            <a:avLst/>
          </a:prstGeom>
        </p:spPr>
      </p:pic>
      <p:pic>
        <p:nvPicPr>
          <p:cNvPr id="7" name="Picture 6"/>
          <p:cNvPicPr>
            <a:picLocks noChangeAspect="1"/>
          </p:cNvPicPr>
          <p:nvPr/>
        </p:nvPicPr>
        <p:blipFill>
          <a:blip r:embed="rId3"/>
          <a:stretch>
            <a:fillRect/>
          </a:stretch>
        </p:blipFill>
        <p:spPr>
          <a:xfrm>
            <a:off x="547894" y="2857381"/>
            <a:ext cx="9133980" cy="3656062"/>
          </a:xfrm>
          <a:prstGeom prst="rect">
            <a:avLst/>
          </a:prstGeom>
        </p:spPr>
      </p:pic>
    </p:spTree>
    <p:extLst>
      <p:ext uri="{BB962C8B-B14F-4D97-AF65-F5344CB8AC3E}">
        <p14:creationId xmlns:p14="http://schemas.microsoft.com/office/powerpoint/2010/main" val="32596185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482333" y="322641"/>
            <a:ext cx="10972800" cy="1524000"/>
          </a:xfrm>
          <a:prstGeom prst="rect">
            <a:avLst/>
          </a:prstGeom>
        </p:spPr>
        <p:txBody>
          <a:bodyPr>
            <a:noAutofit/>
          </a:bodyPr>
          <a:lstStyle>
            <a:lvl1pPr algn="ctr" defTabSz="457200">
              <a:defRPr sz="3200" b="0">
                <a:solidFill>
                  <a:srgbClr val="205382"/>
                </a:solidFill>
                <a:latin typeface="+mj-lt"/>
                <a:ea typeface="+mn-ea"/>
                <a:cs typeface="+mn-cs"/>
                <a:sym typeface="Helvetica"/>
              </a:defRPr>
            </a:lvl1pPr>
            <a:lvl2pPr algn="ctr" defTabSz="457200">
              <a:defRPr sz="3300" b="1">
                <a:solidFill>
                  <a:srgbClr val="205382"/>
                </a:solidFill>
                <a:latin typeface="+mn-lt"/>
                <a:ea typeface="+mn-ea"/>
                <a:cs typeface="+mn-cs"/>
                <a:sym typeface="Helvetica"/>
              </a:defRPr>
            </a:lvl2pPr>
            <a:lvl3pPr algn="ctr" defTabSz="457200">
              <a:defRPr sz="3300" b="1">
                <a:solidFill>
                  <a:srgbClr val="205382"/>
                </a:solidFill>
                <a:latin typeface="+mn-lt"/>
                <a:ea typeface="+mn-ea"/>
                <a:cs typeface="+mn-cs"/>
                <a:sym typeface="Helvetica"/>
              </a:defRPr>
            </a:lvl3pPr>
            <a:lvl4pPr algn="ctr" defTabSz="457200">
              <a:defRPr sz="3300" b="1">
                <a:solidFill>
                  <a:srgbClr val="205382"/>
                </a:solidFill>
                <a:latin typeface="+mn-lt"/>
                <a:ea typeface="+mn-ea"/>
                <a:cs typeface="+mn-cs"/>
                <a:sym typeface="Helvetica"/>
              </a:defRPr>
            </a:lvl4pPr>
            <a:lvl5pPr algn="ctr" defTabSz="457200">
              <a:defRPr sz="3300" b="1">
                <a:solidFill>
                  <a:srgbClr val="205382"/>
                </a:solidFill>
                <a:latin typeface="+mn-lt"/>
                <a:ea typeface="+mn-ea"/>
                <a:cs typeface="+mn-cs"/>
                <a:sym typeface="Helvetica"/>
              </a:defRPr>
            </a:lvl5pPr>
            <a:lvl6pPr algn="ctr" defTabSz="457200">
              <a:defRPr sz="3300" b="1">
                <a:solidFill>
                  <a:srgbClr val="205382"/>
                </a:solidFill>
                <a:latin typeface="+mn-lt"/>
                <a:ea typeface="+mn-ea"/>
                <a:cs typeface="+mn-cs"/>
                <a:sym typeface="Helvetica"/>
              </a:defRPr>
            </a:lvl6pPr>
            <a:lvl7pPr algn="ctr" defTabSz="457200">
              <a:defRPr sz="3300" b="1">
                <a:solidFill>
                  <a:srgbClr val="205382"/>
                </a:solidFill>
                <a:latin typeface="+mn-lt"/>
                <a:ea typeface="+mn-ea"/>
                <a:cs typeface="+mn-cs"/>
                <a:sym typeface="Helvetica"/>
              </a:defRPr>
            </a:lvl7pPr>
            <a:lvl8pPr algn="ctr" defTabSz="457200">
              <a:defRPr sz="3300" b="1">
                <a:solidFill>
                  <a:srgbClr val="205382"/>
                </a:solidFill>
                <a:latin typeface="+mn-lt"/>
                <a:ea typeface="+mn-ea"/>
                <a:cs typeface="+mn-cs"/>
                <a:sym typeface="Helvetica"/>
              </a:defRPr>
            </a:lvl8pPr>
            <a:lvl9pPr algn="ctr" defTabSz="457200">
              <a:defRPr sz="3300" b="1">
                <a:solidFill>
                  <a:srgbClr val="205382"/>
                </a:solidFill>
                <a:latin typeface="+mn-lt"/>
                <a:ea typeface="+mn-ea"/>
                <a:cs typeface="+mn-cs"/>
                <a:sym typeface="Helvetica"/>
              </a:defRPr>
            </a:lvl9pPr>
          </a:lstStyle>
          <a:p>
            <a:r>
              <a:rPr lang="en-US" sz="4267" dirty="0"/>
              <a:t>Linear Regression – 1 output, 1 input</a:t>
            </a:r>
          </a:p>
        </p:txBody>
      </p:sp>
      <mc:AlternateContent xmlns:mc="http://schemas.openxmlformats.org/markup-compatibility/2006" xmlns:a14="http://schemas.microsoft.com/office/drawing/2010/main">
        <mc:Choice Requires="a14">
          <p:graphicFrame>
            <p:nvGraphicFramePr>
              <p:cNvPr id="28" name="Diagram 27">
                <a:extLst>
                  <a:ext uri="{FF2B5EF4-FFF2-40B4-BE49-F238E27FC236}">
                    <a16:creationId xmlns:a16="http://schemas.microsoft.com/office/drawing/2014/main" id="{5AF65CD8-ADC6-CD95-F394-7439F9F2B961}"/>
                  </a:ext>
                </a:extLst>
              </p:cNvPr>
              <p:cNvGraphicFramePr/>
              <p:nvPr/>
            </p:nvGraphicFramePr>
            <p:xfrm>
              <a:off x="373627" y="1415846"/>
              <a:ext cx="8603226" cy="455537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mc:Choice>
        <mc:Fallback xmlns="">
          <p:graphicFrame>
            <p:nvGraphicFramePr>
              <p:cNvPr id="28" name="Diagram 27">
                <a:extLst>
                  <a:ext uri="{FF2B5EF4-FFF2-40B4-BE49-F238E27FC236}">
                    <a16:creationId xmlns:a16="http://schemas.microsoft.com/office/drawing/2014/main" id="{5AF65CD8-ADC6-CD95-F394-7439F9F2B961}"/>
                  </a:ext>
                </a:extLst>
              </p:cNvPr>
              <p:cNvGraphicFramePr/>
              <p:nvPr/>
            </p:nvGraphicFramePr>
            <p:xfrm>
              <a:off x="373627" y="1415846"/>
              <a:ext cx="8603226" cy="4555372"/>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mc:Fallback>
      </mc:AlternateContent>
    </p:spTree>
    <p:extLst>
      <p:ext uri="{BB962C8B-B14F-4D97-AF65-F5344CB8AC3E}">
        <p14:creationId xmlns:p14="http://schemas.microsoft.com/office/powerpoint/2010/main" val="339614663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I: Polynomial Features</a:t>
            </a:r>
          </a:p>
        </p:txBody>
      </p:sp>
      <p:sp>
        <p:nvSpPr>
          <p:cNvPr id="4" name="Slide Number Placeholder 3"/>
          <p:cNvSpPr>
            <a:spLocks noGrp="1"/>
          </p:cNvSpPr>
          <p:nvPr>
            <p:ph type="sldNum" sz="quarter" idx="12"/>
          </p:nvPr>
        </p:nvSpPr>
        <p:spPr/>
        <p:txBody>
          <a:bodyPr/>
          <a:lstStyle/>
          <a:p>
            <a:fld id="{65DBD1E2-D45E-47D4-8DD8-1285FEA24AE0}" type="slidenum">
              <a:rPr lang="en-US" smtClean="0"/>
              <a:pPr/>
              <a:t>40</a:t>
            </a:fld>
            <a:endParaRPr lang="en-US" dirty="0"/>
          </a:p>
        </p:txBody>
      </p:sp>
      <p:pic>
        <p:nvPicPr>
          <p:cNvPr id="3" name="Picture 2"/>
          <p:cNvPicPr>
            <a:picLocks noChangeAspect="1"/>
          </p:cNvPicPr>
          <p:nvPr/>
        </p:nvPicPr>
        <p:blipFill>
          <a:blip r:embed="rId2"/>
          <a:stretch>
            <a:fillRect/>
          </a:stretch>
        </p:blipFill>
        <p:spPr>
          <a:xfrm>
            <a:off x="1073427" y="1221323"/>
            <a:ext cx="7406309" cy="5288105"/>
          </a:xfrm>
          <a:prstGeom prst="rect">
            <a:avLst/>
          </a:prstGeom>
        </p:spPr>
      </p:pic>
    </p:spTree>
    <p:extLst>
      <p:ext uri="{BB962C8B-B14F-4D97-AF65-F5344CB8AC3E}">
        <p14:creationId xmlns:p14="http://schemas.microsoft.com/office/powerpoint/2010/main" val="25683045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0080" y="320040"/>
            <a:ext cx="6692827" cy="3892669"/>
          </a:xfrm>
        </p:spPr>
        <p:txBody>
          <a:bodyPr vert="horz" lIns="91440" tIns="45720" rIns="91440" bIns="45720" rtlCol="0" anchor="b">
            <a:normAutofit/>
          </a:bodyPr>
          <a:lstStyle/>
          <a:p>
            <a:pPr algn="l"/>
            <a:r>
              <a:rPr lang="en-US" sz="6600" kern="1200" dirty="0">
                <a:solidFill>
                  <a:schemeClr val="tx1"/>
                </a:solidFill>
                <a:latin typeface="+mj-lt"/>
                <a:ea typeface="+mj-ea"/>
                <a:cs typeface="+mj-cs"/>
              </a:rPr>
              <a:t>Model Generalization</a:t>
            </a:r>
            <a:endParaRPr lang="en-US" sz="6600" b="0" kern="1200" dirty="0">
              <a:solidFill>
                <a:schemeClr val="tx1"/>
              </a:solidFill>
              <a:latin typeface="+mj-lt"/>
              <a:ea typeface="+mj-ea"/>
              <a:cs typeface="+mj-cs"/>
            </a:endParaRPr>
          </a:p>
        </p:txBody>
      </p:sp>
      <p:pic>
        <p:nvPicPr>
          <p:cNvPr id="3" name="Graphic 2" descr="Idea outline">
            <a:extLst>
              <a:ext uri="{FF2B5EF4-FFF2-40B4-BE49-F238E27FC236}">
                <a16:creationId xmlns:a16="http://schemas.microsoft.com/office/drawing/2014/main" id="{F9DB0954-FFB2-9D6E-59CA-FE78C260159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p:blipFill>
        <p:spPr>
          <a:xfrm>
            <a:off x="7781544" y="1267079"/>
            <a:ext cx="4087368" cy="4087368"/>
          </a:xfrm>
          <a:prstGeom prst="rect">
            <a:avLst/>
          </a:prstGeom>
        </p:spPr>
      </p:pic>
      <p:sp>
        <p:nvSpPr>
          <p:cNvPr id="4" name="Slide Number Placeholder 3"/>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65DBD1E2-D45E-47D4-8DD8-1285FEA24AE0}" type="slidenum">
              <a:rPr lang="en-US" sz="1200" smtClean="0">
                <a:solidFill>
                  <a:schemeClr val="tx1">
                    <a:tint val="75000"/>
                  </a:schemeClr>
                </a:solidFill>
                <a:latin typeface="+mn-lt"/>
                <a:cs typeface="+mn-cs"/>
              </a:rPr>
              <a:pPr>
                <a:spcAft>
                  <a:spcPts val="600"/>
                </a:spcAft>
              </a:pPr>
              <a:t>41</a:t>
            </a:fld>
            <a:endParaRPr lang="en-US" sz="1200">
              <a:solidFill>
                <a:schemeClr val="tx1">
                  <a:tint val="75000"/>
                </a:schemeClr>
              </a:solidFill>
              <a:latin typeface="+mn-lt"/>
              <a:cs typeface="+mn-cs"/>
            </a:endParaRPr>
          </a:p>
        </p:txBody>
      </p:sp>
    </p:spTree>
    <p:extLst>
      <p:ext uri="{BB962C8B-B14F-4D97-AF65-F5344CB8AC3E}">
        <p14:creationId xmlns:p14="http://schemas.microsoft.com/office/powerpoint/2010/main" val="125839152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8143DF0-1634-6348-94F0-77071880617A}"/>
              </a:ext>
            </a:extLst>
          </p:cNvPr>
          <p:cNvSpPr txBox="1"/>
          <p:nvPr/>
        </p:nvSpPr>
        <p:spPr>
          <a:xfrm>
            <a:off x="145414" y="6517458"/>
            <a:ext cx="8506973" cy="379656"/>
          </a:xfrm>
          <a:prstGeom prst="rect">
            <a:avLst/>
          </a:prstGeom>
          <a:noFill/>
        </p:spPr>
        <p:txBody>
          <a:bodyPr wrap="square" rtlCol="0">
            <a:spAutoFit/>
          </a:bodyPr>
          <a:lstStyle/>
          <a:p>
            <a:r>
              <a:rPr lang="en-US" sz="1867" dirty="0">
                <a:latin typeface="Helvetica Neue Light"/>
                <a:cs typeface="Helvetica Neue Light"/>
              </a:rPr>
              <a:t>Credit: C. Bishop. Pattern Recognition and Mach. Learning.</a:t>
            </a:r>
          </a:p>
        </p:txBody>
      </p:sp>
      <p:sp>
        <p:nvSpPr>
          <p:cNvPr id="25" name="Title 1">
            <a:extLst>
              <a:ext uri="{FF2B5EF4-FFF2-40B4-BE49-F238E27FC236}">
                <a16:creationId xmlns:a16="http://schemas.microsoft.com/office/drawing/2014/main" id="{5B2432E8-34FF-9019-E602-45DA1DB9E8D5}"/>
              </a:ext>
            </a:extLst>
          </p:cNvPr>
          <p:cNvSpPr txBox="1">
            <a:spLocks/>
          </p:cNvSpPr>
          <p:nvPr/>
        </p:nvSpPr>
        <p:spPr>
          <a:xfrm>
            <a:off x="-134522" y="-72507"/>
            <a:ext cx="9841230" cy="10969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t>Model Generalization</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7BA138A-903B-CA54-840F-966CAE14840F}"/>
                  </a:ext>
                </a:extLst>
              </p:cNvPr>
              <p:cNvSpPr txBox="1"/>
              <p:nvPr/>
            </p:nvSpPr>
            <p:spPr>
              <a:xfrm>
                <a:off x="550416" y="1024456"/>
                <a:ext cx="8258908" cy="5140125"/>
              </a:xfrm>
              <a:prstGeom prst="rect">
                <a:avLst/>
              </a:prstGeom>
              <a:noFill/>
            </p:spPr>
            <p:txBody>
              <a:bodyPr wrap="square">
                <a:spAutoFit/>
              </a:bodyPr>
              <a:lstStyle/>
              <a:p>
                <a:pPr marL="457200" indent="-457200" algn="l">
                  <a:buFont typeface="Arial" panose="020B0604020202020204" pitchFamily="34" charset="0"/>
                  <a:buChar char="•"/>
                </a:pPr>
                <a:r>
                  <a:rPr lang="en-US" sz="2800" b="0" i="0" u="none" strike="noStrike" baseline="0" dirty="0">
                    <a:latin typeface="+mj-lt"/>
                  </a:rPr>
                  <a:t>Model is trained on a training set</a:t>
                </a:r>
              </a:p>
              <a:p>
                <a:pPr marL="457200" indent="-457200" algn="l">
                  <a:buFont typeface="Arial" panose="020B0604020202020204" pitchFamily="34" charset="0"/>
                  <a:buChar char="•"/>
                </a:pPr>
                <a14:m>
                  <m:oMath xmlns:m="http://schemas.openxmlformats.org/officeDocument/2006/math">
                    <m:acc>
                      <m:accPr>
                        <m:chr m:val="̂"/>
                        <m:ctrlPr>
                          <a:rPr lang="en-US" sz="2800" i="1" smtClean="0">
                            <a:latin typeface="Cambria Math" panose="02040503050406030204" pitchFamily="18" charset="0"/>
                          </a:rPr>
                        </m:ctrlPr>
                      </m:accPr>
                      <m:e>
                        <m:r>
                          <a:rPr lang="en-US" sz="2800" i="1">
                            <a:latin typeface="Cambria Math" panose="02040503050406030204" pitchFamily="18" charset="0"/>
                          </a:rPr>
                          <m:t>𝑦</m:t>
                        </m:r>
                      </m:e>
                    </m:acc>
                  </m:oMath>
                </a14:m>
                <a:r>
                  <a:rPr lang="en-US" sz="2800" b="0" i="0" u="none" strike="noStrike" baseline="0" dirty="0">
                    <a:solidFill>
                      <a:srgbClr val="404040"/>
                    </a:solidFill>
                    <a:latin typeface="+mj-lt"/>
                  </a:rPr>
                  <a:t> is the estimate of actual output 𝑦</a:t>
                </a:r>
              </a:p>
              <a:p>
                <a:pPr marL="457200" indent="-457200" algn="l">
                  <a:buFont typeface="Arial" panose="020B0604020202020204" pitchFamily="34" charset="0"/>
                  <a:buChar char="•"/>
                </a:pPr>
                <a:r>
                  <a:rPr lang="en-US" sz="2800" b="0" i="0" u="none" strike="noStrike" baseline="0" dirty="0">
                    <a:solidFill>
                      <a:srgbClr val="404040"/>
                    </a:solidFill>
                    <a:latin typeface="+mj-lt"/>
                  </a:rPr>
                  <a:t>Error estimate </a:t>
                </a:r>
                <a14:m>
                  <m:oMath xmlns:m="http://schemas.openxmlformats.org/officeDocument/2006/math">
                    <m:sSub>
                      <m:sSubPr>
                        <m:ctrlPr>
                          <a:rPr lang="en-US" sz="2800" b="0" i="1" u="none" strike="noStrike" baseline="0" smtClean="0">
                            <a:solidFill>
                              <a:srgbClr val="404040"/>
                            </a:solidFill>
                            <a:latin typeface="Cambria Math" panose="02040503050406030204" pitchFamily="18" charset="0"/>
                          </a:rPr>
                        </m:ctrlPr>
                      </m:sSubPr>
                      <m:e>
                        <m:r>
                          <a:rPr lang="en-US" sz="2800" b="0" i="1" u="none" strike="noStrike" baseline="0" smtClean="0">
                            <a:solidFill>
                              <a:srgbClr val="404040"/>
                            </a:solidFill>
                            <a:latin typeface="Cambria Math" panose="02040503050406030204" pitchFamily="18" charset="0"/>
                          </a:rPr>
                          <m:t>𝐽</m:t>
                        </m:r>
                      </m:e>
                      <m:sub>
                        <m:r>
                          <a:rPr lang="en-US" sz="2800" b="0" i="1" u="none" strike="noStrike" baseline="0" smtClean="0">
                            <a:solidFill>
                              <a:srgbClr val="404040"/>
                            </a:solidFill>
                            <a:latin typeface="Cambria Math" panose="02040503050406030204" pitchFamily="18" charset="0"/>
                          </a:rPr>
                          <m:t>𝑖𝑛</m:t>
                        </m:r>
                      </m:sub>
                    </m:sSub>
                    <m:r>
                      <a:rPr lang="en-US" sz="2800" b="0" i="1" u="none" strike="noStrike" baseline="0" smtClean="0">
                        <a:solidFill>
                          <a:srgbClr val="404040"/>
                        </a:solidFill>
                        <a:latin typeface="Cambria Math" panose="02040503050406030204" pitchFamily="18" charset="0"/>
                      </a:rPr>
                      <m:t> </m:t>
                    </m:r>
                  </m:oMath>
                </a14:m>
                <a:r>
                  <a:rPr lang="en-US" sz="2800" b="0" i="0" u="none" strike="noStrike" baseline="0" dirty="0">
                    <a:solidFill>
                      <a:srgbClr val="404040"/>
                    </a:solidFill>
                    <a:latin typeface="+mj-lt"/>
                  </a:rPr>
                  <a:t>is obtained as sum of squared error or some other measure.</a:t>
                </a:r>
              </a:p>
              <a:p>
                <a:pPr lvl="2" indent="-457200">
                  <a:buFont typeface="Arial" panose="020B0604020202020204" pitchFamily="34" charset="0"/>
                  <a:buChar char="•"/>
                </a:pPr>
                <a:r>
                  <a:rPr lang="en-US" sz="2800" dirty="0">
                    <a:solidFill>
                      <a:srgbClr val="404040"/>
                    </a:solidFill>
                    <a:latin typeface="+mj-lt"/>
                  </a:rPr>
                  <a:t>In-sample error</a:t>
                </a:r>
              </a:p>
              <a:p>
                <a:pPr marL="457200" indent="-457200" algn="l">
                  <a:buFont typeface="Arial" panose="020B0604020202020204" pitchFamily="34" charset="0"/>
                  <a:buChar char="•"/>
                </a:pPr>
                <a:endParaRPr lang="en-US" sz="2800" dirty="0">
                  <a:solidFill>
                    <a:srgbClr val="BE582C"/>
                  </a:solidFill>
                  <a:latin typeface="+mj-lt"/>
                </a:endParaRPr>
              </a:p>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m:rPr>
                              <m:sty m:val="p"/>
                            </m:rPr>
                            <a:rPr lang="en-US" sz="2800">
                              <a:latin typeface="Cambria Math" panose="02040503050406030204" pitchFamily="18" charset="0"/>
                            </a:rPr>
                            <m:t>J</m:t>
                          </m:r>
                        </m:e>
                        <m:sub>
                          <m:r>
                            <m:rPr>
                              <m:sty m:val="p"/>
                            </m:rPr>
                            <a:rPr lang="en-US" sz="2800" b="0" i="0" smtClean="0">
                              <a:latin typeface="Cambria Math" panose="02040503050406030204" pitchFamily="18" charset="0"/>
                            </a:rPr>
                            <m:t>in</m:t>
                          </m:r>
                        </m:sub>
                      </m:sSub>
                      <m:r>
                        <a:rPr lang="en-US" sz="2800" i="1">
                          <a:latin typeface="Cambria Math" panose="02040503050406030204" pitchFamily="18" charset="0"/>
                        </a:rPr>
                        <m:t>= </m:t>
                      </m:r>
                      <m:f>
                        <m:fPr>
                          <m:ctrlPr>
                            <a:rPr lang="en-US" sz="2800" i="1">
                              <a:latin typeface="Cambria Math" panose="02040503050406030204" pitchFamily="18" charset="0"/>
                            </a:rPr>
                          </m:ctrlPr>
                        </m:fPr>
                        <m:num>
                          <m:r>
                            <a:rPr lang="en-US" sz="2800" i="1">
                              <a:latin typeface="Cambria Math" panose="02040503050406030204" pitchFamily="18" charset="0"/>
                            </a:rPr>
                            <m:t>1</m:t>
                          </m:r>
                        </m:num>
                        <m:den>
                          <m:r>
                            <a:rPr lang="en-US" sz="2800" i="1">
                              <a:latin typeface="Cambria Math" panose="02040503050406030204" pitchFamily="18" charset="0"/>
                            </a:rPr>
                            <m:t>2</m:t>
                          </m:r>
                          <m:r>
                            <a:rPr lang="en-US" sz="2800" i="1">
                              <a:latin typeface="Cambria Math" panose="02040503050406030204" pitchFamily="18" charset="0"/>
                            </a:rPr>
                            <m:t>𝑚</m:t>
                          </m:r>
                        </m:den>
                      </m:f>
                      <m:nary>
                        <m:naryPr>
                          <m:chr m:val="∑"/>
                          <m:ctrlPr>
                            <a:rPr lang="en-US" sz="2800" i="1">
                              <a:latin typeface="Cambria Math" panose="02040503050406030204" pitchFamily="18" charset="0"/>
                            </a:rPr>
                          </m:ctrlPr>
                        </m:naryPr>
                        <m:sub>
                          <m:r>
                            <m:rPr>
                              <m:brk m:alnAt="23"/>
                            </m:rPr>
                            <a:rPr lang="en-US" sz="2800" i="1">
                              <a:latin typeface="Cambria Math" panose="02040503050406030204" pitchFamily="18" charset="0"/>
                            </a:rPr>
                            <m:t>𝑖</m:t>
                          </m:r>
                          <m:r>
                            <a:rPr lang="en-US" sz="2800" i="1">
                              <a:latin typeface="Cambria Math" panose="02040503050406030204" pitchFamily="18" charset="0"/>
                            </a:rPr>
                            <m:t>=1</m:t>
                          </m:r>
                        </m:sub>
                        <m:sup>
                          <m:r>
                            <a:rPr lang="en-US" sz="2800" i="1">
                              <a:latin typeface="Cambria Math" panose="02040503050406030204" pitchFamily="18" charset="0"/>
                            </a:rPr>
                            <m:t>𝑚</m:t>
                          </m:r>
                        </m:sup>
                        <m:e>
                          <m:sSup>
                            <m:sSupPr>
                              <m:ctrlPr>
                                <a:rPr lang="en-US" sz="2800" i="1">
                                  <a:latin typeface="Cambria Math" panose="02040503050406030204" pitchFamily="18" charset="0"/>
                                </a:rPr>
                              </m:ctrlPr>
                            </m:sSupPr>
                            <m:e>
                              <m:d>
                                <m:dPr>
                                  <m:ctrlPr>
                                    <a:rPr lang="en-US" sz="2800" i="1">
                                      <a:latin typeface="Cambria Math" panose="02040503050406030204" pitchFamily="18" charset="0"/>
                                    </a:rPr>
                                  </m:ctrlPr>
                                </m:dPr>
                                <m:e>
                                  <m:acc>
                                    <m:accPr>
                                      <m:chr m:val="̂"/>
                                      <m:ctrlPr>
                                        <a:rPr lang="en-US" sz="2800" i="1">
                                          <a:latin typeface="Cambria Math" panose="02040503050406030204" pitchFamily="18" charset="0"/>
                                        </a:rPr>
                                      </m:ctrlPr>
                                    </m:accPr>
                                    <m:e>
                                      <m:r>
                                        <a:rPr lang="en-US" sz="2800" i="1">
                                          <a:latin typeface="Cambria Math" panose="02040503050406030204" pitchFamily="18" charset="0"/>
                                        </a:rPr>
                                        <m:t>𝑦</m:t>
                                      </m:r>
                                    </m:e>
                                  </m:acc>
                                  <m:r>
                                    <a:rPr lang="en-US" sz="2800" i="1">
                                      <a:latin typeface="Cambria Math" panose="02040503050406030204" pitchFamily="18" charset="0"/>
                                    </a:rPr>
                                    <m:t>−</m:t>
                                  </m:r>
                                  <m:sSup>
                                    <m:sSupPr>
                                      <m:ctrlPr>
                                        <a:rPr lang="en-US" sz="2800" i="1">
                                          <a:latin typeface="Cambria Math" panose="02040503050406030204" pitchFamily="18" charset="0"/>
                                        </a:rPr>
                                      </m:ctrlPr>
                                    </m:sSupPr>
                                    <m:e>
                                      <m:r>
                                        <a:rPr lang="en-US" sz="2800" i="1">
                                          <a:latin typeface="Cambria Math" panose="02040503050406030204" pitchFamily="18" charset="0"/>
                                        </a:rPr>
                                        <m:t>𝑦</m:t>
                                      </m:r>
                                    </m:e>
                                    <m:sup>
                                      <m:d>
                                        <m:dPr>
                                          <m:ctrlPr>
                                            <a:rPr lang="en-US" sz="2800" i="1">
                                              <a:latin typeface="Cambria Math" panose="02040503050406030204" pitchFamily="18" charset="0"/>
                                            </a:rPr>
                                          </m:ctrlPr>
                                        </m:dPr>
                                        <m:e>
                                          <m:r>
                                            <a:rPr lang="en-US" sz="2800" i="1">
                                              <a:latin typeface="Cambria Math" panose="02040503050406030204" pitchFamily="18" charset="0"/>
                                            </a:rPr>
                                            <m:t>𝑖</m:t>
                                          </m:r>
                                        </m:e>
                                      </m:d>
                                    </m:sup>
                                  </m:sSup>
                                </m:e>
                              </m:d>
                            </m:e>
                            <m:sup>
                              <m:r>
                                <a:rPr lang="en-US" sz="2800" i="1">
                                  <a:latin typeface="Cambria Math" panose="02040503050406030204" pitchFamily="18" charset="0"/>
                                </a:rPr>
                                <m:t>2</m:t>
                              </m:r>
                            </m:sup>
                          </m:sSup>
                        </m:e>
                      </m:nary>
                    </m:oMath>
                  </m:oMathPara>
                </a14:m>
                <a:endParaRPr lang="en-US" sz="2800" b="0" i="0" u="none" strike="noStrike" baseline="0" dirty="0">
                  <a:solidFill>
                    <a:srgbClr val="BE582C"/>
                  </a:solidFill>
                  <a:latin typeface="+mj-lt"/>
                </a:endParaRPr>
              </a:p>
              <a:p>
                <a:pPr marL="457200" lvl="2"/>
                <a:r>
                  <a:rPr lang="en-US" sz="2800" dirty="0">
                    <a:solidFill>
                      <a:srgbClr val="404040"/>
                    </a:solidFill>
                    <a:latin typeface="+mj-lt"/>
                  </a:rPr>
                  <a:t>Here </a:t>
                </a:r>
                <a14:m>
                  <m:oMath xmlns:m="http://schemas.openxmlformats.org/officeDocument/2006/math">
                    <m:r>
                      <a:rPr lang="en-US" sz="2800">
                        <a:solidFill>
                          <a:srgbClr val="404040"/>
                        </a:solidFill>
                        <a:latin typeface="Cambria Math" panose="02040503050406030204" pitchFamily="18" charset="0"/>
                      </a:rPr>
                      <m:t>𝑚</m:t>
                    </m:r>
                  </m:oMath>
                </a14:m>
                <a:r>
                  <a:rPr lang="en-US" sz="2800" dirty="0">
                    <a:solidFill>
                      <a:srgbClr val="404040"/>
                    </a:solidFill>
                    <a:latin typeface="+mj-lt"/>
                  </a:rPr>
                  <a:t> is number of observations in training set</a:t>
                </a:r>
              </a:p>
              <a:p>
                <a:pPr marL="457200" indent="-457200" algn="l">
                  <a:buFont typeface="Arial" panose="020B0604020202020204" pitchFamily="34" charset="0"/>
                  <a:buChar char="•"/>
                </a:pPr>
                <a:r>
                  <a:rPr lang="en-US" sz="2800" b="0" i="0" u="none" strike="noStrike" baseline="0" dirty="0">
                    <a:solidFill>
                      <a:srgbClr val="404040"/>
                    </a:solidFill>
                    <a:latin typeface="+mj-lt"/>
                  </a:rPr>
                  <a:t>How well </a:t>
                </a:r>
                <a14:m>
                  <m:oMath xmlns:m="http://schemas.openxmlformats.org/officeDocument/2006/math">
                    <m:acc>
                      <m:accPr>
                        <m:chr m:val="̂"/>
                        <m:ctrlPr>
                          <a:rPr lang="en-US" sz="2800" i="1" smtClean="0">
                            <a:latin typeface="Cambria Math" panose="02040503050406030204" pitchFamily="18" charset="0"/>
                          </a:rPr>
                        </m:ctrlPr>
                      </m:accPr>
                      <m:e>
                        <m:r>
                          <a:rPr lang="en-US" sz="2800" i="1">
                            <a:latin typeface="Cambria Math" panose="02040503050406030204" pitchFamily="18" charset="0"/>
                          </a:rPr>
                          <m:t>𝑦</m:t>
                        </m:r>
                      </m:e>
                    </m:acc>
                  </m:oMath>
                </a14:m>
                <a:r>
                  <a:rPr lang="en-US" sz="2800" b="0" i="0" u="none" strike="noStrike" baseline="0" dirty="0">
                    <a:solidFill>
                      <a:srgbClr val="404040"/>
                    </a:solidFill>
                    <a:latin typeface="+mj-lt"/>
                  </a:rPr>
                  <a:t> estimates the actual output 𝑦 on the data model is trained on?</a:t>
                </a:r>
                <a:endParaRPr lang="en-US" sz="2800" dirty="0">
                  <a:latin typeface="+mj-lt"/>
                </a:endParaRPr>
              </a:p>
            </p:txBody>
          </p:sp>
        </mc:Choice>
        <mc:Fallback xmlns="">
          <p:sp>
            <p:nvSpPr>
              <p:cNvPr id="11" name="TextBox 10">
                <a:extLst>
                  <a:ext uri="{FF2B5EF4-FFF2-40B4-BE49-F238E27FC236}">
                    <a16:creationId xmlns:a16="http://schemas.microsoft.com/office/drawing/2014/main" id="{47BA138A-903B-CA54-840F-966CAE14840F}"/>
                  </a:ext>
                </a:extLst>
              </p:cNvPr>
              <p:cNvSpPr txBox="1">
                <a:spLocks noRot="1" noChangeAspect="1" noMove="1" noResize="1" noEditPoints="1" noAdjustHandles="1" noChangeArrowheads="1" noChangeShapeType="1" noTextEdit="1"/>
              </p:cNvSpPr>
              <p:nvPr/>
            </p:nvSpPr>
            <p:spPr>
              <a:xfrm>
                <a:off x="550416" y="1024456"/>
                <a:ext cx="8258908" cy="5140125"/>
              </a:xfrm>
              <a:prstGeom prst="rect">
                <a:avLst/>
              </a:prstGeom>
              <a:blipFill>
                <a:blip r:embed="rId2"/>
                <a:stretch>
                  <a:fillRect l="-1328" t="-1186" r="-1845" b="-2491"/>
                </a:stretch>
              </a:blipFill>
            </p:spPr>
            <p:txBody>
              <a:bodyPr/>
              <a:lstStyle/>
              <a:p>
                <a:r>
                  <a:rPr lang="en-US">
                    <a:noFill/>
                  </a:rPr>
                  <a:t> </a:t>
                </a:r>
              </a:p>
            </p:txBody>
          </p:sp>
        </mc:Fallback>
      </mc:AlternateContent>
    </p:spTree>
    <p:extLst>
      <p:ext uri="{BB962C8B-B14F-4D97-AF65-F5344CB8AC3E}">
        <p14:creationId xmlns:p14="http://schemas.microsoft.com/office/powerpoint/2010/main" val="18970477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8143DF0-1634-6348-94F0-77071880617A}"/>
              </a:ext>
            </a:extLst>
          </p:cNvPr>
          <p:cNvSpPr txBox="1"/>
          <p:nvPr/>
        </p:nvSpPr>
        <p:spPr>
          <a:xfrm>
            <a:off x="217318" y="6397501"/>
            <a:ext cx="8211573" cy="379656"/>
          </a:xfrm>
          <a:prstGeom prst="rect">
            <a:avLst/>
          </a:prstGeom>
          <a:noFill/>
        </p:spPr>
        <p:txBody>
          <a:bodyPr wrap="square" rtlCol="0">
            <a:spAutoFit/>
          </a:bodyPr>
          <a:lstStyle/>
          <a:p>
            <a:r>
              <a:rPr lang="en-US" sz="1867" dirty="0">
                <a:latin typeface="Helvetica Neue Light"/>
                <a:cs typeface="Helvetica Neue Light"/>
              </a:rPr>
              <a:t>Credit: C. Bishop. Pattern Recognition and Mach. Learning.</a:t>
            </a:r>
          </a:p>
        </p:txBody>
      </p:sp>
      <p:sp>
        <p:nvSpPr>
          <p:cNvPr id="25" name="Title 1">
            <a:extLst>
              <a:ext uri="{FF2B5EF4-FFF2-40B4-BE49-F238E27FC236}">
                <a16:creationId xmlns:a16="http://schemas.microsoft.com/office/drawing/2014/main" id="{5B2432E8-34FF-9019-E602-45DA1DB9E8D5}"/>
              </a:ext>
            </a:extLst>
          </p:cNvPr>
          <p:cNvSpPr txBox="1">
            <a:spLocks/>
          </p:cNvSpPr>
          <p:nvPr/>
        </p:nvSpPr>
        <p:spPr>
          <a:xfrm>
            <a:off x="-134522" y="-72507"/>
            <a:ext cx="9841230" cy="10969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t>Test Set</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EF552C76-E9C2-4FD5-AC7F-8C954F205DF7}"/>
                  </a:ext>
                </a:extLst>
              </p:cNvPr>
              <p:cNvSpPr txBox="1"/>
              <p:nvPr/>
            </p:nvSpPr>
            <p:spPr>
              <a:xfrm>
                <a:off x="439614" y="1391272"/>
                <a:ext cx="7989277" cy="3539430"/>
              </a:xfrm>
              <a:prstGeom prst="rect">
                <a:avLst/>
              </a:prstGeom>
              <a:noFill/>
            </p:spPr>
            <p:txBody>
              <a:bodyPr wrap="square">
                <a:spAutoFit/>
              </a:bodyPr>
              <a:lstStyle>
                <a:defPPr>
                  <a:defRPr lang="en-US"/>
                </a:defPPr>
                <a:lvl1pPr marL="457200" indent="-457200">
                  <a:buFont typeface="Arial" panose="020B0604020202020204" pitchFamily="34" charset="0"/>
                  <a:buChar char="•"/>
                  <a:defRPr sz="2800" b="0" i="0" u="none" strike="noStrike" baseline="0">
                    <a:latin typeface="+mj-lt"/>
                  </a:defRPr>
                </a:lvl1pPr>
                <a:lvl3pPr lvl="2" indent="-457200">
                  <a:buFont typeface="Arial" panose="020B0604020202020204" pitchFamily="34" charset="0"/>
                  <a:buChar char="•"/>
                  <a:defRPr sz="2800">
                    <a:solidFill>
                      <a:srgbClr val="404040"/>
                    </a:solidFill>
                    <a:latin typeface="+mj-lt"/>
                  </a:defRPr>
                </a:lvl3pPr>
              </a:lstStyle>
              <a:p>
                <a:pPr marL="0" indent="0">
                  <a:buNone/>
                </a:pPr>
                <a:r>
                  <a:rPr lang="en-US" dirty="0"/>
                  <a:t>Model is tested on test set</a:t>
                </a:r>
              </a:p>
              <a:p>
                <a:pPr marL="0" indent="0">
                  <a:buNone/>
                </a:pPr>
                <a:endParaRPr lang="en-US" dirty="0"/>
              </a:p>
              <a:p>
                <a:r>
                  <a:rPr lang="en-US" dirty="0"/>
                  <a:t>How well </a:t>
                </a:r>
                <a14:m>
                  <m:oMath xmlns:m="http://schemas.openxmlformats.org/officeDocument/2006/math">
                    <m:acc>
                      <m:accPr>
                        <m:chr m:val="̂"/>
                        <m:ctrlPr>
                          <a:rPr lang="en-US" i="1">
                            <a:latin typeface="Cambria Math" panose="02040503050406030204" pitchFamily="18" charset="0"/>
                          </a:rPr>
                        </m:ctrlPr>
                      </m:accPr>
                      <m:e>
                        <m:r>
                          <a:rPr lang="en-US">
                            <a:latin typeface="Cambria Math" panose="02040503050406030204" pitchFamily="18" charset="0"/>
                          </a:rPr>
                          <m:t>𝑦</m:t>
                        </m:r>
                      </m:e>
                    </m:acc>
                    <m:r>
                      <a:rPr lang="en-US">
                        <a:latin typeface="Cambria Math" panose="02040503050406030204" pitchFamily="18" charset="0"/>
                      </a:rPr>
                      <m:t> </m:t>
                    </m:r>
                  </m:oMath>
                </a14:m>
                <a:r>
                  <a:rPr lang="en-US" dirty="0"/>
                  <a:t> estimates the actual output 𝑦 for this previously unseen data?</a:t>
                </a:r>
              </a:p>
              <a:p>
                <a:r>
                  <a:rPr lang="en-US" dirty="0"/>
                  <a:t>How does error measure </a:t>
                </a:r>
                <a14:m>
                  <m:oMath xmlns:m="http://schemas.openxmlformats.org/officeDocument/2006/math">
                    <m:sSub>
                      <m:sSubPr>
                        <m:ctrlPr>
                          <a:rPr lang="en-US" i="1">
                            <a:latin typeface="Cambria Math" panose="02040503050406030204" pitchFamily="18" charset="0"/>
                          </a:rPr>
                        </m:ctrlPr>
                      </m:sSubPr>
                      <m:e>
                        <m:r>
                          <a:rPr lang="en-US">
                            <a:latin typeface="Cambria Math" panose="02040503050406030204" pitchFamily="18" charset="0"/>
                          </a:rPr>
                          <m:t>𝐽</m:t>
                        </m:r>
                      </m:e>
                      <m:sub>
                        <m:r>
                          <a:rPr lang="en-US">
                            <a:latin typeface="Cambria Math" panose="02040503050406030204" pitchFamily="18" charset="0"/>
                          </a:rPr>
                          <m:t>𝑡𝑒𝑠𝑡</m:t>
                        </m:r>
                      </m:sub>
                    </m:sSub>
                  </m:oMath>
                </a14:m>
                <a:r>
                  <a:rPr lang="en-US" dirty="0"/>
                  <a:t> differ from the error </a:t>
                </a:r>
                <a14:m>
                  <m:oMath xmlns:m="http://schemas.openxmlformats.org/officeDocument/2006/math">
                    <m:sSub>
                      <m:sSubPr>
                        <m:ctrlPr>
                          <a:rPr lang="en-US" i="1" dirty="0">
                            <a:latin typeface="Cambria Math" panose="02040503050406030204" pitchFamily="18" charset="0"/>
                          </a:rPr>
                        </m:ctrlPr>
                      </m:sSubPr>
                      <m:e>
                        <m:r>
                          <a:rPr lang="en-US" dirty="0">
                            <a:latin typeface="Cambria Math" panose="02040503050406030204" pitchFamily="18" charset="0"/>
                          </a:rPr>
                          <m:t>𝐽</m:t>
                        </m:r>
                      </m:e>
                      <m:sub>
                        <m:r>
                          <a:rPr lang="en-US" dirty="0">
                            <a:latin typeface="Cambria Math" panose="02040503050406030204" pitchFamily="18" charset="0"/>
                          </a:rPr>
                          <m:t>𝑖𝑛</m:t>
                        </m:r>
                      </m:sub>
                    </m:sSub>
                  </m:oMath>
                </a14:m>
                <a:r>
                  <a:rPr lang="en-US" dirty="0"/>
                  <a:t>obtained using training set?</a:t>
                </a:r>
              </a:p>
              <a:p>
                <a:r>
                  <a:rPr lang="en-US" dirty="0"/>
                  <a:t>Is the model able to generalize to data outside the training set?</a:t>
                </a:r>
              </a:p>
            </p:txBody>
          </p:sp>
        </mc:Choice>
        <mc:Fallback xmlns="">
          <p:sp>
            <p:nvSpPr>
              <p:cNvPr id="3" name="TextBox 2">
                <a:extLst>
                  <a:ext uri="{FF2B5EF4-FFF2-40B4-BE49-F238E27FC236}">
                    <a16:creationId xmlns:a16="http://schemas.microsoft.com/office/drawing/2014/main" id="{EF552C76-E9C2-4FD5-AC7F-8C954F205DF7}"/>
                  </a:ext>
                </a:extLst>
              </p:cNvPr>
              <p:cNvSpPr txBox="1">
                <a:spLocks noRot="1" noChangeAspect="1" noMove="1" noResize="1" noEditPoints="1" noAdjustHandles="1" noChangeArrowheads="1" noChangeShapeType="1" noTextEdit="1"/>
              </p:cNvSpPr>
              <p:nvPr/>
            </p:nvSpPr>
            <p:spPr>
              <a:xfrm>
                <a:off x="439614" y="1391272"/>
                <a:ext cx="7989277" cy="3539430"/>
              </a:xfrm>
              <a:prstGeom prst="rect">
                <a:avLst/>
              </a:prstGeom>
              <a:blipFill>
                <a:blip r:embed="rId2"/>
                <a:stretch>
                  <a:fillRect l="-1526" t="-1721" b="-37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A46397A-DA54-D4E9-E1D7-82A08C774A12}"/>
                  </a:ext>
                </a:extLst>
              </p:cNvPr>
              <p:cNvSpPr txBox="1"/>
              <p:nvPr/>
            </p:nvSpPr>
            <p:spPr>
              <a:xfrm>
                <a:off x="606763" y="4832452"/>
                <a:ext cx="7491046" cy="126855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m:rPr>
                              <m:sty m:val="p"/>
                            </m:rPr>
                            <a:rPr lang="en-US" sz="2800">
                              <a:latin typeface="Cambria Math" panose="02040503050406030204" pitchFamily="18" charset="0"/>
                            </a:rPr>
                            <m:t>J</m:t>
                          </m:r>
                        </m:e>
                        <m:sub>
                          <m:r>
                            <m:rPr>
                              <m:sty m:val="p"/>
                            </m:rPr>
                            <a:rPr lang="en-US" sz="2800" b="0" i="0" smtClean="0">
                              <a:latin typeface="Cambria Math" panose="02040503050406030204" pitchFamily="18" charset="0"/>
                            </a:rPr>
                            <m:t>test</m:t>
                          </m:r>
                        </m:sub>
                      </m:sSub>
                      <m:r>
                        <a:rPr lang="en-US" sz="2800" i="1">
                          <a:latin typeface="Cambria Math" panose="02040503050406030204" pitchFamily="18" charset="0"/>
                        </a:rPr>
                        <m:t>= </m:t>
                      </m:r>
                      <m:f>
                        <m:fPr>
                          <m:ctrlPr>
                            <a:rPr lang="en-US" sz="2800" i="1">
                              <a:latin typeface="Cambria Math" panose="02040503050406030204" pitchFamily="18" charset="0"/>
                            </a:rPr>
                          </m:ctrlPr>
                        </m:fPr>
                        <m:num>
                          <m:r>
                            <a:rPr lang="en-US" sz="2800" i="1">
                              <a:latin typeface="Cambria Math" panose="02040503050406030204" pitchFamily="18" charset="0"/>
                            </a:rPr>
                            <m:t>1</m:t>
                          </m:r>
                        </m:num>
                        <m:den>
                          <m:r>
                            <a:rPr lang="en-US" sz="2800" i="1">
                              <a:latin typeface="Cambria Math" panose="02040503050406030204" pitchFamily="18" charset="0"/>
                            </a:rPr>
                            <m:t>2</m:t>
                          </m:r>
                          <m:sSub>
                            <m:sSubPr>
                              <m:ctrlPr>
                                <a:rPr lang="en-US" sz="2800" b="0" i="1" smtClean="0">
                                  <a:latin typeface="Cambria Math" panose="02040503050406030204" pitchFamily="18" charset="0"/>
                                </a:rPr>
                              </m:ctrlPr>
                            </m:sSubPr>
                            <m:e>
                              <m:r>
                                <a:rPr lang="en-US" sz="2800" i="1">
                                  <a:latin typeface="Cambria Math" panose="02040503050406030204" pitchFamily="18" charset="0"/>
                                </a:rPr>
                                <m:t>𝑚</m:t>
                              </m:r>
                            </m:e>
                            <m:sub>
                              <m:r>
                                <a:rPr lang="en-US" sz="2800" b="0" i="1" smtClean="0">
                                  <a:latin typeface="Cambria Math" panose="02040503050406030204" pitchFamily="18" charset="0"/>
                                </a:rPr>
                                <m:t>𝑡𝑒𝑠𝑡</m:t>
                              </m:r>
                            </m:sub>
                          </m:sSub>
                        </m:den>
                      </m:f>
                      <m:nary>
                        <m:naryPr>
                          <m:chr m:val="∑"/>
                          <m:ctrlPr>
                            <a:rPr lang="en-US" sz="2800" i="1">
                              <a:latin typeface="Cambria Math" panose="02040503050406030204" pitchFamily="18" charset="0"/>
                            </a:rPr>
                          </m:ctrlPr>
                        </m:naryPr>
                        <m:sub>
                          <m:r>
                            <m:rPr>
                              <m:brk m:alnAt="23"/>
                            </m:rPr>
                            <a:rPr lang="en-US" sz="2800" i="1">
                              <a:latin typeface="Cambria Math" panose="02040503050406030204" pitchFamily="18" charset="0"/>
                            </a:rPr>
                            <m:t>𝑖</m:t>
                          </m:r>
                          <m:r>
                            <a:rPr lang="en-US" sz="2800" i="1">
                              <a:latin typeface="Cambria Math" panose="02040503050406030204" pitchFamily="18" charset="0"/>
                            </a:rPr>
                            <m:t>=1</m:t>
                          </m:r>
                        </m:sub>
                        <m:sup>
                          <m:sSub>
                            <m:sSubPr>
                              <m:ctrlPr>
                                <a:rPr lang="en-US" sz="2800" b="0" i="1" smtClean="0">
                                  <a:latin typeface="Cambria Math" panose="02040503050406030204" pitchFamily="18" charset="0"/>
                                </a:rPr>
                              </m:ctrlPr>
                            </m:sSubPr>
                            <m:e>
                              <m:r>
                                <a:rPr lang="en-US" sz="2800" i="1">
                                  <a:latin typeface="Cambria Math" panose="02040503050406030204" pitchFamily="18" charset="0"/>
                                </a:rPr>
                                <m:t>𝑚</m:t>
                              </m:r>
                            </m:e>
                            <m:sub>
                              <m:r>
                                <a:rPr lang="en-US" sz="2800" b="0" i="1" smtClean="0">
                                  <a:latin typeface="Cambria Math" panose="02040503050406030204" pitchFamily="18" charset="0"/>
                                </a:rPr>
                                <m:t>𝑡𝑒𝑠𝑡</m:t>
                              </m:r>
                            </m:sub>
                          </m:sSub>
                        </m:sup>
                        <m:e>
                          <m:sSup>
                            <m:sSupPr>
                              <m:ctrlPr>
                                <a:rPr lang="en-US" sz="2800" i="1">
                                  <a:latin typeface="Cambria Math" panose="02040503050406030204" pitchFamily="18" charset="0"/>
                                </a:rPr>
                              </m:ctrlPr>
                            </m:sSupPr>
                            <m:e>
                              <m:d>
                                <m:dPr>
                                  <m:ctrlPr>
                                    <a:rPr lang="en-US" sz="2800" i="1">
                                      <a:latin typeface="Cambria Math" panose="02040503050406030204" pitchFamily="18" charset="0"/>
                                    </a:rPr>
                                  </m:ctrlPr>
                                </m:dPr>
                                <m:e>
                                  <m:acc>
                                    <m:accPr>
                                      <m:chr m:val="̂"/>
                                      <m:ctrlPr>
                                        <a:rPr lang="en-US" sz="2800" i="1">
                                          <a:latin typeface="Cambria Math" panose="02040503050406030204" pitchFamily="18" charset="0"/>
                                        </a:rPr>
                                      </m:ctrlPr>
                                    </m:accPr>
                                    <m:e>
                                      <m:r>
                                        <a:rPr lang="en-US" sz="2800" i="1">
                                          <a:latin typeface="Cambria Math" panose="02040503050406030204" pitchFamily="18" charset="0"/>
                                        </a:rPr>
                                        <m:t>𝑦</m:t>
                                      </m:r>
                                    </m:e>
                                  </m:acc>
                                  <m:r>
                                    <a:rPr lang="en-US" sz="2800" i="1">
                                      <a:latin typeface="Cambria Math" panose="02040503050406030204" pitchFamily="18" charset="0"/>
                                    </a:rPr>
                                    <m:t>−</m:t>
                                  </m:r>
                                  <m:sSup>
                                    <m:sSupPr>
                                      <m:ctrlPr>
                                        <a:rPr lang="en-US" sz="2800" i="1">
                                          <a:latin typeface="Cambria Math" panose="02040503050406030204" pitchFamily="18" charset="0"/>
                                        </a:rPr>
                                      </m:ctrlPr>
                                    </m:sSupPr>
                                    <m:e>
                                      <m:r>
                                        <a:rPr lang="en-US" sz="2800" i="1">
                                          <a:latin typeface="Cambria Math" panose="02040503050406030204" pitchFamily="18" charset="0"/>
                                        </a:rPr>
                                        <m:t>𝑦</m:t>
                                      </m:r>
                                    </m:e>
                                    <m:sup>
                                      <m:d>
                                        <m:dPr>
                                          <m:ctrlPr>
                                            <a:rPr lang="en-US" sz="2800" i="1">
                                              <a:latin typeface="Cambria Math" panose="02040503050406030204" pitchFamily="18" charset="0"/>
                                            </a:rPr>
                                          </m:ctrlPr>
                                        </m:dPr>
                                        <m:e>
                                          <m:r>
                                            <a:rPr lang="en-US" sz="2800" i="1">
                                              <a:latin typeface="Cambria Math" panose="02040503050406030204" pitchFamily="18" charset="0"/>
                                            </a:rPr>
                                            <m:t>𝑖</m:t>
                                          </m:r>
                                        </m:e>
                                      </m:d>
                                    </m:sup>
                                  </m:sSup>
                                </m:e>
                              </m:d>
                            </m:e>
                            <m:sup>
                              <m:r>
                                <a:rPr lang="en-US" sz="2800" i="1">
                                  <a:latin typeface="Cambria Math" panose="02040503050406030204" pitchFamily="18" charset="0"/>
                                </a:rPr>
                                <m:t>2</m:t>
                              </m:r>
                            </m:sup>
                          </m:sSup>
                        </m:e>
                      </m:nary>
                    </m:oMath>
                  </m:oMathPara>
                </a14:m>
                <a:endParaRPr lang="en-US" sz="2800" dirty="0"/>
              </a:p>
            </p:txBody>
          </p:sp>
        </mc:Choice>
        <mc:Fallback xmlns="">
          <p:sp>
            <p:nvSpPr>
              <p:cNvPr id="6" name="TextBox 5">
                <a:extLst>
                  <a:ext uri="{FF2B5EF4-FFF2-40B4-BE49-F238E27FC236}">
                    <a16:creationId xmlns:a16="http://schemas.microsoft.com/office/drawing/2014/main" id="{DA46397A-DA54-D4E9-E1D7-82A08C774A12}"/>
                  </a:ext>
                </a:extLst>
              </p:cNvPr>
              <p:cNvSpPr txBox="1">
                <a:spLocks noRot="1" noChangeAspect="1" noMove="1" noResize="1" noEditPoints="1" noAdjustHandles="1" noChangeArrowheads="1" noChangeShapeType="1" noTextEdit="1"/>
              </p:cNvSpPr>
              <p:nvPr/>
            </p:nvSpPr>
            <p:spPr>
              <a:xfrm>
                <a:off x="606763" y="4832452"/>
                <a:ext cx="7491046" cy="1268552"/>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03263121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8143DF0-1634-6348-94F0-77071880617A}"/>
              </a:ext>
            </a:extLst>
          </p:cNvPr>
          <p:cNvSpPr txBox="1"/>
          <p:nvPr/>
        </p:nvSpPr>
        <p:spPr>
          <a:xfrm>
            <a:off x="176835" y="6473790"/>
            <a:ext cx="9752611" cy="379656"/>
          </a:xfrm>
          <a:prstGeom prst="rect">
            <a:avLst/>
          </a:prstGeom>
          <a:noFill/>
        </p:spPr>
        <p:txBody>
          <a:bodyPr wrap="square" rtlCol="0">
            <a:spAutoFit/>
          </a:bodyPr>
          <a:lstStyle/>
          <a:p>
            <a:r>
              <a:rPr lang="en-US" sz="1867" dirty="0">
                <a:latin typeface="Helvetica Neue Light"/>
                <a:cs typeface="Helvetica Neue Light"/>
              </a:rPr>
              <a:t>Credit: C. Bishop. Pattern Recognition and Mach. Learning.</a:t>
            </a:r>
          </a:p>
        </p:txBody>
      </p:sp>
      <p:sp>
        <p:nvSpPr>
          <p:cNvPr id="25" name="Title 1">
            <a:extLst>
              <a:ext uri="{FF2B5EF4-FFF2-40B4-BE49-F238E27FC236}">
                <a16:creationId xmlns:a16="http://schemas.microsoft.com/office/drawing/2014/main" id="{5B2432E8-34FF-9019-E602-45DA1DB9E8D5}"/>
              </a:ext>
            </a:extLst>
          </p:cNvPr>
          <p:cNvSpPr txBox="1">
            <a:spLocks/>
          </p:cNvSpPr>
          <p:nvPr/>
        </p:nvSpPr>
        <p:spPr>
          <a:xfrm>
            <a:off x="-205796" y="31968"/>
            <a:ext cx="9841230" cy="10969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t>Underfitting</a:t>
            </a:r>
          </a:p>
        </p:txBody>
      </p:sp>
      <p:grpSp>
        <p:nvGrpSpPr>
          <p:cNvPr id="9" name="Group 8">
            <a:extLst>
              <a:ext uri="{FF2B5EF4-FFF2-40B4-BE49-F238E27FC236}">
                <a16:creationId xmlns:a16="http://schemas.microsoft.com/office/drawing/2014/main" id="{28B6D0C7-3E05-3479-9118-2D1335A3A56C}"/>
              </a:ext>
            </a:extLst>
          </p:cNvPr>
          <p:cNvGrpSpPr/>
          <p:nvPr/>
        </p:nvGrpSpPr>
        <p:grpSpPr>
          <a:xfrm>
            <a:off x="385419" y="1027461"/>
            <a:ext cx="9544027" cy="2773899"/>
            <a:chOff x="256465" y="522566"/>
            <a:chExt cx="13310178" cy="4021237"/>
          </a:xfrm>
        </p:grpSpPr>
        <p:grpSp>
          <p:nvGrpSpPr>
            <p:cNvPr id="10" name="Group 9">
              <a:extLst>
                <a:ext uri="{FF2B5EF4-FFF2-40B4-BE49-F238E27FC236}">
                  <a16:creationId xmlns:a16="http://schemas.microsoft.com/office/drawing/2014/main" id="{CBA94F0B-54EF-DB7F-ABD1-C06A1A1AA8A0}"/>
                </a:ext>
              </a:extLst>
            </p:cNvPr>
            <p:cNvGrpSpPr/>
            <p:nvPr/>
          </p:nvGrpSpPr>
          <p:grpSpPr>
            <a:xfrm>
              <a:off x="256465" y="666822"/>
              <a:ext cx="3924137" cy="3876981"/>
              <a:chOff x="304800" y="697963"/>
              <a:chExt cx="3766903" cy="3721637"/>
            </a:xfrm>
          </p:grpSpPr>
          <p:pic>
            <p:nvPicPr>
              <p:cNvPr id="17" name="Picture 16">
                <a:extLst>
                  <a:ext uri="{FF2B5EF4-FFF2-40B4-BE49-F238E27FC236}">
                    <a16:creationId xmlns:a16="http://schemas.microsoft.com/office/drawing/2014/main" id="{1DB0607E-D8E2-F456-18AB-D83A6B5D5158}"/>
                  </a:ext>
                </a:extLst>
              </p:cNvPr>
              <p:cNvPicPr>
                <a:picLocks noChangeAspect="1"/>
              </p:cNvPicPr>
              <p:nvPr/>
            </p:nvPicPr>
            <p:blipFill>
              <a:blip r:embed="rId2"/>
              <a:stretch>
                <a:fillRect/>
              </a:stretch>
            </p:blipFill>
            <p:spPr>
              <a:xfrm>
                <a:off x="304800" y="1600200"/>
                <a:ext cx="3766903" cy="2819400"/>
              </a:xfrm>
              <a:prstGeom prst="rect">
                <a:avLst/>
              </a:prstGeom>
            </p:spPr>
          </p:pic>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0968647A-49B4-8E62-3499-09EDFC79601F}"/>
                      </a:ext>
                    </a:extLst>
                  </p:cNvPr>
                  <p:cNvSpPr txBox="1"/>
                  <p:nvPr/>
                </p:nvSpPr>
                <p:spPr>
                  <a:xfrm>
                    <a:off x="1621485" y="697963"/>
                    <a:ext cx="1386189" cy="443167"/>
                  </a:xfrm>
                  <a:prstGeom prst="rect">
                    <a:avLst/>
                  </a:prstGeom>
                  <a:noFill/>
                </p:spPr>
                <p:txBody>
                  <a:bodyPr wrap="none" rtlCol="0">
                    <a:spAutoFit/>
                  </a:bodyPr>
                  <a:lstStyle/>
                  <a:p>
                    <a14:m>
                      <m:oMath xmlns:m="http://schemas.openxmlformats.org/officeDocument/2006/math">
                        <m:r>
                          <a:rPr lang="en-US" sz="2400" i="1">
                            <a:solidFill>
                              <a:srgbClr val="FF0000"/>
                            </a:solidFill>
                            <a:latin typeface="Cambria Math" charset="0"/>
                            <a:cs typeface="Helvetica Neue Light"/>
                          </a:rPr>
                          <m:t>𝑓</m:t>
                        </m:r>
                      </m:oMath>
                    </a14:m>
                    <a:r>
                      <a:rPr lang="en-US" sz="2400" dirty="0">
                        <a:solidFill>
                          <a:srgbClr val="FF0000"/>
                        </a:solidFill>
                        <a:latin typeface="Helvetica Neue Light"/>
                        <a:cs typeface="Helvetica Neue Light"/>
                      </a:rPr>
                      <a:t> is linear</a:t>
                    </a:r>
                  </a:p>
                </p:txBody>
              </p:sp>
            </mc:Choice>
            <mc:Fallback xmlns="">
              <p:sp>
                <p:nvSpPr>
                  <p:cNvPr id="18" name="TextBox 17">
                    <a:extLst>
                      <a:ext uri="{FF2B5EF4-FFF2-40B4-BE49-F238E27FC236}">
                        <a16:creationId xmlns:a16="http://schemas.microsoft.com/office/drawing/2014/main" id="{0968647A-49B4-8E62-3499-09EDFC79601F}"/>
                      </a:ext>
                    </a:extLst>
                  </p:cNvPr>
                  <p:cNvSpPr txBox="1">
                    <a:spLocks noRot="1" noChangeAspect="1" noMove="1" noResize="1" noEditPoints="1" noAdjustHandles="1" noChangeArrowheads="1" noChangeShapeType="1" noTextEdit="1"/>
                  </p:cNvSpPr>
                  <p:nvPr/>
                </p:nvSpPr>
                <p:spPr>
                  <a:xfrm>
                    <a:off x="1621485" y="697963"/>
                    <a:ext cx="1386189" cy="443167"/>
                  </a:xfrm>
                  <a:prstGeom prst="rect">
                    <a:avLst/>
                  </a:prstGeom>
                  <a:blipFill>
                    <a:blip r:embed="rId3"/>
                    <a:stretch>
                      <a:fillRect l="-5325" t="-15385" r="-47337" b="-88462"/>
                    </a:stretch>
                  </a:blipFill>
                </p:spPr>
                <p:txBody>
                  <a:bodyPr/>
                  <a:lstStyle/>
                  <a:p>
                    <a:r>
                      <a:rPr lang="en-US">
                        <a:noFill/>
                      </a:rPr>
                      <a:t> </a:t>
                    </a:r>
                  </a:p>
                </p:txBody>
              </p:sp>
            </mc:Fallback>
          </mc:AlternateContent>
        </p:grpSp>
        <p:grpSp>
          <p:nvGrpSpPr>
            <p:cNvPr id="11" name="Group 10">
              <a:extLst>
                <a:ext uri="{FF2B5EF4-FFF2-40B4-BE49-F238E27FC236}">
                  <a16:creationId xmlns:a16="http://schemas.microsoft.com/office/drawing/2014/main" id="{7F20EA5F-72DB-0950-6980-4CF88ECE001D}"/>
                </a:ext>
              </a:extLst>
            </p:cNvPr>
            <p:cNvGrpSpPr/>
            <p:nvPr/>
          </p:nvGrpSpPr>
          <p:grpSpPr>
            <a:xfrm>
              <a:off x="4402518" y="649827"/>
              <a:ext cx="3783527" cy="3769527"/>
              <a:chOff x="4253142" y="685609"/>
              <a:chExt cx="3747858" cy="3733991"/>
            </a:xfrm>
          </p:grpSpPr>
          <p:pic>
            <p:nvPicPr>
              <p:cNvPr id="15" name="Picture 14">
                <a:extLst>
                  <a:ext uri="{FF2B5EF4-FFF2-40B4-BE49-F238E27FC236}">
                    <a16:creationId xmlns:a16="http://schemas.microsoft.com/office/drawing/2014/main" id="{5394A778-3B9A-4EB8-6E1C-2015EB80870E}"/>
                  </a:ext>
                </a:extLst>
              </p:cNvPr>
              <p:cNvPicPr>
                <a:picLocks noChangeAspect="1"/>
              </p:cNvPicPr>
              <p:nvPr/>
            </p:nvPicPr>
            <p:blipFill>
              <a:blip r:embed="rId4"/>
              <a:stretch>
                <a:fillRect/>
              </a:stretch>
            </p:blipFill>
            <p:spPr>
              <a:xfrm>
                <a:off x="4253142" y="1705902"/>
                <a:ext cx="3747858" cy="2713698"/>
              </a:xfrm>
              <a:prstGeom prst="rect">
                <a:avLst/>
              </a:prstGeom>
            </p:spPr>
          </p:pic>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7C0622ED-848C-F206-8532-EE91DC4546AD}"/>
                      </a:ext>
                    </a:extLst>
                  </p:cNvPr>
                  <p:cNvSpPr txBox="1"/>
                  <p:nvPr/>
                </p:nvSpPr>
                <p:spPr>
                  <a:xfrm>
                    <a:off x="5636490" y="685609"/>
                    <a:ext cx="1432023" cy="457312"/>
                  </a:xfrm>
                  <a:prstGeom prst="rect">
                    <a:avLst/>
                  </a:prstGeom>
                  <a:noFill/>
                </p:spPr>
                <p:txBody>
                  <a:bodyPr wrap="none" rtlCol="0">
                    <a:spAutoFit/>
                  </a:bodyPr>
                  <a:lstStyle/>
                  <a:p>
                    <a14:m>
                      <m:oMath xmlns:m="http://schemas.openxmlformats.org/officeDocument/2006/math">
                        <m:r>
                          <a:rPr lang="en-US" sz="2400" i="1">
                            <a:solidFill>
                              <a:srgbClr val="FF0000"/>
                            </a:solidFill>
                            <a:latin typeface="Cambria Math" charset="0"/>
                            <a:cs typeface="Helvetica Neue Light"/>
                          </a:rPr>
                          <m:t>𝑓</m:t>
                        </m:r>
                      </m:oMath>
                    </a14:m>
                    <a:r>
                      <a:rPr lang="en-US" sz="2400" dirty="0">
                        <a:solidFill>
                          <a:srgbClr val="FF0000"/>
                        </a:solidFill>
                        <a:latin typeface="Helvetica Neue Light"/>
                        <a:cs typeface="Helvetica Neue Light"/>
                      </a:rPr>
                      <a:t> is cubic</a:t>
                    </a:r>
                  </a:p>
                </p:txBody>
              </p:sp>
            </mc:Choice>
            <mc:Fallback xmlns="">
              <p:sp>
                <p:nvSpPr>
                  <p:cNvPr id="16" name="TextBox 15">
                    <a:extLst>
                      <a:ext uri="{FF2B5EF4-FFF2-40B4-BE49-F238E27FC236}">
                        <a16:creationId xmlns:a16="http://schemas.microsoft.com/office/drawing/2014/main" id="{7C0622ED-848C-F206-8532-EE91DC4546AD}"/>
                      </a:ext>
                    </a:extLst>
                  </p:cNvPr>
                  <p:cNvSpPr txBox="1">
                    <a:spLocks noRot="1" noChangeAspect="1" noMove="1" noResize="1" noEditPoints="1" noAdjustHandles="1" noChangeArrowheads="1" noChangeShapeType="1" noTextEdit="1"/>
                  </p:cNvSpPr>
                  <p:nvPr/>
                </p:nvSpPr>
                <p:spPr>
                  <a:xfrm>
                    <a:off x="5636490" y="685609"/>
                    <a:ext cx="1432023" cy="457312"/>
                  </a:xfrm>
                  <a:prstGeom prst="rect">
                    <a:avLst/>
                  </a:prstGeom>
                  <a:blipFill>
                    <a:blip r:embed="rId5"/>
                    <a:stretch>
                      <a:fillRect l="-4706" t="-15385" r="-47647" b="-88462"/>
                    </a:stretch>
                  </a:blipFill>
                </p:spPr>
                <p:txBody>
                  <a:bodyPr/>
                  <a:lstStyle/>
                  <a:p>
                    <a:r>
                      <a:rPr lang="en-US">
                        <a:noFill/>
                      </a:rPr>
                      <a:t> </a:t>
                    </a:r>
                  </a:p>
                </p:txBody>
              </p:sp>
            </mc:Fallback>
          </mc:AlternateContent>
        </p:grpSp>
        <p:grpSp>
          <p:nvGrpSpPr>
            <p:cNvPr id="12" name="Group 11">
              <a:extLst>
                <a:ext uri="{FF2B5EF4-FFF2-40B4-BE49-F238E27FC236}">
                  <a16:creationId xmlns:a16="http://schemas.microsoft.com/office/drawing/2014/main" id="{8111DC9F-89A8-CDD6-23C6-D335249B2B2B}"/>
                </a:ext>
              </a:extLst>
            </p:cNvPr>
            <p:cNvGrpSpPr/>
            <p:nvPr/>
          </p:nvGrpSpPr>
          <p:grpSpPr>
            <a:xfrm>
              <a:off x="7372516" y="522566"/>
              <a:ext cx="6194127" cy="3876373"/>
              <a:chOff x="7322322" y="464758"/>
              <a:chExt cx="6328033" cy="3960174"/>
            </a:xfrm>
          </p:grpSpPr>
          <p:pic>
            <p:nvPicPr>
              <p:cNvPr id="13" name="Picture 12">
                <a:extLst>
                  <a:ext uri="{FF2B5EF4-FFF2-40B4-BE49-F238E27FC236}">
                    <a16:creationId xmlns:a16="http://schemas.microsoft.com/office/drawing/2014/main" id="{284F1DCD-27A3-0DBB-7FF8-3079313414F1}"/>
                  </a:ext>
                </a:extLst>
              </p:cNvPr>
              <p:cNvPicPr>
                <a:picLocks noChangeAspect="1"/>
              </p:cNvPicPr>
              <p:nvPr/>
            </p:nvPicPr>
            <p:blipFill>
              <a:blip r:embed="rId6"/>
              <a:stretch>
                <a:fillRect/>
              </a:stretch>
            </p:blipFill>
            <p:spPr>
              <a:xfrm>
                <a:off x="8278294" y="1705901"/>
                <a:ext cx="3685106" cy="2719031"/>
              </a:xfrm>
              <a:prstGeom prst="rect">
                <a:avLst/>
              </a:prstGeom>
            </p:spPr>
          </p:pic>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2BCE1A12-A522-D13D-A47D-8AFA43300B8C}"/>
                      </a:ext>
                    </a:extLst>
                  </p:cNvPr>
                  <p:cNvSpPr txBox="1"/>
                  <p:nvPr/>
                </p:nvSpPr>
                <p:spPr>
                  <a:xfrm>
                    <a:off x="7322322" y="464758"/>
                    <a:ext cx="6328033" cy="1230714"/>
                  </a:xfrm>
                  <a:prstGeom prst="rect">
                    <a:avLst/>
                  </a:prstGeom>
                  <a:noFill/>
                </p:spPr>
                <p:txBody>
                  <a:bodyPr wrap="square" rtlCol="0">
                    <a:spAutoFit/>
                  </a:bodyPr>
                  <a:lstStyle/>
                  <a:p>
                    <a:pPr algn="ctr"/>
                    <a14:m>
                      <m:oMath xmlns:m="http://schemas.openxmlformats.org/officeDocument/2006/math">
                        <m:r>
                          <a:rPr lang="en-US" sz="2400" i="1">
                            <a:solidFill>
                              <a:srgbClr val="FF0000"/>
                            </a:solidFill>
                            <a:latin typeface="Cambria Math" charset="0"/>
                            <a:cs typeface="Helvetica Neue Light"/>
                          </a:rPr>
                          <m:t>𝑓</m:t>
                        </m:r>
                      </m:oMath>
                    </a14:m>
                    <a:r>
                      <a:rPr lang="en-US" sz="2400" dirty="0">
                        <a:solidFill>
                          <a:srgbClr val="FF0000"/>
                        </a:solidFill>
                        <a:latin typeface="Helvetica Neue Light"/>
                        <a:cs typeface="Helvetica Neue Light"/>
                      </a:rPr>
                      <a:t> is a polynomial of </a:t>
                    </a:r>
                    <a:br>
                      <a:rPr lang="en-US" sz="2400" dirty="0">
                        <a:solidFill>
                          <a:srgbClr val="FF0000"/>
                        </a:solidFill>
                        <a:latin typeface="Helvetica Neue Light"/>
                        <a:cs typeface="Helvetica Neue Light"/>
                      </a:rPr>
                    </a:br>
                    <a:r>
                      <a:rPr lang="en-US" sz="2400" dirty="0">
                        <a:solidFill>
                          <a:srgbClr val="FF0000"/>
                        </a:solidFill>
                        <a:latin typeface="Helvetica Neue Light"/>
                        <a:cs typeface="Helvetica Neue Light"/>
                      </a:rPr>
                      <a:t>degree 9</a:t>
                    </a:r>
                  </a:p>
                </p:txBody>
              </p:sp>
            </mc:Choice>
            <mc:Fallback xmlns="">
              <p:sp>
                <p:nvSpPr>
                  <p:cNvPr id="14" name="TextBox 13">
                    <a:extLst>
                      <a:ext uri="{FF2B5EF4-FFF2-40B4-BE49-F238E27FC236}">
                        <a16:creationId xmlns:a16="http://schemas.microsoft.com/office/drawing/2014/main" id="{2BCE1A12-A522-D13D-A47D-8AFA43300B8C}"/>
                      </a:ext>
                    </a:extLst>
                  </p:cNvPr>
                  <p:cNvSpPr txBox="1">
                    <a:spLocks noRot="1" noChangeAspect="1" noMove="1" noResize="1" noEditPoints="1" noAdjustHandles="1" noChangeArrowheads="1" noChangeShapeType="1" noTextEdit="1"/>
                  </p:cNvSpPr>
                  <p:nvPr/>
                </p:nvSpPr>
                <p:spPr>
                  <a:xfrm>
                    <a:off x="7322322" y="464758"/>
                    <a:ext cx="6328033" cy="1230714"/>
                  </a:xfrm>
                  <a:prstGeom prst="rect">
                    <a:avLst/>
                  </a:prstGeom>
                  <a:blipFill>
                    <a:blip r:embed="rId7"/>
                    <a:stretch>
                      <a:fillRect t="-5882" b="-16176"/>
                    </a:stretch>
                  </a:blipFill>
                </p:spPr>
                <p:txBody>
                  <a:bodyPr/>
                  <a:lstStyle/>
                  <a:p>
                    <a:r>
                      <a:rPr lang="en-US">
                        <a:noFill/>
                      </a:rPr>
                      <a:t> </a:t>
                    </a:r>
                  </a:p>
                </p:txBody>
              </p:sp>
            </mc:Fallback>
          </mc:AlternateContent>
        </p:grpSp>
      </p:grpSp>
      <p:sp>
        <p:nvSpPr>
          <p:cNvPr id="6" name="TextBox 5">
            <a:extLst>
              <a:ext uri="{FF2B5EF4-FFF2-40B4-BE49-F238E27FC236}">
                <a16:creationId xmlns:a16="http://schemas.microsoft.com/office/drawing/2014/main" id="{FAB64A4E-7283-FAAF-E60A-7872A2C0B10A}"/>
              </a:ext>
            </a:extLst>
          </p:cNvPr>
          <p:cNvSpPr txBox="1"/>
          <p:nvPr/>
        </p:nvSpPr>
        <p:spPr>
          <a:xfrm>
            <a:off x="385419" y="3887208"/>
            <a:ext cx="9198037" cy="2246769"/>
          </a:xfrm>
          <a:prstGeom prst="rect">
            <a:avLst/>
          </a:prstGeom>
          <a:noFill/>
        </p:spPr>
        <p:txBody>
          <a:bodyPr wrap="square">
            <a:spAutoFit/>
          </a:bodyPr>
          <a:lstStyle>
            <a:defPPr>
              <a:defRPr lang="en-US"/>
            </a:defPPr>
            <a:lvl1pPr marL="457200" indent="-457200">
              <a:buFont typeface="Arial" panose="020B0604020202020204" pitchFamily="34" charset="0"/>
              <a:buChar char="•"/>
              <a:defRPr sz="2800" b="0" i="0" u="none" strike="noStrike" baseline="0">
                <a:latin typeface="+mj-lt"/>
              </a:defRPr>
            </a:lvl1pPr>
            <a:lvl3pPr lvl="2" indent="-457200">
              <a:buFont typeface="Arial" panose="020B0604020202020204" pitchFamily="34" charset="0"/>
              <a:buChar char="•"/>
              <a:defRPr sz="2800">
                <a:solidFill>
                  <a:srgbClr val="404040"/>
                </a:solidFill>
                <a:latin typeface="+mj-lt"/>
              </a:defRPr>
            </a:lvl3pPr>
          </a:lstStyle>
          <a:p>
            <a:r>
              <a:rPr lang="en-US" dirty="0"/>
              <a:t>The linear model suffers from “underfitting” (also called as high bias)</a:t>
            </a:r>
          </a:p>
          <a:p>
            <a:r>
              <a:rPr lang="en-US" dirty="0"/>
              <a:t>The model is limited in terms of its free parameters and cannot adapt to a complex target function “f”</a:t>
            </a:r>
          </a:p>
          <a:p>
            <a:r>
              <a:rPr lang="en-US" dirty="0">
                <a:solidFill>
                  <a:srgbClr val="FF0000"/>
                </a:solidFill>
              </a:rPr>
              <a:t>Both in-sample (train) and test errors will be high</a:t>
            </a:r>
          </a:p>
        </p:txBody>
      </p:sp>
    </p:spTree>
    <p:extLst>
      <p:ext uri="{BB962C8B-B14F-4D97-AF65-F5344CB8AC3E}">
        <p14:creationId xmlns:p14="http://schemas.microsoft.com/office/powerpoint/2010/main" val="195504031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8143DF0-1634-6348-94F0-77071880617A}"/>
              </a:ext>
            </a:extLst>
          </p:cNvPr>
          <p:cNvSpPr txBox="1"/>
          <p:nvPr/>
        </p:nvSpPr>
        <p:spPr>
          <a:xfrm>
            <a:off x="57447" y="6464209"/>
            <a:ext cx="8496618" cy="379656"/>
          </a:xfrm>
          <a:prstGeom prst="rect">
            <a:avLst/>
          </a:prstGeom>
          <a:noFill/>
        </p:spPr>
        <p:txBody>
          <a:bodyPr wrap="square" rtlCol="0">
            <a:spAutoFit/>
          </a:bodyPr>
          <a:lstStyle/>
          <a:p>
            <a:r>
              <a:rPr lang="en-US" sz="1867" dirty="0">
                <a:latin typeface="Helvetica Neue Light"/>
                <a:cs typeface="Helvetica Neue Light"/>
              </a:rPr>
              <a:t>Credit: C. Bishop. Pattern Recognition and Mach. Learning.</a:t>
            </a:r>
          </a:p>
        </p:txBody>
      </p:sp>
      <p:sp>
        <p:nvSpPr>
          <p:cNvPr id="25" name="Title 1">
            <a:extLst>
              <a:ext uri="{FF2B5EF4-FFF2-40B4-BE49-F238E27FC236}">
                <a16:creationId xmlns:a16="http://schemas.microsoft.com/office/drawing/2014/main" id="{5B2432E8-34FF-9019-E602-45DA1DB9E8D5}"/>
              </a:ext>
            </a:extLst>
          </p:cNvPr>
          <p:cNvSpPr txBox="1">
            <a:spLocks/>
          </p:cNvSpPr>
          <p:nvPr/>
        </p:nvSpPr>
        <p:spPr>
          <a:xfrm>
            <a:off x="0" y="-5090"/>
            <a:ext cx="9841230" cy="10969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t>Overfitting</a:t>
            </a:r>
          </a:p>
        </p:txBody>
      </p:sp>
      <p:grpSp>
        <p:nvGrpSpPr>
          <p:cNvPr id="9" name="Group 8">
            <a:extLst>
              <a:ext uri="{FF2B5EF4-FFF2-40B4-BE49-F238E27FC236}">
                <a16:creationId xmlns:a16="http://schemas.microsoft.com/office/drawing/2014/main" id="{28B6D0C7-3E05-3479-9118-2D1335A3A56C}"/>
              </a:ext>
            </a:extLst>
          </p:cNvPr>
          <p:cNvGrpSpPr/>
          <p:nvPr/>
        </p:nvGrpSpPr>
        <p:grpSpPr>
          <a:xfrm>
            <a:off x="278982" y="896012"/>
            <a:ext cx="9544027" cy="2773899"/>
            <a:chOff x="256465" y="522566"/>
            <a:chExt cx="13310178" cy="4021237"/>
          </a:xfrm>
        </p:grpSpPr>
        <p:grpSp>
          <p:nvGrpSpPr>
            <p:cNvPr id="10" name="Group 9">
              <a:extLst>
                <a:ext uri="{FF2B5EF4-FFF2-40B4-BE49-F238E27FC236}">
                  <a16:creationId xmlns:a16="http://schemas.microsoft.com/office/drawing/2014/main" id="{CBA94F0B-54EF-DB7F-ABD1-C06A1A1AA8A0}"/>
                </a:ext>
              </a:extLst>
            </p:cNvPr>
            <p:cNvGrpSpPr/>
            <p:nvPr/>
          </p:nvGrpSpPr>
          <p:grpSpPr>
            <a:xfrm>
              <a:off x="256465" y="666822"/>
              <a:ext cx="3924137" cy="3876981"/>
              <a:chOff x="304800" y="697963"/>
              <a:chExt cx="3766903" cy="3721637"/>
            </a:xfrm>
          </p:grpSpPr>
          <p:pic>
            <p:nvPicPr>
              <p:cNvPr id="17" name="Picture 16">
                <a:extLst>
                  <a:ext uri="{FF2B5EF4-FFF2-40B4-BE49-F238E27FC236}">
                    <a16:creationId xmlns:a16="http://schemas.microsoft.com/office/drawing/2014/main" id="{1DB0607E-D8E2-F456-18AB-D83A6B5D5158}"/>
                  </a:ext>
                </a:extLst>
              </p:cNvPr>
              <p:cNvPicPr>
                <a:picLocks noChangeAspect="1"/>
              </p:cNvPicPr>
              <p:nvPr/>
            </p:nvPicPr>
            <p:blipFill>
              <a:blip r:embed="rId2"/>
              <a:stretch>
                <a:fillRect/>
              </a:stretch>
            </p:blipFill>
            <p:spPr>
              <a:xfrm>
                <a:off x="304800" y="1600200"/>
                <a:ext cx="3766903" cy="2819400"/>
              </a:xfrm>
              <a:prstGeom prst="rect">
                <a:avLst/>
              </a:prstGeom>
            </p:spPr>
          </p:pic>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0968647A-49B4-8E62-3499-09EDFC79601F}"/>
                      </a:ext>
                    </a:extLst>
                  </p:cNvPr>
                  <p:cNvSpPr txBox="1"/>
                  <p:nvPr/>
                </p:nvSpPr>
                <p:spPr>
                  <a:xfrm>
                    <a:off x="1621485" y="697963"/>
                    <a:ext cx="1386189" cy="443167"/>
                  </a:xfrm>
                  <a:prstGeom prst="rect">
                    <a:avLst/>
                  </a:prstGeom>
                  <a:noFill/>
                </p:spPr>
                <p:txBody>
                  <a:bodyPr wrap="none" rtlCol="0">
                    <a:spAutoFit/>
                  </a:bodyPr>
                  <a:lstStyle/>
                  <a:p>
                    <a14:m>
                      <m:oMath xmlns:m="http://schemas.openxmlformats.org/officeDocument/2006/math">
                        <m:r>
                          <a:rPr lang="en-US" sz="2400" i="1">
                            <a:solidFill>
                              <a:srgbClr val="FF0000"/>
                            </a:solidFill>
                            <a:latin typeface="Cambria Math" charset="0"/>
                            <a:cs typeface="Helvetica Neue Light"/>
                          </a:rPr>
                          <m:t>𝑓</m:t>
                        </m:r>
                      </m:oMath>
                    </a14:m>
                    <a:r>
                      <a:rPr lang="en-US" sz="2400" dirty="0">
                        <a:solidFill>
                          <a:srgbClr val="FF0000"/>
                        </a:solidFill>
                        <a:latin typeface="Helvetica Neue Light"/>
                        <a:cs typeface="Helvetica Neue Light"/>
                      </a:rPr>
                      <a:t> is linear</a:t>
                    </a:r>
                  </a:p>
                </p:txBody>
              </p:sp>
            </mc:Choice>
            <mc:Fallback xmlns="">
              <p:sp>
                <p:nvSpPr>
                  <p:cNvPr id="18" name="TextBox 17">
                    <a:extLst>
                      <a:ext uri="{FF2B5EF4-FFF2-40B4-BE49-F238E27FC236}">
                        <a16:creationId xmlns:a16="http://schemas.microsoft.com/office/drawing/2014/main" id="{0968647A-49B4-8E62-3499-09EDFC79601F}"/>
                      </a:ext>
                    </a:extLst>
                  </p:cNvPr>
                  <p:cNvSpPr txBox="1">
                    <a:spLocks noRot="1" noChangeAspect="1" noMove="1" noResize="1" noEditPoints="1" noAdjustHandles="1" noChangeArrowheads="1" noChangeShapeType="1" noTextEdit="1"/>
                  </p:cNvSpPr>
                  <p:nvPr/>
                </p:nvSpPr>
                <p:spPr>
                  <a:xfrm>
                    <a:off x="1621485" y="697963"/>
                    <a:ext cx="1386189" cy="443167"/>
                  </a:xfrm>
                  <a:prstGeom prst="rect">
                    <a:avLst/>
                  </a:prstGeom>
                  <a:blipFill>
                    <a:blip r:embed="rId3"/>
                    <a:stretch>
                      <a:fillRect l="-4706" t="-15094" r="-47059" b="-84906"/>
                    </a:stretch>
                  </a:blipFill>
                </p:spPr>
                <p:txBody>
                  <a:bodyPr/>
                  <a:lstStyle/>
                  <a:p>
                    <a:r>
                      <a:rPr lang="en-US">
                        <a:noFill/>
                      </a:rPr>
                      <a:t> </a:t>
                    </a:r>
                  </a:p>
                </p:txBody>
              </p:sp>
            </mc:Fallback>
          </mc:AlternateContent>
        </p:grpSp>
        <p:grpSp>
          <p:nvGrpSpPr>
            <p:cNvPr id="11" name="Group 10">
              <a:extLst>
                <a:ext uri="{FF2B5EF4-FFF2-40B4-BE49-F238E27FC236}">
                  <a16:creationId xmlns:a16="http://schemas.microsoft.com/office/drawing/2014/main" id="{7F20EA5F-72DB-0950-6980-4CF88ECE001D}"/>
                </a:ext>
              </a:extLst>
            </p:cNvPr>
            <p:cNvGrpSpPr/>
            <p:nvPr/>
          </p:nvGrpSpPr>
          <p:grpSpPr>
            <a:xfrm>
              <a:off x="4402518" y="649827"/>
              <a:ext cx="3783527" cy="3769527"/>
              <a:chOff x="4253142" y="685609"/>
              <a:chExt cx="3747858" cy="3733991"/>
            </a:xfrm>
          </p:grpSpPr>
          <p:pic>
            <p:nvPicPr>
              <p:cNvPr id="15" name="Picture 14">
                <a:extLst>
                  <a:ext uri="{FF2B5EF4-FFF2-40B4-BE49-F238E27FC236}">
                    <a16:creationId xmlns:a16="http://schemas.microsoft.com/office/drawing/2014/main" id="{5394A778-3B9A-4EB8-6E1C-2015EB80870E}"/>
                  </a:ext>
                </a:extLst>
              </p:cNvPr>
              <p:cNvPicPr>
                <a:picLocks noChangeAspect="1"/>
              </p:cNvPicPr>
              <p:nvPr/>
            </p:nvPicPr>
            <p:blipFill>
              <a:blip r:embed="rId4"/>
              <a:stretch>
                <a:fillRect/>
              </a:stretch>
            </p:blipFill>
            <p:spPr>
              <a:xfrm>
                <a:off x="4253142" y="1705902"/>
                <a:ext cx="3747858" cy="2713698"/>
              </a:xfrm>
              <a:prstGeom prst="rect">
                <a:avLst/>
              </a:prstGeom>
            </p:spPr>
          </p:pic>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7C0622ED-848C-F206-8532-EE91DC4546AD}"/>
                      </a:ext>
                    </a:extLst>
                  </p:cNvPr>
                  <p:cNvSpPr txBox="1"/>
                  <p:nvPr/>
                </p:nvSpPr>
                <p:spPr>
                  <a:xfrm>
                    <a:off x="5636490" y="685609"/>
                    <a:ext cx="1432023" cy="457312"/>
                  </a:xfrm>
                  <a:prstGeom prst="rect">
                    <a:avLst/>
                  </a:prstGeom>
                  <a:noFill/>
                </p:spPr>
                <p:txBody>
                  <a:bodyPr wrap="none" rtlCol="0">
                    <a:spAutoFit/>
                  </a:bodyPr>
                  <a:lstStyle/>
                  <a:p>
                    <a14:m>
                      <m:oMath xmlns:m="http://schemas.openxmlformats.org/officeDocument/2006/math">
                        <m:r>
                          <a:rPr lang="en-US" sz="2400" i="1">
                            <a:solidFill>
                              <a:srgbClr val="FF0000"/>
                            </a:solidFill>
                            <a:latin typeface="Cambria Math" charset="0"/>
                            <a:cs typeface="Helvetica Neue Light"/>
                          </a:rPr>
                          <m:t>𝑓</m:t>
                        </m:r>
                      </m:oMath>
                    </a14:m>
                    <a:r>
                      <a:rPr lang="en-US" sz="2400" dirty="0">
                        <a:solidFill>
                          <a:srgbClr val="FF0000"/>
                        </a:solidFill>
                        <a:latin typeface="Helvetica Neue Light"/>
                        <a:cs typeface="Helvetica Neue Light"/>
                      </a:rPr>
                      <a:t> is cubic</a:t>
                    </a:r>
                  </a:p>
                </p:txBody>
              </p:sp>
            </mc:Choice>
            <mc:Fallback xmlns="">
              <p:sp>
                <p:nvSpPr>
                  <p:cNvPr id="16" name="TextBox 15">
                    <a:extLst>
                      <a:ext uri="{FF2B5EF4-FFF2-40B4-BE49-F238E27FC236}">
                        <a16:creationId xmlns:a16="http://schemas.microsoft.com/office/drawing/2014/main" id="{7C0622ED-848C-F206-8532-EE91DC4546AD}"/>
                      </a:ext>
                    </a:extLst>
                  </p:cNvPr>
                  <p:cNvSpPr txBox="1">
                    <a:spLocks noRot="1" noChangeAspect="1" noMove="1" noResize="1" noEditPoints="1" noAdjustHandles="1" noChangeArrowheads="1" noChangeShapeType="1" noTextEdit="1"/>
                  </p:cNvSpPr>
                  <p:nvPr/>
                </p:nvSpPr>
                <p:spPr>
                  <a:xfrm>
                    <a:off x="5636490" y="685609"/>
                    <a:ext cx="1432023" cy="457312"/>
                  </a:xfrm>
                  <a:prstGeom prst="rect">
                    <a:avLst/>
                  </a:prstGeom>
                  <a:blipFill>
                    <a:blip r:embed="rId5"/>
                    <a:stretch>
                      <a:fillRect l="-5294" t="-15094" r="-47059" b="-84906"/>
                    </a:stretch>
                  </a:blipFill>
                </p:spPr>
                <p:txBody>
                  <a:bodyPr/>
                  <a:lstStyle/>
                  <a:p>
                    <a:r>
                      <a:rPr lang="en-US">
                        <a:noFill/>
                      </a:rPr>
                      <a:t> </a:t>
                    </a:r>
                  </a:p>
                </p:txBody>
              </p:sp>
            </mc:Fallback>
          </mc:AlternateContent>
        </p:grpSp>
        <p:grpSp>
          <p:nvGrpSpPr>
            <p:cNvPr id="12" name="Group 11">
              <a:extLst>
                <a:ext uri="{FF2B5EF4-FFF2-40B4-BE49-F238E27FC236}">
                  <a16:creationId xmlns:a16="http://schemas.microsoft.com/office/drawing/2014/main" id="{8111DC9F-89A8-CDD6-23C6-D335249B2B2B}"/>
                </a:ext>
              </a:extLst>
            </p:cNvPr>
            <p:cNvGrpSpPr/>
            <p:nvPr/>
          </p:nvGrpSpPr>
          <p:grpSpPr>
            <a:xfrm>
              <a:off x="7372516" y="522566"/>
              <a:ext cx="6194127" cy="3876373"/>
              <a:chOff x="7322322" y="464758"/>
              <a:chExt cx="6328033" cy="3960174"/>
            </a:xfrm>
          </p:grpSpPr>
          <p:pic>
            <p:nvPicPr>
              <p:cNvPr id="13" name="Picture 12">
                <a:extLst>
                  <a:ext uri="{FF2B5EF4-FFF2-40B4-BE49-F238E27FC236}">
                    <a16:creationId xmlns:a16="http://schemas.microsoft.com/office/drawing/2014/main" id="{284F1DCD-27A3-0DBB-7FF8-3079313414F1}"/>
                  </a:ext>
                </a:extLst>
              </p:cNvPr>
              <p:cNvPicPr>
                <a:picLocks noChangeAspect="1"/>
              </p:cNvPicPr>
              <p:nvPr/>
            </p:nvPicPr>
            <p:blipFill>
              <a:blip r:embed="rId6"/>
              <a:stretch>
                <a:fillRect/>
              </a:stretch>
            </p:blipFill>
            <p:spPr>
              <a:xfrm>
                <a:off x="8278294" y="1705901"/>
                <a:ext cx="3685106" cy="2719031"/>
              </a:xfrm>
              <a:prstGeom prst="rect">
                <a:avLst/>
              </a:prstGeom>
            </p:spPr>
          </p:pic>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2BCE1A12-A522-D13D-A47D-8AFA43300B8C}"/>
                      </a:ext>
                    </a:extLst>
                  </p:cNvPr>
                  <p:cNvSpPr txBox="1"/>
                  <p:nvPr/>
                </p:nvSpPr>
                <p:spPr>
                  <a:xfrm>
                    <a:off x="7322322" y="464758"/>
                    <a:ext cx="6328033" cy="1230714"/>
                  </a:xfrm>
                  <a:prstGeom prst="rect">
                    <a:avLst/>
                  </a:prstGeom>
                  <a:noFill/>
                </p:spPr>
                <p:txBody>
                  <a:bodyPr wrap="square" rtlCol="0">
                    <a:spAutoFit/>
                  </a:bodyPr>
                  <a:lstStyle/>
                  <a:p>
                    <a:pPr algn="ctr"/>
                    <a14:m>
                      <m:oMath xmlns:m="http://schemas.openxmlformats.org/officeDocument/2006/math">
                        <m:r>
                          <a:rPr lang="en-US" sz="2400" i="1">
                            <a:solidFill>
                              <a:srgbClr val="FF0000"/>
                            </a:solidFill>
                            <a:latin typeface="Cambria Math" charset="0"/>
                            <a:cs typeface="Helvetica Neue Light"/>
                          </a:rPr>
                          <m:t>𝑓</m:t>
                        </m:r>
                      </m:oMath>
                    </a14:m>
                    <a:r>
                      <a:rPr lang="en-US" sz="2400" dirty="0">
                        <a:solidFill>
                          <a:srgbClr val="FF0000"/>
                        </a:solidFill>
                        <a:latin typeface="Helvetica Neue Light"/>
                        <a:cs typeface="Helvetica Neue Light"/>
                      </a:rPr>
                      <a:t> is a polynomial of </a:t>
                    </a:r>
                    <a:br>
                      <a:rPr lang="en-US" sz="2400" dirty="0">
                        <a:solidFill>
                          <a:srgbClr val="FF0000"/>
                        </a:solidFill>
                        <a:latin typeface="Helvetica Neue Light"/>
                        <a:cs typeface="Helvetica Neue Light"/>
                      </a:rPr>
                    </a:br>
                    <a:r>
                      <a:rPr lang="en-US" sz="2400" dirty="0">
                        <a:solidFill>
                          <a:srgbClr val="FF0000"/>
                        </a:solidFill>
                        <a:latin typeface="Helvetica Neue Light"/>
                        <a:cs typeface="Helvetica Neue Light"/>
                      </a:rPr>
                      <a:t>degree 9</a:t>
                    </a:r>
                  </a:p>
                </p:txBody>
              </p:sp>
            </mc:Choice>
            <mc:Fallback xmlns="">
              <p:sp>
                <p:nvSpPr>
                  <p:cNvPr id="14" name="TextBox 13">
                    <a:extLst>
                      <a:ext uri="{FF2B5EF4-FFF2-40B4-BE49-F238E27FC236}">
                        <a16:creationId xmlns:a16="http://schemas.microsoft.com/office/drawing/2014/main" id="{2BCE1A12-A522-D13D-A47D-8AFA43300B8C}"/>
                      </a:ext>
                    </a:extLst>
                  </p:cNvPr>
                  <p:cNvSpPr txBox="1">
                    <a:spLocks noRot="1" noChangeAspect="1" noMove="1" noResize="1" noEditPoints="1" noAdjustHandles="1" noChangeArrowheads="1" noChangeShapeType="1" noTextEdit="1"/>
                  </p:cNvSpPr>
                  <p:nvPr/>
                </p:nvSpPr>
                <p:spPr>
                  <a:xfrm>
                    <a:off x="7322322" y="464758"/>
                    <a:ext cx="6328033" cy="1230714"/>
                  </a:xfrm>
                  <a:prstGeom prst="rect">
                    <a:avLst/>
                  </a:prstGeom>
                  <a:blipFill>
                    <a:blip r:embed="rId7"/>
                    <a:stretch>
                      <a:fillRect t="-5882" b="-16176"/>
                    </a:stretch>
                  </a:blipFill>
                </p:spPr>
                <p:txBody>
                  <a:bodyPr/>
                  <a:lstStyle/>
                  <a:p>
                    <a:r>
                      <a:rPr lang="en-US">
                        <a:noFill/>
                      </a:rPr>
                      <a:t> </a:t>
                    </a:r>
                  </a:p>
                </p:txBody>
              </p:sp>
            </mc:Fallback>
          </mc:AlternateContent>
        </p:grpSp>
      </p:grpSp>
      <p:sp>
        <p:nvSpPr>
          <p:cNvPr id="6" name="TextBox 5">
            <a:extLst>
              <a:ext uri="{FF2B5EF4-FFF2-40B4-BE49-F238E27FC236}">
                <a16:creationId xmlns:a16="http://schemas.microsoft.com/office/drawing/2014/main" id="{FAB64A4E-7283-FAAF-E60A-7872A2C0B10A}"/>
              </a:ext>
            </a:extLst>
          </p:cNvPr>
          <p:cNvSpPr txBox="1"/>
          <p:nvPr/>
        </p:nvSpPr>
        <p:spPr>
          <a:xfrm>
            <a:off x="173474" y="3972018"/>
            <a:ext cx="9955264" cy="2308324"/>
          </a:xfrm>
          <a:prstGeom prst="rect">
            <a:avLst/>
          </a:prstGeom>
          <a:noFill/>
        </p:spPr>
        <p:txBody>
          <a:bodyPr wrap="square">
            <a:spAutoFit/>
          </a:bodyPr>
          <a:lstStyle>
            <a:defPPr>
              <a:defRPr lang="en-US"/>
            </a:defPPr>
            <a:lvl1pPr marL="457200" indent="-457200">
              <a:buFont typeface="Arial" panose="020B0604020202020204" pitchFamily="34" charset="0"/>
              <a:buChar char="•"/>
              <a:defRPr sz="2800" b="0" i="0" u="none" strike="noStrike" baseline="0">
                <a:latin typeface="+mj-lt"/>
              </a:defRPr>
            </a:lvl1pPr>
            <a:lvl3pPr lvl="2" indent="-457200">
              <a:buFont typeface="Arial" panose="020B0604020202020204" pitchFamily="34" charset="0"/>
              <a:buChar char="•"/>
              <a:defRPr sz="2800">
                <a:solidFill>
                  <a:srgbClr val="404040"/>
                </a:solidFill>
                <a:latin typeface="+mj-lt"/>
              </a:defRPr>
            </a:lvl3pPr>
          </a:lstStyle>
          <a:p>
            <a:r>
              <a:rPr lang="en-US" sz="2400" dirty="0"/>
              <a:t>The ninth -order model (model-3) is performing what is known as “overfitting” (also known as high variance)</a:t>
            </a:r>
          </a:p>
          <a:p>
            <a:r>
              <a:rPr lang="en-US" sz="2400" dirty="0"/>
              <a:t>The model does not do well as it has more free parameters and fits the data more than is warranted. Essentially, the model is fitting to the noise in the training set</a:t>
            </a:r>
          </a:p>
          <a:p>
            <a:r>
              <a:rPr lang="en-US" sz="2400" dirty="0">
                <a:solidFill>
                  <a:srgbClr val="FF0000"/>
                </a:solidFill>
              </a:rPr>
              <a:t>In-sample (train) error will be low, but test error will be high</a:t>
            </a:r>
          </a:p>
        </p:txBody>
      </p:sp>
    </p:spTree>
    <p:extLst>
      <p:ext uri="{BB962C8B-B14F-4D97-AF65-F5344CB8AC3E}">
        <p14:creationId xmlns:p14="http://schemas.microsoft.com/office/powerpoint/2010/main" val="333034328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CE453A-14A8-4EB7-AC3F-9ABA6BFFFA8C}"/>
              </a:ext>
            </a:extLst>
          </p:cNvPr>
          <p:cNvSpPr>
            <a:spLocks noGrp="1"/>
          </p:cNvSpPr>
          <p:nvPr>
            <p:ph type="title" idx="4294967295"/>
          </p:nvPr>
        </p:nvSpPr>
        <p:spPr>
          <a:xfrm>
            <a:off x="0" y="266700"/>
            <a:ext cx="10198100" cy="1096963"/>
          </a:xfrm>
        </p:spPr>
        <p:txBody>
          <a:bodyPr>
            <a:normAutofit/>
          </a:bodyPr>
          <a:lstStyle/>
          <a:p>
            <a:pPr algn="ctr"/>
            <a:r>
              <a:rPr lang="en-US" dirty="0">
                <a:cs typeface="Calibri Light"/>
              </a:rPr>
              <a:t>Generalization</a:t>
            </a:r>
            <a:endParaRPr lang="en-US" dirty="0"/>
          </a:p>
        </p:txBody>
      </p:sp>
      <p:sp>
        <p:nvSpPr>
          <p:cNvPr id="3" name="Content Placeholder 2">
            <a:extLst>
              <a:ext uri="{FF2B5EF4-FFF2-40B4-BE49-F238E27FC236}">
                <a16:creationId xmlns:a16="http://schemas.microsoft.com/office/drawing/2014/main" id="{80EC7A60-959D-47F9-80E4-DF8FC088EA0C}"/>
              </a:ext>
            </a:extLst>
          </p:cNvPr>
          <p:cNvSpPr>
            <a:spLocks noGrp="1"/>
          </p:cNvSpPr>
          <p:nvPr>
            <p:ph idx="4294967295"/>
          </p:nvPr>
        </p:nvSpPr>
        <p:spPr>
          <a:xfrm>
            <a:off x="182880" y="1443673"/>
            <a:ext cx="8683625" cy="4641850"/>
          </a:xfrm>
        </p:spPr>
        <p:txBody>
          <a:bodyPr vert="horz" lIns="91440" tIns="45720" rIns="91440" bIns="45720" rtlCol="0" anchor="t">
            <a:normAutofit fontScale="62500" lnSpcReduction="20000"/>
          </a:bodyPr>
          <a:lstStyle/>
          <a:p>
            <a:r>
              <a:rPr lang="en-US" dirty="0">
                <a:latin typeface="Times New Roman" panose="02020603050405020304" pitchFamily="18" charset="0"/>
                <a:cs typeface="Times New Roman" panose="02020603050405020304" pitchFamily="18" charset="0"/>
              </a:rPr>
              <a:t>Generalization ability refers to an algorithm's ability to give accurate predictions for new, previously unseen data.</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Assumptions:</a:t>
            </a:r>
          </a:p>
          <a:p>
            <a:endParaRPr lang="en-US" dirty="0">
              <a:latin typeface="Times New Roman" panose="02020603050405020304" pitchFamily="18" charset="0"/>
              <a:cs typeface="Times New Roman" panose="02020603050405020304" pitchFamily="18" charset="0"/>
            </a:endParaRPr>
          </a:p>
          <a:p>
            <a:pPr marL="685800"/>
            <a:r>
              <a:rPr lang="en-US" dirty="0">
                <a:latin typeface="Times New Roman" panose="02020603050405020304" pitchFamily="18" charset="0"/>
                <a:cs typeface="Times New Roman" panose="02020603050405020304" pitchFamily="18" charset="0"/>
              </a:rPr>
              <a:t>Future unseen data (test set) will have the same properties as the current training sets.</a:t>
            </a:r>
          </a:p>
          <a:p>
            <a:pPr marL="685800"/>
            <a:r>
              <a:rPr lang="en-US" dirty="0">
                <a:latin typeface="Times New Roman" panose="02020603050405020304" pitchFamily="18" charset="0"/>
                <a:cs typeface="Times New Roman" panose="02020603050405020304" pitchFamily="18" charset="0"/>
              </a:rPr>
              <a:t>Thus, models that are accurate on the training set are expected to be accurate on the test set.</a:t>
            </a:r>
          </a:p>
          <a:p>
            <a:pPr marL="685800"/>
            <a:r>
              <a:rPr lang="en-US" dirty="0">
                <a:latin typeface="Times New Roman" panose="02020603050405020304" pitchFamily="18" charset="0"/>
                <a:cs typeface="Times New Roman" panose="02020603050405020304" pitchFamily="18" charset="0"/>
              </a:rPr>
              <a:t>But that may not happen if the trained model is tuned too specifically to the training set.</a:t>
            </a:r>
          </a:p>
          <a:p>
            <a:pPr marL="685800"/>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Models that are too complex for the amount of training data available are said to overfit and are not likely to generalize well to new examples.</a:t>
            </a:r>
          </a:p>
          <a:p>
            <a:pPr marL="0" indent="0">
              <a:buNone/>
            </a:pP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Models that are too simple, that don't even do well on the training data, are said to underfit and also not likely to generalize well.</a:t>
            </a:r>
          </a:p>
        </p:txBody>
      </p:sp>
    </p:spTree>
    <p:extLst>
      <p:ext uri="{BB962C8B-B14F-4D97-AF65-F5344CB8AC3E}">
        <p14:creationId xmlns:p14="http://schemas.microsoft.com/office/powerpoint/2010/main" val="86330164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5C1908-0025-4794-97D6-FF91987BC086}"/>
              </a:ext>
            </a:extLst>
          </p:cNvPr>
          <p:cNvSpPr>
            <a:spLocks noGrp="1"/>
          </p:cNvSpPr>
          <p:nvPr>
            <p:ph type="title" idx="4294967295"/>
          </p:nvPr>
        </p:nvSpPr>
        <p:spPr>
          <a:xfrm>
            <a:off x="0" y="266700"/>
            <a:ext cx="9989820" cy="1096963"/>
          </a:xfrm>
        </p:spPr>
        <p:txBody>
          <a:bodyPr/>
          <a:lstStyle/>
          <a:p>
            <a:pPr algn="ctr"/>
            <a:r>
              <a:rPr lang="en-US" dirty="0"/>
              <a:t>Generalization</a:t>
            </a:r>
            <a:endParaRPr lang="LID4096" dirty="0"/>
          </a:p>
        </p:txBody>
      </p:sp>
      <p:sp>
        <p:nvSpPr>
          <p:cNvPr id="3" name="Content Placeholder 2">
            <a:extLst>
              <a:ext uri="{FF2B5EF4-FFF2-40B4-BE49-F238E27FC236}">
                <a16:creationId xmlns:a16="http://schemas.microsoft.com/office/drawing/2014/main" id="{6D777AC1-A8D0-4FA8-ABB7-64491EBC4C8F}"/>
              </a:ext>
            </a:extLst>
          </p:cNvPr>
          <p:cNvSpPr>
            <a:spLocks noGrp="1"/>
          </p:cNvSpPr>
          <p:nvPr>
            <p:ph idx="4294967295"/>
          </p:nvPr>
        </p:nvSpPr>
        <p:spPr>
          <a:xfrm>
            <a:off x="0" y="1706563"/>
            <a:ext cx="3924300" cy="3132137"/>
          </a:xfrm>
        </p:spPr>
        <p:txBody>
          <a:bodyPr/>
          <a:lstStyle/>
          <a:p>
            <a:r>
              <a:rPr lang="en-US" dirty="0">
                <a:latin typeface="Times New Roman" panose="02020603050405020304" pitchFamily="18" charset="0"/>
                <a:cs typeface="Times New Roman" panose="02020603050405020304" pitchFamily="18" charset="0"/>
              </a:rPr>
              <a:t>Overfitting</a:t>
            </a:r>
          </a:p>
          <a:p>
            <a:pPr lvl="1"/>
            <a:r>
              <a:rPr lang="en-US" dirty="0">
                <a:latin typeface="Times New Roman" panose="02020603050405020304" pitchFamily="18" charset="0"/>
                <a:cs typeface="Times New Roman" panose="02020603050405020304" pitchFamily="18" charset="0"/>
              </a:rPr>
              <a:t>Low test score, </a:t>
            </a:r>
            <a:r>
              <a:rPr lang="en-US" dirty="0"/>
              <a:t>high</a:t>
            </a:r>
            <a:r>
              <a:rPr lang="en-US" dirty="0">
                <a:latin typeface="Times New Roman" panose="02020603050405020304" pitchFamily="18" charset="0"/>
                <a:cs typeface="Times New Roman" panose="02020603050405020304" pitchFamily="18" charset="0"/>
              </a:rPr>
              <a:t> train score</a:t>
            </a:r>
          </a:p>
          <a:p>
            <a:pPr lvl="1"/>
            <a:r>
              <a:rPr lang="en-US" dirty="0">
                <a:latin typeface="Times New Roman" panose="02020603050405020304" pitchFamily="18" charset="0"/>
                <a:cs typeface="Times New Roman" panose="02020603050405020304" pitchFamily="18" charset="0"/>
              </a:rPr>
              <a:t>Complex models</a:t>
            </a:r>
          </a:p>
          <a:p>
            <a:r>
              <a:rPr lang="en-US" dirty="0">
                <a:latin typeface="Times New Roman" panose="02020603050405020304" pitchFamily="18" charset="0"/>
                <a:cs typeface="Times New Roman" panose="02020603050405020304" pitchFamily="18" charset="0"/>
              </a:rPr>
              <a:t>Under fitting </a:t>
            </a:r>
          </a:p>
          <a:p>
            <a:pPr lvl="1"/>
            <a:r>
              <a:rPr lang="en-US" dirty="0">
                <a:latin typeface="Times New Roman" panose="02020603050405020304" pitchFamily="18" charset="0"/>
                <a:cs typeface="Times New Roman" panose="02020603050405020304" pitchFamily="18" charset="0"/>
              </a:rPr>
              <a:t>Low test and train score</a:t>
            </a:r>
          </a:p>
          <a:p>
            <a:pPr lvl="1"/>
            <a:endParaRPr lang="LID4096" dirty="0">
              <a:latin typeface="Times New Roman" panose="02020603050405020304" pitchFamily="18" charset="0"/>
              <a:cs typeface="Times New Roman" panose="02020603050405020304" pitchFamily="18" charset="0"/>
            </a:endParaRPr>
          </a:p>
        </p:txBody>
      </p:sp>
      <p:pic>
        <p:nvPicPr>
          <p:cNvPr id="4" name="Picture 3" descr="model_complexity">
            <a:extLst>
              <a:ext uri="{FF2B5EF4-FFF2-40B4-BE49-F238E27FC236}">
                <a16:creationId xmlns:a16="http://schemas.microsoft.com/office/drawing/2014/main" id="{F0C39DB0-7EED-4E08-A955-C0A0163FF97C}"/>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3924300" y="1490663"/>
            <a:ext cx="4919979" cy="3449637"/>
          </a:xfrm>
          <a:prstGeom prst="rect">
            <a:avLst/>
          </a:prstGeom>
          <a:noFill/>
          <a:ln>
            <a:noFill/>
          </a:ln>
        </p:spPr>
      </p:pic>
    </p:spTree>
    <p:extLst>
      <p:ext uri="{BB962C8B-B14F-4D97-AF65-F5344CB8AC3E}">
        <p14:creationId xmlns:p14="http://schemas.microsoft.com/office/powerpoint/2010/main" val="366494632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0DD01277-B493-0CC6-4CE9-8F73A1A24D2B}"/>
              </a:ext>
            </a:extLst>
          </p:cNvPr>
          <p:cNvSpPr>
            <a:spLocks noGrp="1"/>
          </p:cNvSpPr>
          <p:nvPr>
            <p:ph type="title"/>
          </p:nvPr>
        </p:nvSpPr>
        <p:spPr>
          <a:xfrm>
            <a:off x="-179470" y="95467"/>
            <a:ext cx="10268350" cy="908709"/>
          </a:xfrm>
        </p:spPr>
        <p:txBody>
          <a:bodyPr/>
          <a:lstStyle/>
          <a:p>
            <a:r>
              <a:rPr lang="en-US" b="0" dirty="0"/>
              <a:t>Need for Validation Set</a:t>
            </a:r>
          </a:p>
        </p:txBody>
      </p:sp>
      <p:pic>
        <p:nvPicPr>
          <p:cNvPr id="4" name="Graphic 14" descr="Education">
            <a:extLst>
              <a:ext uri="{FF2B5EF4-FFF2-40B4-BE49-F238E27FC236}">
                <a16:creationId xmlns:a16="http://schemas.microsoft.com/office/drawing/2014/main" id="{62F8695B-2B86-E8DF-B553-6B144D435F9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248188" y="2580889"/>
            <a:ext cx="1595526" cy="1595526"/>
          </a:xfrm>
          <a:prstGeom prst="rect">
            <a:avLst/>
          </a:prstGeom>
        </p:spPr>
      </p:pic>
      <p:pic>
        <p:nvPicPr>
          <p:cNvPr id="6" name="Picture 2" descr="Image result for dog">
            <a:extLst>
              <a:ext uri="{FF2B5EF4-FFF2-40B4-BE49-F238E27FC236}">
                <a16:creationId xmlns:a16="http://schemas.microsoft.com/office/drawing/2014/main" id="{108E9ADB-BCBC-8834-0584-B72509E2858D}"/>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35757" t="4604" r="19773"/>
          <a:stretch/>
        </p:blipFill>
        <p:spPr bwMode="auto">
          <a:xfrm>
            <a:off x="424179" y="1702482"/>
            <a:ext cx="923901" cy="96000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Image result for dog">
            <a:extLst>
              <a:ext uri="{FF2B5EF4-FFF2-40B4-BE49-F238E27FC236}">
                <a16:creationId xmlns:a16="http://schemas.microsoft.com/office/drawing/2014/main" id="{6CACB9E4-BCEC-1E16-DB26-B80249568A6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3008" t="4493" r="29867" b="14052"/>
          <a:stretch/>
        </p:blipFill>
        <p:spPr bwMode="auto">
          <a:xfrm>
            <a:off x="424179" y="2798405"/>
            <a:ext cx="942109" cy="137801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descr="Image result for dog">
            <a:extLst>
              <a:ext uri="{FF2B5EF4-FFF2-40B4-BE49-F238E27FC236}">
                <a16:creationId xmlns:a16="http://schemas.microsoft.com/office/drawing/2014/main" id="{E3C2AF2B-E994-C5E8-014F-33DFEF1F31AE}"/>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479050" y="2916485"/>
            <a:ext cx="1109033" cy="956541"/>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8" descr="Image result for cat">
            <a:extLst>
              <a:ext uri="{FF2B5EF4-FFF2-40B4-BE49-F238E27FC236}">
                <a16:creationId xmlns:a16="http://schemas.microsoft.com/office/drawing/2014/main" id="{D8D0AA6A-8504-CC80-3723-EF4D1E74F571}"/>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4621" r="25758"/>
          <a:stretch/>
        </p:blipFill>
        <p:spPr bwMode="auto">
          <a:xfrm>
            <a:off x="424179" y="4312335"/>
            <a:ext cx="942109" cy="996766"/>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Rounded Corners 12">
            <a:extLst>
              <a:ext uri="{FF2B5EF4-FFF2-40B4-BE49-F238E27FC236}">
                <a16:creationId xmlns:a16="http://schemas.microsoft.com/office/drawing/2014/main" id="{2B84BEDE-034A-8FED-0D64-41929F57B554}"/>
              </a:ext>
            </a:extLst>
          </p:cNvPr>
          <p:cNvSpPr/>
          <p:nvPr/>
        </p:nvSpPr>
        <p:spPr>
          <a:xfrm>
            <a:off x="1052516" y="1167090"/>
            <a:ext cx="942109" cy="436418"/>
          </a:xfrm>
          <a:prstGeom prst="roundRect">
            <a:avLst/>
          </a:prstGeom>
          <a:solidFill>
            <a:srgbClr val="324A5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6EDD3"/>
                </a:solidFill>
                <a:effectLst/>
                <a:uLnTx/>
                <a:uFillTx/>
                <a:latin typeface="Times New Roman" panose="02020603050405020304" pitchFamily="18" charset="0"/>
                <a:ea typeface="+mn-ea"/>
                <a:cs typeface="+mn-cs"/>
              </a:rPr>
              <a:t>Data</a:t>
            </a:r>
          </a:p>
        </p:txBody>
      </p:sp>
      <p:sp>
        <p:nvSpPr>
          <p:cNvPr id="14" name="TextBox 13">
            <a:extLst>
              <a:ext uri="{FF2B5EF4-FFF2-40B4-BE49-F238E27FC236}">
                <a16:creationId xmlns:a16="http://schemas.microsoft.com/office/drawing/2014/main" id="{7887CDD1-5FBC-3F36-B3CF-65BADC433862}"/>
              </a:ext>
            </a:extLst>
          </p:cNvPr>
          <p:cNvSpPr txBox="1"/>
          <p:nvPr/>
        </p:nvSpPr>
        <p:spPr>
          <a:xfrm>
            <a:off x="1560249" y="1860804"/>
            <a:ext cx="1066933" cy="369332"/>
          </a:xfrm>
          <a:prstGeom prst="rect">
            <a:avLst/>
          </a:prstGeom>
          <a:solidFill>
            <a:srgbClr val="CCD9CE"/>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mn-cs"/>
              </a:rPr>
              <a:t>Dog</a:t>
            </a:r>
          </a:p>
        </p:txBody>
      </p:sp>
      <p:sp>
        <p:nvSpPr>
          <p:cNvPr id="15" name="TextBox 14">
            <a:extLst>
              <a:ext uri="{FF2B5EF4-FFF2-40B4-BE49-F238E27FC236}">
                <a16:creationId xmlns:a16="http://schemas.microsoft.com/office/drawing/2014/main" id="{CBDEAE31-2114-752F-87F3-19021CBD9447}"/>
              </a:ext>
            </a:extLst>
          </p:cNvPr>
          <p:cNvSpPr txBox="1"/>
          <p:nvPr/>
        </p:nvSpPr>
        <p:spPr>
          <a:xfrm>
            <a:off x="1560251" y="3210090"/>
            <a:ext cx="1066932" cy="369332"/>
          </a:xfrm>
          <a:prstGeom prst="rect">
            <a:avLst/>
          </a:prstGeom>
          <a:solidFill>
            <a:srgbClr val="CCD9CE"/>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mn-cs"/>
              </a:rPr>
              <a:t>Dog</a:t>
            </a:r>
          </a:p>
        </p:txBody>
      </p:sp>
      <p:sp>
        <p:nvSpPr>
          <p:cNvPr id="16" name="TextBox 15">
            <a:extLst>
              <a:ext uri="{FF2B5EF4-FFF2-40B4-BE49-F238E27FC236}">
                <a16:creationId xmlns:a16="http://schemas.microsoft.com/office/drawing/2014/main" id="{779B3CC1-F97A-3995-C9A7-ABCBD672F017}"/>
              </a:ext>
            </a:extLst>
          </p:cNvPr>
          <p:cNvSpPr txBox="1"/>
          <p:nvPr/>
        </p:nvSpPr>
        <p:spPr>
          <a:xfrm>
            <a:off x="1560252" y="4662998"/>
            <a:ext cx="1066932" cy="369332"/>
          </a:xfrm>
          <a:prstGeom prst="rect">
            <a:avLst/>
          </a:prstGeom>
          <a:solidFill>
            <a:srgbClr val="CCD9CE"/>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mn-cs"/>
              </a:rPr>
              <a:t>Not dog</a:t>
            </a:r>
          </a:p>
        </p:txBody>
      </p:sp>
      <p:sp>
        <p:nvSpPr>
          <p:cNvPr id="18" name="Right Brace 17">
            <a:extLst>
              <a:ext uri="{FF2B5EF4-FFF2-40B4-BE49-F238E27FC236}">
                <a16:creationId xmlns:a16="http://schemas.microsoft.com/office/drawing/2014/main" id="{02963AFD-3044-F69C-E654-0971FA8B265C}"/>
              </a:ext>
            </a:extLst>
          </p:cNvPr>
          <p:cNvSpPr/>
          <p:nvPr/>
        </p:nvSpPr>
        <p:spPr>
          <a:xfrm>
            <a:off x="3011033" y="1860804"/>
            <a:ext cx="526473" cy="3171526"/>
          </a:xfrm>
          <a:prstGeom prst="rightBrace">
            <a:avLst>
              <a:gd name="adj1" fmla="val 41666"/>
              <a:gd name="adj2" fmla="val 50000"/>
            </a:avLst>
          </a:prstGeom>
          <a:ln w="57150">
            <a:solidFill>
              <a:srgbClr val="5B709A"/>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imes New Roman"/>
              <a:ea typeface="+mn-ea"/>
              <a:cs typeface="+mn-cs"/>
            </a:endParaRPr>
          </a:p>
        </p:txBody>
      </p:sp>
      <p:sp>
        <p:nvSpPr>
          <p:cNvPr id="19" name="Rectangle: Rounded Corners 18">
            <a:extLst>
              <a:ext uri="{FF2B5EF4-FFF2-40B4-BE49-F238E27FC236}">
                <a16:creationId xmlns:a16="http://schemas.microsoft.com/office/drawing/2014/main" id="{70B02279-6F7A-453B-6351-CB005F112AAA}"/>
              </a:ext>
            </a:extLst>
          </p:cNvPr>
          <p:cNvSpPr/>
          <p:nvPr/>
        </p:nvSpPr>
        <p:spPr>
          <a:xfrm>
            <a:off x="3585736" y="3137367"/>
            <a:ext cx="2173952" cy="577652"/>
          </a:xfrm>
          <a:prstGeom prst="roundRect">
            <a:avLst/>
          </a:prstGeom>
          <a:solidFill>
            <a:srgbClr val="324A5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6EDD3"/>
                </a:solidFill>
                <a:effectLst/>
                <a:uLnTx/>
                <a:uFillTx/>
                <a:latin typeface="Times New Roman" panose="02020603050405020304" pitchFamily="18" charset="0"/>
                <a:ea typeface="+mn-ea"/>
                <a:cs typeface="+mn-cs"/>
              </a:rPr>
              <a:t>Algorithm f(x)</a:t>
            </a:r>
          </a:p>
        </p:txBody>
      </p:sp>
      <p:cxnSp>
        <p:nvCxnSpPr>
          <p:cNvPr id="20" name="Straight Arrow Connector 19">
            <a:extLst>
              <a:ext uri="{FF2B5EF4-FFF2-40B4-BE49-F238E27FC236}">
                <a16:creationId xmlns:a16="http://schemas.microsoft.com/office/drawing/2014/main" id="{3E8FE9A6-2523-EFCB-4CFE-75EE5E907390}"/>
              </a:ext>
            </a:extLst>
          </p:cNvPr>
          <p:cNvCxnSpPr>
            <a:cxnSpLocks/>
          </p:cNvCxnSpPr>
          <p:nvPr/>
        </p:nvCxnSpPr>
        <p:spPr>
          <a:xfrm>
            <a:off x="5839849" y="3426193"/>
            <a:ext cx="606671" cy="0"/>
          </a:xfrm>
          <a:prstGeom prst="straightConnector1">
            <a:avLst/>
          </a:prstGeom>
          <a:ln w="57150">
            <a:solidFill>
              <a:srgbClr val="5B709A"/>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Rounded Corners 20">
            <a:extLst>
              <a:ext uri="{FF2B5EF4-FFF2-40B4-BE49-F238E27FC236}">
                <a16:creationId xmlns:a16="http://schemas.microsoft.com/office/drawing/2014/main" id="{CBEF0C35-E74A-DC32-9B8C-882FEDCF5C72}"/>
              </a:ext>
            </a:extLst>
          </p:cNvPr>
          <p:cNvSpPr/>
          <p:nvPr/>
        </p:nvSpPr>
        <p:spPr>
          <a:xfrm>
            <a:off x="7690889" y="3189062"/>
            <a:ext cx="1181582" cy="449180"/>
          </a:xfrm>
          <a:prstGeom prst="roundRect">
            <a:avLst/>
          </a:prstGeom>
          <a:solidFill>
            <a:srgbClr val="324A5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AEADA"/>
                </a:solidFill>
                <a:effectLst/>
                <a:uLnTx/>
                <a:uFillTx/>
                <a:latin typeface="Times New Roman" panose="02020603050405020304" pitchFamily="18" charset="0"/>
                <a:ea typeface="+mn-ea"/>
                <a:cs typeface="+mn-cs"/>
              </a:rPr>
              <a:t>Label</a:t>
            </a:r>
            <a:r>
              <a:rPr kumimoji="0" lang="en-US" sz="2000" b="1" i="0" u="none" strike="noStrike" kern="1200" cap="none" spc="0" normalizeH="0" baseline="0" noProof="0" dirty="0">
                <a:ln>
                  <a:noFill/>
                </a:ln>
                <a:solidFill>
                  <a:srgbClr val="F6EDD3"/>
                </a:solidFill>
                <a:effectLst/>
                <a:uLnTx/>
                <a:uFillTx/>
                <a:latin typeface="Times New Roman" panose="02020603050405020304" pitchFamily="18" charset="0"/>
                <a:ea typeface="+mn-ea"/>
                <a:cs typeface="+mn-cs"/>
              </a:rPr>
              <a:t>?</a:t>
            </a:r>
          </a:p>
        </p:txBody>
      </p:sp>
      <p:sp>
        <p:nvSpPr>
          <p:cNvPr id="22" name="TextBox 21">
            <a:extLst>
              <a:ext uri="{FF2B5EF4-FFF2-40B4-BE49-F238E27FC236}">
                <a16:creationId xmlns:a16="http://schemas.microsoft.com/office/drawing/2014/main" id="{31BAE16D-C809-8A70-92F9-907652C3C279}"/>
              </a:ext>
            </a:extLst>
          </p:cNvPr>
          <p:cNvSpPr txBox="1"/>
          <p:nvPr/>
        </p:nvSpPr>
        <p:spPr>
          <a:xfrm>
            <a:off x="424179" y="5548156"/>
            <a:ext cx="2309762"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EF3E42"/>
                </a:solidFill>
                <a:effectLst/>
                <a:uLnTx/>
                <a:uFillTx/>
                <a:latin typeface="Times New Roman" panose="02020603050405020304" pitchFamily="18" charset="0"/>
                <a:ea typeface="+mn-ea"/>
                <a:cs typeface="+mn-cs"/>
              </a:rPr>
              <a:t>Training data</a:t>
            </a:r>
          </a:p>
        </p:txBody>
      </p:sp>
      <p:sp>
        <p:nvSpPr>
          <p:cNvPr id="23" name="TextBox 22">
            <a:extLst>
              <a:ext uri="{FF2B5EF4-FFF2-40B4-BE49-F238E27FC236}">
                <a16:creationId xmlns:a16="http://schemas.microsoft.com/office/drawing/2014/main" id="{D28A9C88-A284-B90D-629B-7223803D001F}"/>
              </a:ext>
            </a:extLst>
          </p:cNvPr>
          <p:cNvSpPr txBox="1"/>
          <p:nvPr/>
        </p:nvSpPr>
        <p:spPr>
          <a:xfrm>
            <a:off x="3761653" y="5548155"/>
            <a:ext cx="2684867"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EF3E42"/>
                </a:solidFill>
                <a:effectLst/>
                <a:uLnTx/>
                <a:uFillTx/>
                <a:latin typeface="Times New Roman" panose="02020603050405020304" pitchFamily="18" charset="0"/>
                <a:ea typeface="+mn-ea"/>
                <a:cs typeface="+mn-cs"/>
              </a:rPr>
              <a:t>Validation data</a:t>
            </a:r>
          </a:p>
        </p:txBody>
      </p:sp>
      <p:sp>
        <p:nvSpPr>
          <p:cNvPr id="24" name="TextBox 23">
            <a:extLst>
              <a:ext uri="{FF2B5EF4-FFF2-40B4-BE49-F238E27FC236}">
                <a16:creationId xmlns:a16="http://schemas.microsoft.com/office/drawing/2014/main" id="{EC061612-7C9F-0424-7DF4-6B2EAF1C7247}"/>
              </a:ext>
            </a:extLst>
          </p:cNvPr>
          <p:cNvSpPr txBox="1"/>
          <p:nvPr/>
        </p:nvSpPr>
        <p:spPr>
          <a:xfrm>
            <a:off x="7055218" y="5548155"/>
            <a:ext cx="2684867"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EF3E42"/>
                </a:solidFill>
                <a:effectLst/>
                <a:uLnTx/>
                <a:uFillTx/>
                <a:latin typeface="Times New Roman" panose="02020603050405020304" pitchFamily="18" charset="0"/>
                <a:ea typeface="+mn-ea"/>
                <a:cs typeface="+mn-cs"/>
              </a:rPr>
              <a:t>Test data</a:t>
            </a:r>
          </a:p>
        </p:txBody>
      </p:sp>
      <p:pic>
        <p:nvPicPr>
          <p:cNvPr id="27" name="Picture 26">
            <a:extLst>
              <a:ext uri="{FF2B5EF4-FFF2-40B4-BE49-F238E27FC236}">
                <a16:creationId xmlns:a16="http://schemas.microsoft.com/office/drawing/2014/main" id="{0E4DEA75-6D33-B60A-083B-E28FD08E5D4B}"/>
              </a:ext>
            </a:extLst>
          </p:cNvPr>
          <p:cNvPicPr>
            <a:picLocks noChangeAspect="1"/>
          </p:cNvPicPr>
          <p:nvPr/>
        </p:nvPicPr>
        <p:blipFill>
          <a:blip r:embed="rId8"/>
          <a:stretch>
            <a:fillRect/>
          </a:stretch>
        </p:blipFill>
        <p:spPr>
          <a:xfrm>
            <a:off x="2343420" y="947751"/>
            <a:ext cx="5582048" cy="472833"/>
          </a:xfrm>
          <a:prstGeom prst="rect">
            <a:avLst/>
          </a:prstGeom>
        </p:spPr>
      </p:pic>
      <p:grpSp>
        <p:nvGrpSpPr>
          <p:cNvPr id="2" name="Group 1">
            <a:extLst>
              <a:ext uri="{FF2B5EF4-FFF2-40B4-BE49-F238E27FC236}">
                <a16:creationId xmlns:a16="http://schemas.microsoft.com/office/drawing/2014/main" id="{C91A0239-B7C4-4A85-CCB3-AD57F8D61A7B}"/>
              </a:ext>
            </a:extLst>
          </p:cNvPr>
          <p:cNvGrpSpPr/>
          <p:nvPr/>
        </p:nvGrpSpPr>
        <p:grpSpPr>
          <a:xfrm>
            <a:off x="7098353" y="6086717"/>
            <a:ext cx="2906356" cy="675816"/>
            <a:chOff x="240963" y="2980266"/>
            <a:chExt cx="6646204" cy="1189036"/>
          </a:xfrm>
        </p:grpSpPr>
        <p:grpSp>
          <p:nvGrpSpPr>
            <p:cNvPr id="3" name="Group 2">
              <a:extLst>
                <a:ext uri="{FF2B5EF4-FFF2-40B4-BE49-F238E27FC236}">
                  <a16:creationId xmlns:a16="http://schemas.microsoft.com/office/drawing/2014/main" id="{A54858AA-DDB1-0A06-782F-1AF73255A0B2}"/>
                </a:ext>
              </a:extLst>
            </p:cNvPr>
            <p:cNvGrpSpPr/>
            <p:nvPr/>
          </p:nvGrpSpPr>
          <p:grpSpPr>
            <a:xfrm>
              <a:off x="1451610" y="2980266"/>
              <a:ext cx="5435557" cy="1074827"/>
              <a:chOff x="1451610" y="2980266"/>
              <a:chExt cx="5435557" cy="1074827"/>
            </a:xfrm>
          </p:grpSpPr>
          <p:sp>
            <p:nvSpPr>
              <p:cNvPr id="28" name="Rectangle 27">
                <a:extLst>
                  <a:ext uri="{FF2B5EF4-FFF2-40B4-BE49-F238E27FC236}">
                    <a16:creationId xmlns:a16="http://schemas.microsoft.com/office/drawing/2014/main" id="{F3136AA0-0C31-F04E-377B-2497F18167E6}"/>
                  </a:ext>
                </a:extLst>
              </p:cNvPr>
              <p:cNvSpPr/>
              <p:nvPr/>
            </p:nvSpPr>
            <p:spPr>
              <a:xfrm>
                <a:off x="2235199" y="2980266"/>
                <a:ext cx="2421410" cy="107482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Straight Arrow Connector 28">
                <a:extLst>
                  <a:ext uri="{FF2B5EF4-FFF2-40B4-BE49-F238E27FC236}">
                    <a16:creationId xmlns:a16="http://schemas.microsoft.com/office/drawing/2014/main" id="{352A0F1E-6455-169B-8B11-CAD0756BD7DE}"/>
                  </a:ext>
                </a:extLst>
              </p:cNvPr>
              <p:cNvCxnSpPr>
                <a:cxnSpLocks/>
              </p:cNvCxnSpPr>
              <p:nvPr/>
            </p:nvCxnSpPr>
            <p:spPr>
              <a:xfrm>
                <a:off x="1451610" y="3211830"/>
                <a:ext cx="783590" cy="0"/>
              </a:xfrm>
              <a:prstGeom prst="straightConnector1">
                <a:avLst/>
              </a:prstGeom>
              <a:ln w="25400">
                <a:tailEnd type="triangle" w="lg" len="lg"/>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920DB42D-775C-DD32-AD8C-AC3DE169C61B}"/>
                  </a:ext>
                </a:extLst>
              </p:cNvPr>
              <p:cNvSpPr txBox="1"/>
              <p:nvPr/>
            </p:nvSpPr>
            <p:spPr>
              <a:xfrm>
                <a:off x="2200662" y="3191534"/>
                <a:ext cx="2421410" cy="703956"/>
              </a:xfrm>
              <a:prstGeom prst="rect">
                <a:avLst/>
              </a:prstGeom>
              <a:noFill/>
            </p:spPr>
            <p:txBody>
              <a:bodyPr wrap="square" rtlCol="0">
                <a:spAutoFit/>
              </a:bodyPr>
              <a:lstStyle/>
              <a:p>
                <a:pPr algn="ctr"/>
                <a:r>
                  <a:rPr lang="en-US" sz="1000" b="1" dirty="0">
                    <a:solidFill>
                      <a:schemeClr val="accent2"/>
                    </a:solidFill>
                  </a:rPr>
                  <a:t>Classical Programming</a:t>
                </a:r>
              </a:p>
            </p:txBody>
          </p:sp>
          <p:sp>
            <p:nvSpPr>
              <p:cNvPr id="31" name="TextBox 30">
                <a:extLst>
                  <a:ext uri="{FF2B5EF4-FFF2-40B4-BE49-F238E27FC236}">
                    <a16:creationId xmlns:a16="http://schemas.microsoft.com/office/drawing/2014/main" id="{C81C0008-FEAA-08D6-0985-F123EE2DB7BE}"/>
                  </a:ext>
                </a:extLst>
              </p:cNvPr>
              <p:cNvSpPr txBox="1"/>
              <p:nvPr/>
            </p:nvSpPr>
            <p:spPr>
              <a:xfrm>
                <a:off x="5108745" y="3262501"/>
                <a:ext cx="1778422" cy="593649"/>
              </a:xfrm>
              <a:prstGeom prst="rect">
                <a:avLst/>
              </a:prstGeom>
              <a:noFill/>
            </p:spPr>
            <p:txBody>
              <a:bodyPr wrap="square" rtlCol="0">
                <a:spAutoFit/>
              </a:bodyPr>
              <a:lstStyle/>
              <a:p>
                <a:pPr algn="ctr"/>
                <a:r>
                  <a:rPr lang="en-US" sz="1000" b="1" dirty="0">
                    <a:solidFill>
                      <a:schemeClr val="accent2"/>
                    </a:solidFill>
                  </a:rPr>
                  <a:t>Answers</a:t>
                </a:r>
              </a:p>
            </p:txBody>
          </p:sp>
        </p:grpSp>
        <p:sp>
          <p:nvSpPr>
            <p:cNvPr id="5" name="TextBox 4">
              <a:extLst>
                <a:ext uri="{FF2B5EF4-FFF2-40B4-BE49-F238E27FC236}">
                  <a16:creationId xmlns:a16="http://schemas.microsoft.com/office/drawing/2014/main" id="{3B56F6E7-5110-5407-DCE2-2CC94F5341B6}"/>
                </a:ext>
              </a:extLst>
            </p:cNvPr>
            <p:cNvSpPr txBox="1"/>
            <p:nvPr/>
          </p:nvSpPr>
          <p:spPr>
            <a:xfrm>
              <a:off x="240963" y="2991697"/>
              <a:ext cx="1778424" cy="593648"/>
            </a:xfrm>
            <a:prstGeom prst="rect">
              <a:avLst/>
            </a:prstGeom>
            <a:noFill/>
          </p:spPr>
          <p:txBody>
            <a:bodyPr wrap="square" rtlCol="0">
              <a:spAutoFit/>
            </a:bodyPr>
            <a:lstStyle/>
            <a:p>
              <a:pPr algn="ctr"/>
              <a:r>
                <a:rPr lang="en-US" sz="1000" b="1" dirty="0">
                  <a:solidFill>
                    <a:schemeClr val="accent2"/>
                  </a:solidFill>
                </a:rPr>
                <a:t>Rules</a:t>
              </a:r>
            </a:p>
          </p:txBody>
        </p:sp>
        <p:sp>
          <p:nvSpPr>
            <p:cNvPr id="17" name="TextBox 16">
              <a:extLst>
                <a:ext uri="{FF2B5EF4-FFF2-40B4-BE49-F238E27FC236}">
                  <a16:creationId xmlns:a16="http://schemas.microsoft.com/office/drawing/2014/main" id="{620772DA-5094-A3AB-A728-0D4571D27053}"/>
                </a:ext>
              </a:extLst>
            </p:cNvPr>
            <p:cNvSpPr txBox="1"/>
            <p:nvPr/>
          </p:nvSpPr>
          <p:spPr>
            <a:xfrm>
              <a:off x="261409" y="3575653"/>
              <a:ext cx="1778424" cy="593649"/>
            </a:xfrm>
            <a:prstGeom prst="rect">
              <a:avLst/>
            </a:prstGeom>
            <a:noFill/>
          </p:spPr>
          <p:txBody>
            <a:bodyPr wrap="square" rtlCol="0">
              <a:spAutoFit/>
            </a:bodyPr>
            <a:lstStyle/>
            <a:p>
              <a:pPr algn="ctr"/>
              <a:r>
                <a:rPr lang="en-US" sz="1000" b="1" dirty="0">
                  <a:solidFill>
                    <a:schemeClr val="accent2"/>
                  </a:solidFill>
                </a:rPr>
                <a:t>Data</a:t>
              </a:r>
            </a:p>
          </p:txBody>
        </p:sp>
        <p:cxnSp>
          <p:nvCxnSpPr>
            <p:cNvPr id="25" name="Straight Arrow Connector 24">
              <a:extLst>
                <a:ext uri="{FF2B5EF4-FFF2-40B4-BE49-F238E27FC236}">
                  <a16:creationId xmlns:a16="http://schemas.microsoft.com/office/drawing/2014/main" id="{884A98FB-B876-9341-3A76-69C507121D70}"/>
                </a:ext>
              </a:extLst>
            </p:cNvPr>
            <p:cNvCxnSpPr>
              <a:cxnSpLocks/>
            </p:cNvCxnSpPr>
            <p:nvPr/>
          </p:nvCxnSpPr>
          <p:spPr>
            <a:xfrm>
              <a:off x="1497416" y="3775710"/>
              <a:ext cx="783590" cy="0"/>
            </a:xfrm>
            <a:prstGeom prst="straightConnector1">
              <a:avLst/>
            </a:prstGeom>
            <a:ln w="25400">
              <a:tailEnd type="triangle" w="lg" len="lg"/>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B178DB0D-3040-B7BB-CE61-F7D3A1A060F1}"/>
                </a:ext>
              </a:extLst>
            </p:cNvPr>
            <p:cNvCxnSpPr>
              <a:cxnSpLocks/>
            </p:cNvCxnSpPr>
            <p:nvPr/>
          </p:nvCxnSpPr>
          <p:spPr>
            <a:xfrm>
              <a:off x="4613385" y="3509010"/>
              <a:ext cx="783589" cy="0"/>
            </a:xfrm>
            <a:prstGeom prst="straightConnector1">
              <a:avLst/>
            </a:prstGeom>
            <a:ln w="25400">
              <a:tailEnd type="triangle" w="lg" len="lg"/>
            </a:ln>
          </p:spPr>
          <p:style>
            <a:lnRef idx="1">
              <a:schemeClr val="accent1"/>
            </a:lnRef>
            <a:fillRef idx="0">
              <a:schemeClr val="accent1"/>
            </a:fillRef>
            <a:effectRef idx="0">
              <a:schemeClr val="accent1"/>
            </a:effectRef>
            <a:fontRef idx="minor">
              <a:schemeClr val="tx1"/>
            </a:fontRef>
          </p:style>
        </p:cxnSp>
      </p:grpSp>
      <p:grpSp>
        <p:nvGrpSpPr>
          <p:cNvPr id="32" name="Group 31">
            <a:extLst>
              <a:ext uri="{FF2B5EF4-FFF2-40B4-BE49-F238E27FC236}">
                <a16:creationId xmlns:a16="http://schemas.microsoft.com/office/drawing/2014/main" id="{C85633CB-7ACF-1381-A3AC-07D2CE15D2B6}"/>
              </a:ext>
            </a:extLst>
          </p:cNvPr>
          <p:cNvGrpSpPr/>
          <p:nvPr/>
        </p:nvGrpSpPr>
        <p:grpSpPr>
          <a:xfrm>
            <a:off x="1437567" y="6096158"/>
            <a:ext cx="3786957" cy="584684"/>
            <a:chOff x="59023" y="2980267"/>
            <a:chExt cx="6450396" cy="1074827"/>
          </a:xfrm>
        </p:grpSpPr>
        <p:grpSp>
          <p:nvGrpSpPr>
            <p:cNvPr id="33" name="Group 32">
              <a:extLst>
                <a:ext uri="{FF2B5EF4-FFF2-40B4-BE49-F238E27FC236}">
                  <a16:creationId xmlns:a16="http://schemas.microsoft.com/office/drawing/2014/main" id="{3C3C5E8F-83AB-F478-2EC8-87D5704641B6}"/>
                </a:ext>
              </a:extLst>
            </p:cNvPr>
            <p:cNvGrpSpPr/>
            <p:nvPr/>
          </p:nvGrpSpPr>
          <p:grpSpPr>
            <a:xfrm>
              <a:off x="1451610" y="2980267"/>
              <a:ext cx="5057809" cy="1074827"/>
              <a:chOff x="1451610" y="2980267"/>
              <a:chExt cx="5057809" cy="1074827"/>
            </a:xfrm>
          </p:grpSpPr>
          <p:sp>
            <p:nvSpPr>
              <p:cNvPr id="38" name="Rectangle 37">
                <a:extLst>
                  <a:ext uri="{FF2B5EF4-FFF2-40B4-BE49-F238E27FC236}">
                    <a16:creationId xmlns:a16="http://schemas.microsoft.com/office/drawing/2014/main" id="{FE29EC23-BEB3-3730-5932-821FC3F55B33}"/>
                  </a:ext>
                </a:extLst>
              </p:cNvPr>
              <p:cNvSpPr/>
              <p:nvPr/>
            </p:nvSpPr>
            <p:spPr>
              <a:xfrm>
                <a:off x="2235200" y="2980267"/>
                <a:ext cx="2140172" cy="107482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cxnSp>
            <p:nvCxnSpPr>
              <p:cNvPr id="39" name="Straight Arrow Connector 38">
                <a:extLst>
                  <a:ext uri="{FF2B5EF4-FFF2-40B4-BE49-F238E27FC236}">
                    <a16:creationId xmlns:a16="http://schemas.microsoft.com/office/drawing/2014/main" id="{61381FDD-3584-FC52-CF03-7371F5142BB0}"/>
                  </a:ext>
                </a:extLst>
              </p:cNvPr>
              <p:cNvCxnSpPr>
                <a:cxnSpLocks/>
              </p:cNvCxnSpPr>
              <p:nvPr/>
            </p:nvCxnSpPr>
            <p:spPr>
              <a:xfrm>
                <a:off x="1451610" y="3211830"/>
                <a:ext cx="783590" cy="0"/>
              </a:xfrm>
              <a:prstGeom prst="straightConnector1">
                <a:avLst/>
              </a:prstGeom>
              <a:ln w="25400">
                <a:tailEnd type="triangle" w="lg" len="lg"/>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52FF8A84-DCF1-B00E-F93B-F45ED5A3395D}"/>
                  </a:ext>
                </a:extLst>
              </p:cNvPr>
              <p:cNvSpPr txBox="1"/>
              <p:nvPr/>
            </p:nvSpPr>
            <p:spPr>
              <a:xfrm>
                <a:off x="2416386" y="3146905"/>
                <a:ext cx="1778423" cy="641370"/>
              </a:xfrm>
              <a:prstGeom prst="rect">
                <a:avLst/>
              </a:prstGeom>
              <a:noFill/>
            </p:spPr>
            <p:txBody>
              <a:bodyPr wrap="square" rtlCol="0">
                <a:spAutoFit/>
              </a:bodyPr>
              <a:lstStyle/>
              <a:p>
                <a:pPr algn="ctr"/>
                <a:r>
                  <a:rPr lang="en-US" sz="1000" b="1" dirty="0">
                    <a:solidFill>
                      <a:schemeClr val="accent2"/>
                    </a:solidFill>
                  </a:rPr>
                  <a:t>Machine</a:t>
                </a:r>
              </a:p>
              <a:p>
                <a:pPr algn="ctr"/>
                <a:r>
                  <a:rPr lang="en-US" sz="1000" b="1" dirty="0">
                    <a:solidFill>
                      <a:schemeClr val="accent2"/>
                    </a:solidFill>
                  </a:rPr>
                  <a:t>Learning</a:t>
                </a:r>
              </a:p>
            </p:txBody>
          </p:sp>
          <p:sp>
            <p:nvSpPr>
              <p:cNvPr id="41" name="TextBox 40">
                <a:extLst>
                  <a:ext uri="{FF2B5EF4-FFF2-40B4-BE49-F238E27FC236}">
                    <a16:creationId xmlns:a16="http://schemas.microsoft.com/office/drawing/2014/main" id="{E9C36CA6-4611-B477-E561-5B81D70B135F}"/>
                  </a:ext>
                </a:extLst>
              </p:cNvPr>
              <p:cNvSpPr txBox="1"/>
              <p:nvPr/>
            </p:nvSpPr>
            <p:spPr>
              <a:xfrm>
                <a:off x="4730995" y="3246455"/>
                <a:ext cx="1778424" cy="394689"/>
              </a:xfrm>
              <a:prstGeom prst="rect">
                <a:avLst/>
              </a:prstGeom>
              <a:noFill/>
            </p:spPr>
            <p:txBody>
              <a:bodyPr wrap="square" rtlCol="0">
                <a:spAutoFit/>
              </a:bodyPr>
              <a:lstStyle/>
              <a:p>
                <a:pPr algn="ctr"/>
                <a:r>
                  <a:rPr lang="en-US" sz="1000" b="1" dirty="0">
                    <a:solidFill>
                      <a:schemeClr val="accent2"/>
                    </a:solidFill>
                  </a:rPr>
                  <a:t>Rules</a:t>
                </a:r>
              </a:p>
            </p:txBody>
          </p:sp>
        </p:grpSp>
        <p:sp>
          <p:nvSpPr>
            <p:cNvPr id="34" name="TextBox 33">
              <a:extLst>
                <a:ext uri="{FF2B5EF4-FFF2-40B4-BE49-F238E27FC236}">
                  <a16:creationId xmlns:a16="http://schemas.microsoft.com/office/drawing/2014/main" id="{8FDFAB2E-9D01-DC03-E966-AC34BFA0D056}"/>
                </a:ext>
              </a:extLst>
            </p:cNvPr>
            <p:cNvSpPr txBox="1"/>
            <p:nvPr/>
          </p:nvSpPr>
          <p:spPr>
            <a:xfrm>
              <a:off x="240965" y="2991696"/>
              <a:ext cx="1778423" cy="394689"/>
            </a:xfrm>
            <a:prstGeom prst="rect">
              <a:avLst/>
            </a:prstGeom>
            <a:noFill/>
          </p:spPr>
          <p:txBody>
            <a:bodyPr wrap="square" rtlCol="0">
              <a:spAutoFit/>
            </a:bodyPr>
            <a:lstStyle/>
            <a:p>
              <a:pPr algn="ctr"/>
              <a:r>
                <a:rPr lang="en-US" sz="1000" b="1" dirty="0">
                  <a:solidFill>
                    <a:schemeClr val="accent2"/>
                  </a:solidFill>
                </a:rPr>
                <a:t>Data</a:t>
              </a:r>
            </a:p>
          </p:txBody>
        </p:sp>
        <p:sp>
          <p:nvSpPr>
            <p:cNvPr id="35" name="TextBox 34">
              <a:extLst>
                <a:ext uri="{FF2B5EF4-FFF2-40B4-BE49-F238E27FC236}">
                  <a16:creationId xmlns:a16="http://schemas.microsoft.com/office/drawing/2014/main" id="{26A250AD-0067-1CC9-06B6-D552637F3570}"/>
                </a:ext>
              </a:extLst>
            </p:cNvPr>
            <p:cNvSpPr txBox="1"/>
            <p:nvPr/>
          </p:nvSpPr>
          <p:spPr>
            <a:xfrm>
              <a:off x="59023" y="3562829"/>
              <a:ext cx="1778423" cy="394689"/>
            </a:xfrm>
            <a:prstGeom prst="rect">
              <a:avLst/>
            </a:prstGeom>
            <a:noFill/>
          </p:spPr>
          <p:txBody>
            <a:bodyPr wrap="square" rtlCol="0">
              <a:spAutoFit/>
            </a:bodyPr>
            <a:lstStyle/>
            <a:p>
              <a:pPr algn="ctr"/>
              <a:r>
                <a:rPr lang="en-US" sz="1000" b="1" dirty="0">
                  <a:solidFill>
                    <a:schemeClr val="accent2"/>
                  </a:solidFill>
                </a:rPr>
                <a:t>Answers</a:t>
              </a:r>
            </a:p>
          </p:txBody>
        </p:sp>
        <p:cxnSp>
          <p:nvCxnSpPr>
            <p:cNvPr id="36" name="Straight Arrow Connector 35">
              <a:extLst>
                <a:ext uri="{FF2B5EF4-FFF2-40B4-BE49-F238E27FC236}">
                  <a16:creationId xmlns:a16="http://schemas.microsoft.com/office/drawing/2014/main" id="{2615AACE-3FC2-654F-3081-17CCD0D7BDE0}"/>
                </a:ext>
              </a:extLst>
            </p:cNvPr>
            <p:cNvCxnSpPr>
              <a:cxnSpLocks/>
            </p:cNvCxnSpPr>
            <p:nvPr/>
          </p:nvCxnSpPr>
          <p:spPr>
            <a:xfrm>
              <a:off x="1479392" y="3768323"/>
              <a:ext cx="783590" cy="0"/>
            </a:xfrm>
            <a:prstGeom prst="straightConnector1">
              <a:avLst/>
            </a:prstGeom>
            <a:ln w="25400">
              <a:tailEnd type="triangle" w="lg" len="lg"/>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B06C79B3-1D06-DD6D-7872-1FF6C8997153}"/>
                </a:ext>
              </a:extLst>
            </p:cNvPr>
            <p:cNvCxnSpPr>
              <a:cxnSpLocks/>
            </p:cNvCxnSpPr>
            <p:nvPr/>
          </p:nvCxnSpPr>
          <p:spPr>
            <a:xfrm>
              <a:off x="4414742" y="3536205"/>
              <a:ext cx="783590" cy="0"/>
            </a:xfrm>
            <a:prstGeom prst="straightConnector1">
              <a:avLst/>
            </a:prstGeom>
            <a:ln w="25400">
              <a:tailEnd type="triangle" w="lg" len="lg"/>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8581802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8143DF0-1634-6348-94F0-77071880617A}"/>
              </a:ext>
            </a:extLst>
          </p:cNvPr>
          <p:cNvSpPr txBox="1"/>
          <p:nvPr/>
        </p:nvSpPr>
        <p:spPr>
          <a:xfrm>
            <a:off x="9550671" y="7745773"/>
            <a:ext cx="5282659" cy="666977"/>
          </a:xfrm>
          <a:prstGeom prst="rect">
            <a:avLst/>
          </a:prstGeom>
          <a:noFill/>
        </p:spPr>
        <p:txBody>
          <a:bodyPr wrap="square" rtlCol="0">
            <a:spAutoFit/>
          </a:bodyPr>
          <a:lstStyle/>
          <a:p>
            <a:r>
              <a:rPr lang="en-US" sz="1867" dirty="0">
                <a:latin typeface="Helvetica Neue Light"/>
                <a:cs typeface="Helvetica Neue Light"/>
              </a:rPr>
              <a:t>Credit: C. Bishop. Pattern Recognition and Mach. Learning.</a:t>
            </a:r>
          </a:p>
        </p:txBody>
      </p:sp>
      <p:sp>
        <p:nvSpPr>
          <p:cNvPr id="25" name="Title 1">
            <a:extLst>
              <a:ext uri="{FF2B5EF4-FFF2-40B4-BE49-F238E27FC236}">
                <a16:creationId xmlns:a16="http://schemas.microsoft.com/office/drawing/2014/main" id="{5B2432E8-34FF-9019-E602-45DA1DB9E8D5}"/>
              </a:ext>
            </a:extLst>
          </p:cNvPr>
          <p:cNvSpPr txBox="1">
            <a:spLocks/>
          </p:cNvSpPr>
          <p:nvPr/>
        </p:nvSpPr>
        <p:spPr>
          <a:xfrm>
            <a:off x="-134522" y="244016"/>
            <a:ext cx="9841230" cy="10969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t>Need for Validation Set </a:t>
            </a:r>
          </a:p>
        </p:txBody>
      </p:sp>
      <p:grpSp>
        <p:nvGrpSpPr>
          <p:cNvPr id="2" name="Group 1">
            <a:extLst>
              <a:ext uri="{FF2B5EF4-FFF2-40B4-BE49-F238E27FC236}">
                <a16:creationId xmlns:a16="http://schemas.microsoft.com/office/drawing/2014/main" id="{71D750F9-4FC9-F1D9-39AC-D354662E3513}"/>
              </a:ext>
            </a:extLst>
          </p:cNvPr>
          <p:cNvGrpSpPr/>
          <p:nvPr/>
        </p:nvGrpSpPr>
        <p:grpSpPr>
          <a:xfrm>
            <a:off x="2127715" y="1562439"/>
            <a:ext cx="4645995" cy="461665"/>
            <a:chOff x="1626375" y="6044477"/>
            <a:chExt cx="4645995" cy="461665"/>
          </a:xfrm>
        </p:grpSpPr>
        <p:sp>
          <p:nvSpPr>
            <p:cNvPr id="5" name="TextBox 4">
              <a:extLst>
                <a:ext uri="{FF2B5EF4-FFF2-40B4-BE49-F238E27FC236}">
                  <a16:creationId xmlns:a16="http://schemas.microsoft.com/office/drawing/2014/main" id="{70EF437D-49DC-B643-85A1-4D19E300B944}"/>
                </a:ext>
              </a:extLst>
            </p:cNvPr>
            <p:cNvSpPr txBox="1"/>
            <p:nvPr/>
          </p:nvSpPr>
          <p:spPr>
            <a:xfrm>
              <a:off x="1626375" y="6044477"/>
              <a:ext cx="1149674" cy="461665"/>
            </a:xfrm>
            <a:prstGeom prst="rect">
              <a:avLst/>
            </a:prstGeom>
            <a:noFill/>
          </p:spPr>
          <p:txBody>
            <a:bodyPr wrap="none" rtlCol="0">
              <a:spAutoFit/>
            </a:bodyPr>
            <a:lstStyle/>
            <a:p>
              <a:r>
                <a:rPr lang="en-US" sz="2400" dirty="0"/>
                <a:t>Model: </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23464EA-D7F8-98F3-42C4-0B6E39284828}"/>
                    </a:ext>
                  </a:extLst>
                </p:cNvPr>
                <p:cNvSpPr txBox="1"/>
                <p:nvPr/>
              </p:nvSpPr>
              <p:spPr>
                <a:xfrm>
                  <a:off x="2838673" y="6098013"/>
                  <a:ext cx="343369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2400" i="1" smtClean="0">
                                <a:latin typeface="Cambria Math" panose="02040503050406030204" pitchFamily="18" charset="0"/>
                              </a:rPr>
                            </m:ctrlPr>
                          </m:accPr>
                          <m:e>
                            <m:r>
                              <a:rPr lang="en-US" sz="2400" i="1">
                                <a:latin typeface="Cambria Math" panose="02040503050406030204" pitchFamily="18" charset="0"/>
                              </a:rPr>
                              <m:t>𝑦</m:t>
                            </m:r>
                          </m:e>
                        </m:acc>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b="0" i="1" smtClean="0">
                                <a:latin typeface="Cambria Math" panose="02040503050406030204" pitchFamily="18" charset="0"/>
                              </a:rPr>
                              <m:t>𝜃</m:t>
                            </m:r>
                          </m:e>
                          <m:sub>
                            <m:r>
                              <a:rPr lang="en-US" sz="2400" i="1">
                                <a:latin typeface="Cambria Math" panose="02040503050406030204" pitchFamily="18" charset="0"/>
                              </a:rPr>
                              <m:t>𝑛</m:t>
                            </m:r>
                          </m:sub>
                        </m:sSub>
                        <m:sSup>
                          <m:sSupPr>
                            <m:ctrlPr>
                              <a:rPr lang="en-US" sz="2400" i="1">
                                <a:latin typeface="Cambria Math" panose="02040503050406030204" pitchFamily="18" charset="0"/>
                              </a:rPr>
                            </m:ctrlPr>
                          </m:sSupPr>
                          <m:e>
                            <m:r>
                              <a:rPr lang="en-US" sz="2400" i="1">
                                <a:latin typeface="Cambria Math" panose="02040503050406030204" pitchFamily="18" charset="0"/>
                              </a:rPr>
                              <m:t>𝑥</m:t>
                            </m:r>
                          </m:e>
                          <m:sup>
                            <m:r>
                              <a:rPr lang="en-US" sz="2400" i="1">
                                <a:latin typeface="Cambria Math" panose="02040503050406030204" pitchFamily="18" charset="0"/>
                              </a:rPr>
                              <m:t>𝑛</m:t>
                            </m:r>
                          </m:sup>
                        </m:sSup>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b="0" i="1" smtClean="0">
                                <a:latin typeface="Cambria Math" panose="02040503050406030204" pitchFamily="18" charset="0"/>
                              </a:rPr>
                              <m:t>𝜃</m:t>
                            </m:r>
                          </m:e>
                          <m:sub>
                            <m:r>
                              <a:rPr lang="en-US" sz="2400" i="1">
                                <a:latin typeface="Cambria Math" panose="02040503050406030204" pitchFamily="18" charset="0"/>
                              </a:rPr>
                              <m:t>1</m:t>
                            </m:r>
                          </m:sub>
                        </m:sSub>
                        <m:r>
                          <a:rPr lang="en-US" sz="2400" i="1">
                            <a:latin typeface="Cambria Math" panose="02040503050406030204" pitchFamily="18" charset="0"/>
                          </a:rPr>
                          <m:t>𝑥</m:t>
                        </m:r>
                        <m:r>
                          <a:rPr lang="en-US" sz="2400" i="1">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𝜃</m:t>
                            </m:r>
                          </m:e>
                          <m:sub>
                            <m:r>
                              <a:rPr lang="en-US" sz="2400" b="0" i="1" smtClean="0">
                                <a:latin typeface="Cambria Math" panose="02040503050406030204" pitchFamily="18" charset="0"/>
                              </a:rPr>
                              <m:t>0</m:t>
                            </m:r>
                          </m:sub>
                        </m:sSub>
                      </m:oMath>
                    </m:oMathPara>
                  </a14:m>
                  <a:endParaRPr lang="en-US" sz="2400" dirty="0"/>
                </a:p>
              </p:txBody>
            </p:sp>
          </mc:Choice>
          <mc:Fallback xmlns="">
            <p:sp>
              <p:nvSpPr>
                <p:cNvPr id="7" name="TextBox 6">
                  <a:extLst>
                    <a:ext uri="{FF2B5EF4-FFF2-40B4-BE49-F238E27FC236}">
                      <a16:creationId xmlns:a16="http://schemas.microsoft.com/office/drawing/2014/main" id="{B23464EA-D7F8-98F3-42C4-0B6E39284828}"/>
                    </a:ext>
                  </a:extLst>
                </p:cNvPr>
                <p:cNvSpPr txBox="1">
                  <a:spLocks noRot="1" noChangeAspect="1" noMove="1" noResize="1" noEditPoints="1" noAdjustHandles="1" noChangeArrowheads="1" noChangeShapeType="1" noTextEdit="1"/>
                </p:cNvSpPr>
                <p:nvPr/>
              </p:nvSpPr>
              <p:spPr>
                <a:xfrm>
                  <a:off x="2838673" y="6098013"/>
                  <a:ext cx="3433697" cy="369332"/>
                </a:xfrm>
                <a:prstGeom prst="rect">
                  <a:avLst/>
                </a:prstGeom>
                <a:blipFill>
                  <a:blip r:embed="rId2"/>
                  <a:stretch>
                    <a:fillRect l="-1599" t="-14754" r="-178" b="-26230"/>
                  </a:stretch>
                </a:blipFill>
              </p:spPr>
              <p:txBody>
                <a:bodyPr/>
                <a:lstStyle/>
                <a:p>
                  <a:r>
                    <a:rPr lang="en-US">
                      <a:noFill/>
                    </a:rPr>
                    <a:t> </a:t>
                  </a:r>
                </a:p>
              </p:txBody>
            </p:sp>
          </mc:Fallback>
        </mc:AlternateContent>
      </p:grpSp>
      <p:sp>
        <p:nvSpPr>
          <p:cNvPr id="8" name="TextBox 7">
            <a:extLst>
              <a:ext uri="{FF2B5EF4-FFF2-40B4-BE49-F238E27FC236}">
                <a16:creationId xmlns:a16="http://schemas.microsoft.com/office/drawing/2014/main" id="{64BC01E5-6CD1-6EF9-7DB5-B1D38F60C130}"/>
              </a:ext>
            </a:extLst>
          </p:cNvPr>
          <p:cNvSpPr txBox="1"/>
          <p:nvPr/>
        </p:nvSpPr>
        <p:spPr>
          <a:xfrm>
            <a:off x="373950" y="2591566"/>
            <a:ext cx="5205046" cy="461665"/>
          </a:xfrm>
          <a:prstGeom prst="rect">
            <a:avLst/>
          </a:prstGeom>
          <a:noFill/>
        </p:spPr>
        <p:txBody>
          <a:bodyPr wrap="square" rtlCol="0">
            <a:spAutoFit/>
          </a:bodyPr>
          <a:lstStyle/>
          <a:p>
            <a:r>
              <a:rPr lang="en-US" sz="2400" dirty="0"/>
              <a:t>How do we select n ?</a:t>
            </a:r>
          </a:p>
        </p:txBody>
      </p:sp>
      <p:grpSp>
        <p:nvGrpSpPr>
          <p:cNvPr id="9" name="Group 8">
            <a:extLst>
              <a:ext uri="{FF2B5EF4-FFF2-40B4-BE49-F238E27FC236}">
                <a16:creationId xmlns:a16="http://schemas.microsoft.com/office/drawing/2014/main" id="{28B6D0C7-3E05-3479-9118-2D1335A3A56C}"/>
              </a:ext>
            </a:extLst>
          </p:cNvPr>
          <p:cNvGrpSpPr/>
          <p:nvPr/>
        </p:nvGrpSpPr>
        <p:grpSpPr>
          <a:xfrm>
            <a:off x="162681" y="3429000"/>
            <a:ext cx="9544027" cy="2773899"/>
            <a:chOff x="256465" y="522566"/>
            <a:chExt cx="13310178" cy="4021237"/>
          </a:xfrm>
        </p:grpSpPr>
        <p:grpSp>
          <p:nvGrpSpPr>
            <p:cNvPr id="10" name="Group 9">
              <a:extLst>
                <a:ext uri="{FF2B5EF4-FFF2-40B4-BE49-F238E27FC236}">
                  <a16:creationId xmlns:a16="http://schemas.microsoft.com/office/drawing/2014/main" id="{CBA94F0B-54EF-DB7F-ABD1-C06A1A1AA8A0}"/>
                </a:ext>
              </a:extLst>
            </p:cNvPr>
            <p:cNvGrpSpPr/>
            <p:nvPr/>
          </p:nvGrpSpPr>
          <p:grpSpPr>
            <a:xfrm>
              <a:off x="256465" y="666822"/>
              <a:ext cx="3924137" cy="3876981"/>
              <a:chOff x="304800" y="697963"/>
              <a:chExt cx="3766903" cy="3721637"/>
            </a:xfrm>
          </p:grpSpPr>
          <p:pic>
            <p:nvPicPr>
              <p:cNvPr id="17" name="Picture 16">
                <a:extLst>
                  <a:ext uri="{FF2B5EF4-FFF2-40B4-BE49-F238E27FC236}">
                    <a16:creationId xmlns:a16="http://schemas.microsoft.com/office/drawing/2014/main" id="{1DB0607E-D8E2-F456-18AB-D83A6B5D5158}"/>
                  </a:ext>
                </a:extLst>
              </p:cNvPr>
              <p:cNvPicPr>
                <a:picLocks noChangeAspect="1"/>
              </p:cNvPicPr>
              <p:nvPr/>
            </p:nvPicPr>
            <p:blipFill>
              <a:blip r:embed="rId3"/>
              <a:stretch>
                <a:fillRect/>
              </a:stretch>
            </p:blipFill>
            <p:spPr>
              <a:xfrm>
                <a:off x="304800" y="1600200"/>
                <a:ext cx="3766903" cy="2819400"/>
              </a:xfrm>
              <a:prstGeom prst="rect">
                <a:avLst/>
              </a:prstGeom>
            </p:spPr>
          </p:pic>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0968647A-49B4-8E62-3499-09EDFC79601F}"/>
                      </a:ext>
                    </a:extLst>
                  </p:cNvPr>
                  <p:cNvSpPr txBox="1"/>
                  <p:nvPr/>
                </p:nvSpPr>
                <p:spPr>
                  <a:xfrm>
                    <a:off x="1621485" y="697963"/>
                    <a:ext cx="1386189" cy="443167"/>
                  </a:xfrm>
                  <a:prstGeom prst="rect">
                    <a:avLst/>
                  </a:prstGeom>
                  <a:noFill/>
                </p:spPr>
                <p:txBody>
                  <a:bodyPr wrap="none" rtlCol="0">
                    <a:spAutoFit/>
                  </a:bodyPr>
                  <a:lstStyle/>
                  <a:p>
                    <a14:m>
                      <m:oMath xmlns:m="http://schemas.openxmlformats.org/officeDocument/2006/math">
                        <m:r>
                          <a:rPr lang="en-US" sz="2400" i="1">
                            <a:solidFill>
                              <a:srgbClr val="FF0000"/>
                            </a:solidFill>
                            <a:latin typeface="Cambria Math" charset="0"/>
                            <a:cs typeface="Helvetica Neue Light"/>
                          </a:rPr>
                          <m:t>𝑓</m:t>
                        </m:r>
                      </m:oMath>
                    </a14:m>
                    <a:r>
                      <a:rPr lang="en-US" sz="2400" dirty="0">
                        <a:solidFill>
                          <a:srgbClr val="FF0000"/>
                        </a:solidFill>
                        <a:latin typeface="Helvetica Neue Light"/>
                        <a:cs typeface="Helvetica Neue Light"/>
                      </a:rPr>
                      <a:t> is linear</a:t>
                    </a:r>
                  </a:p>
                </p:txBody>
              </p:sp>
            </mc:Choice>
            <mc:Fallback xmlns="">
              <p:sp>
                <p:nvSpPr>
                  <p:cNvPr id="18" name="TextBox 17">
                    <a:extLst>
                      <a:ext uri="{FF2B5EF4-FFF2-40B4-BE49-F238E27FC236}">
                        <a16:creationId xmlns:a16="http://schemas.microsoft.com/office/drawing/2014/main" id="{0968647A-49B4-8E62-3499-09EDFC79601F}"/>
                      </a:ext>
                    </a:extLst>
                  </p:cNvPr>
                  <p:cNvSpPr txBox="1">
                    <a:spLocks noRot="1" noChangeAspect="1" noMove="1" noResize="1" noEditPoints="1" noAdjustHandles="1" noChangeArrowheads="1" noChangeShapeType="1" noTextEdit="1"/>
                  </p:cNvSpPr>
                  <p:nvPr/>
                </p:nvSpPr>
                <p:spPr>
                  <a:xfrm>
                    <a:off x="1621485" y="697963"/>
                    <a:ext cx="1386189" cy="443167"/>
                  </a:xfrm>
                  <a:prstGeom prst="rect">
                    <a:avLst/>
                  </a:prstGeom>
                  <a:blipFill>
                    <a:blip r:embed="rId4"/>
                    <a:stretch>
                      <a:fillRect l="-4706" t="-15385" r="-47059" b="-88462"/>
                    </a:stretch>
                  </a:blipFill>
                </p:spPr>
                <p:txBody>
                  <a:bodyPr/>
                  <a:lstStyle/>
                  <a:p>
                    <a:r>
                      <a:rPr lang="en-US">
                        <a:noFill/>
                      </a:rPr>
                      <a:t> </a:t>
                    </a:r>
                  </a:p>
                </p:txBody>
              </p:sp>
            </mc:Fallback>
          </mc:AlternateContent>
        </p:grpSp>
        <p:grpSp>
          <p:nvGrpSpPr>
            <p:cNvPr id="11" name="Group 10">
              <a:extLst>
                <a:ext uri="{FF2B5EF4-FFF2-40B4-BE49-F238E27FC236}">
                  <a16:creationId xmlns:a16="http://schemas.microsoft.com/office/drawing/2014/main" id="{7F20EA5F-72DB-0950-6980-4CF88ECE001D}"/>
                </a:ext>
              </a:extLst>
            </p:cNvPr>
            <p:cNvGrpSpPr/>
            <p:nvPr/>
          </p:nvGrpSpPr>
          <p:grpSpPr>
            <a:xfrm>
              <a:off x="4402518" y="649827"/>
              <a:ext cx="3783527" cy="3769527"/>
              <a:chOff x="4253142" y="685609"/>
              <a:chExt cx="3747858" cy="3733991"/>
            </a:xfrm>
          </p:grpSpPr>
          <p:pic>
            <p:nvPicPr>
              <p:cNvPr id="15" name="Picture 14">
                <a:extLst>
                  <a:ext uri="{FF2B5EF4-FFF2-40B4-BE49-F238E27FC236}">
                    <a16:creationId xmlns:a16="http://schemas.microsoft.com/office/drawing/2014/main" id="{5394A778-3B9A-4EB8-6E1C-2015EB80870E}"/>
                  </a:ext>
                </a:extLst>
              </p:cNvPr>
              <p:cNvPicPr>
                <a:picLocks noChangeAspect="1"/>
              </p:cNvPicPr>
              <p:nvPr/>
            </p:nvPicPr>
            <p:blipFill>
              <a:blip r:embed="rId5"/>
              <a:stretch>
                <a:fillRect/>
              </a:stretch>
            </p:blipFill>
            <p:spPr>
              <a:xfrm>
                <a:off x="4253142" y="1705902"/>
                <a:ext cx="3747858" cy="2713698"/>
              </a:xfrm>
              <a:prstGeom prst="rect">
                <a:avLst/>
              </a:prstGeom>
            </p:spPr>
          </p:pic>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7C0622ED-848C-F206-8532-EE91DC4546AD}"/>
                      </a:ext>
                    </a:extLst>
                  </p:cNvPr>
                  <p:cNvSpPr txBox="1"/>
                  <p:nvPr/>
                </p:nvSpPr>
                <p:spPr>
                  <a:xfrm>
                    <a:off x="5636490" y="685609"/>
                    <a:ext cx="1432023" cy="457312"/>
                  </a:xfrm>
                  <a:prstGeom prst="rect">
                    <a:avLst/>
                  </a:prstGeom>
                  <a:noFill/>
                </p:spPr>
                <p:txBody>
                  <a:bodyPr wrap="none" rtlCol="0">
                    <a:spAutoFit/>
                  </a:bodyPr>
                  <a:lstStyle/>
                  <a:p>
                    <a14:m>
                      <m:oMath xmlns:m="http://schemas.openxmlformats.org/officeDocument/2006/math">
                        <m:r>
                          <a:rPr lang="en-US" sz="2400" i="1">
                            <a:solidFill>
                              <a:srgbClr val="FF0000"/>
                            </a:solidFill>
                            <a:latin typeface="Cambria Math" charset="0"/>
                            <a:cs typeface="Helvetica Neue Light"/>
                          </a:rPr>
                          <m:t>𝑓</m:t>
                        </m:r>
                      </m:oMath>
                    </a14:m>
                    <a:r>
                      <a:rPr lang="en-US" sz="2400" dirty="0">
                        <a:solidFill>
                          <a:srgbClr val="FF0000"/>
                        </a:solidFill>
                        <a:latin typeface="Helvetica Neue Light"/>
                        <a:cs typeface="Helvetica Neue Light"/>
                      </a:rPr>
                      <a:t> is cubic</a:t>
                    </a:r>
                  </a:p>
                </p:txBody>
              </p:sp>
            </mc:Choice>
            <mc:Fallback xmlns="">
              <p:sp>
                <p:nvSpPr>
                  <p:cNvPr id="16" name="TextBox 15">
                    <a:extLst>
                      <a:ext uri="{FF2B5EF4-FFF2-40B4-BE49-F238E27FC236}">
                        <a16:creationId xmlns:a16="http://schemas.microsoft.com/office/drawing/2014/main" id="{7C0622ED-848C-F206-8532-EE91DC4546AD}"/>
                      </a:ext>
                    </a:extLst>
                  </p:cNvPr>
                  <p:cNvSpPr txBox="1">
                    <a:spLocks noRot="1" noChangeAspect="1" noMove="1" noResize="1" noEditPoints="1" noAdjustHandles="1" noChangeArrowheads="1" noChangeShapeType="1" noTextEdit="1"/>
                  </p:cNvSpPr>
                  <p:nvPr/>
                </p:nvSpPr>
                <p:spPr>
                  <a:xfrm>
                    <a:off x="5636490" y="685609"/>
                    <a:ext cx="1432023" cy="457312"/>
                  </a:xfrm>
                  <a:prstGeom prst="rect">
                    <a:avLst/>
                  </a:prstGeom>
                  <a:blipFill>
                    <a:blip r:embed="rId6"/>
                    <a:stretch>
                      <a:fillRect l="-5294" t="-15385" r="-47059" b="-88462"/>
                    </a:stretch>
                  </a:blipFill>
                </p:spPr>
                <p:txBody>
                  <a:bodyPr/>
                  <a:lstStyle/>
                  <a:p>
                    <a:r>
                      <a:rPr lang="en-US">
                        <a:noFill/>
                      </a:rPr>
                      <a:t> </a:t>
                    </a:r>
                  </a:p>
                </p:txBody>
              </p:sp>
            </mc:Fallback>
          </mc:AlternateContent>
        </p:grpSp>
        <p:grpSp>
          <p:nvGrpSpPr>
            <p:cNvPr id="12" name="Group 11">
              <a:extLst>
                <a:ext uri="{FF2B5EF4-FFF2-40B4-BE49-F238E27FC236}">
                  <a16:creationId xmlns:a16="http://schemas.microsoft.com/office/drawing/2014/main" id="{8111DC9F-89A8-CDD6-23C6-D335249B2B2B}"/>
                </a:ext>
              </a:extLst>
            </p:cNvPr>
            <p:cNvGrpSpPr/>
            <p:nvPr/>
          </p:nvGrpSpPr>
          <p:grpSpPr>
            <a:xfrm>
              <a:off x="7372516" y="522566"/>
              <a:ext cx="6194127" cy="3876373"/>
              <a:chOff x="7322322" y="464758"/>
              <a:chExt cx="6328033" cy="3960174"/>
            </a:xfrm>
          </p:grpSpPr>
          <p:pic>
            <p:nvPicPr>
              <p:cNvPr id="13" name="Picture 12">
                <a:extLst>
                  <a:ext uri="{FF2B5EF4-FFF2-40B4-BE49-F238E27FC236}">
                    <a16:creationId xmlns:a16="http://schemas.microsoft.com/office/drawing/2014/main" id="{284F1DCD-27A3-0DBB-7FF8-3079313414F1}"/>
                  </a:ext>
                </a:extLst>
              </p:cNvPr>
              <p:cNvPicPr>
                <a:picLocks noChangeAspect="1"/>
              </p:cNvPicPr>
              <p:nvPr/>
            </p:nvPicPr>
            <p:blipFill>
              <a:blip r:embed="rId7"/>
              <a:stretch>
                <a:fillRect/>
              </a:stretch>
            </p:blipFill>
            <p:spPr>
              <a:xfrm>
                <a:off x="8278294" y="1705901"/>
                <a:ext cx="3685106" cy="2719031"/>
              </a:xfrm>
              <a:prstGeom prst="rect">
                <a:avLst/>
              </a:prstGeom>
            </p:spPr>
          </p:pic>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2BCE1A12-A522-D13D-A47D-8AFA43300B8C}"/>
                      </a:ext>
                    </a:extLst>
                  </p:cNvPr>
                  <p:cNvSpPr txBox="1"/>
                  <p:nvPr/>
                </p:nvSpPr>
                <p:spPr>
                  <a:xfrm>
                    <a:off x="7322322" y="464758"/>
                    <a:ext cx="6328033" cy="1230714"/>
                  </a:xfrm>
                  <a:prstGeom prst="rect">
                    <a:avLst/>
                  </a:prstGeom>
                  <a:noFill/>
                </p:spPr>
                <p:txBody>
                  <a:bodyPr wrap="square" rtlCol="0">
                    <a:spAutoFit/>
                  </a:bodyPr>
                  <a:lstStyle/>
                  <a:p>
                    <a:pPr algn="ctr"/>
                    <a14:m>
                      <m:oMath xmlns:m="http://schemas.openxmlformats.org/officeDocument/2006/math">
                        <m:r>
                          <a:rPr lang="en-US" sz="2400" i="1">
                            <a:solidFill>
                              <a:srgbClr val="FF0000"/>
                            </a:solidFill>
                            <a:latin typeface="Cambria Math" charset="0"/>
                            <a:cs typeface="Helvetica Neue Light"/>
                          </a:rPr>
                          <m:t>𝑓</m:t>
                        </m:r>
                      </m:oMath>
                    </a14:m>
                    <a:r>
                      <a:rPr lang="en-US" sz="2400" dirty="0">
                        <a:solidFill>
                          <a:srgbClr val="FF0000"/>
                        </a:solidFill>
                        <a:latin typeface="Helvetica Neue Light"/>
                        <a:cs typeface="Helvetica Neue Light"/>
                      </a:rPr>
                      <a:t> is a polynomial of </a:t>
                    </a:r>
                    <a:br>
                      <a:rPr lang="en-US" sz="2400" dirty="0">
                        <a:solidFill>
                          <a:srgbClr val="FF0000"/>
                        </a:solidFill>
                        <a:latin typeface="Helvetica Neue Light"/>
                        <a:cs typeface="Helvetica Neue Light"/>
                      </a:rPr>
                    </a:br>
                    <a:r>
                      <a:rPr lang="en-US" sz="2400" dirty="0">
                        <a:solidFill>
                          <a:srgbClr val="FF0000"/>
                        </a:solidFill>
                        <a:latin typeface="Helvetica Neue Light"/>
                        <a:cs typeface="Helvetica Neue Light"/>
                      </a:rPr>
                      <a:t>degree 9</a:t>
                    </a:r>
                  </a:p>
                </p:txBody>
              </p:sp>
            </mc:Choice>
            <mc:Fallback xmlns="">
              <p:sp>
                <p:nvSpPr>
                  <p:cNvPr id="14" name="TextBox 13">
                    <a:extLst>
                      <a:ext uri="{FF2B5EF4-FFF2-40B4-BE49-F238E27FC236}">
                        <a16:creationId xmlns:a16="http://schemas.microsoft.com/office/drawing/2014/main" id="{2BCE1A12-A522-D13D-A47D-8AFA43300B8C}"/>
                      </a:ext>
                    </a:extLst>
                  </p:cNvPr>
                  <p:cNvSpPr txBox="1">
                    <a:spLocks noRot="1" noChangeAspect="1" noMove="1" noResize="1" noEditPoints="1" noAdjustHandles="1" noChangeArrowheads="1" noChangeShapeType="1" noTextEdit="1"/>
                  </p:cNvSpPr>
                  <p:nvPr/>
                </p:nvSpPr>
                <p:spPr>
                  <a:xfrm>
                    <a:off x="7322322" y="464758"/>
                    <a:ext cx="6328033" cy="1230714"/>
                  </a:xfrm>
                  <a:prstGeom prst="rect">
                    <a:avLst/>
                  </a:prstGeom>
                  <a:blipFill>
                    <a:blip r:embed="rId8"/>
                    <a:stretch>
                      <a:fillRect t="-5882" b="-15441"/>
                    </a:stretch>
                  </a:blipFill>
                </p:spPr>
                <p:txBody>
                  <a:bodyPr/>
                  <a:lstStyle/>
                  <a:p>
                    <a:r>
                      <a:rPr lang="en-US">
                        <a:noFill/>
                      </a:rPr>
                      <a:t> </a:t>
                    </a:r>
                  </a:p>
                </p:txBody>
              </p:sp>
            </mc:Fallback>
          </mc:AlternateContent>
        </p:grpSp>
      </p:grpSp>
    </p:spTree>
    <p:extLst>
      <p:ext uri="{BB962C8B-B14F-4D97-AF65-F5344CB8AC3E}">
        <p14:creationId xmlns:p14="http://schemas.microsoft.com/office/powerpoint/2010/main" val="24617437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482333" y="322641"/>
            <a:ext cx="10972800" cy="1524000"/>
          </a:xfrm>
          <a:prstGeom prst="rect">
            <a:avLst/>
          </a:prstGeom>
        </p:spPr>
        <p:txBody>
          <a:bodyPr>
            <a:noAutofit/>
          </a:bodyPr>
          <a:lstStyle>
            <a:lvl1pPr algn="ctr" defTabSz="457200">
              <a:defRPr sz="3200" b="0">
                <a:solidFill>
                  <a:srgbClr val="205382"/>
                </a:solidFill>
                <a:latin typeface="+mj-lt"/>
                <a:ea typeface="+mn-ea"/>
                <a:cs typeface="+mn-cs"/>
                <a:sym typeface="Helvetica"/>
              </a:defRPr>
            </a:lvl1pPr>
            <a:lvl2pPr algn="ctr" defTabSz="457200">
              <a:defRPr sz="3300" b="1">
                <a:solidFill>
                  <a:srgbClr val="205382"/>
                </a:solidFill>
                <a:latin typeface="+mn-lt"/>
                <a:ea typeface="+mn-ea"/>
                <a:cs typeface="+mn-cs"/>
                <a:sym typeface="Helvetica"/>
              </a:defRPr>
            </a:lvl2pPr>
            <a:lvl3pPr algn="ctr" defTabSz="457200">
              <a:defRPr sz="3300" b="1">
                <a:solidFill>
                  <a:srgbClr val="205382"/>
                </a:solidFill>
                <a:latin typeface="+mn-lt"/>
                <a:ea typeface="+mn-ea"/>
                <a:cs typeface="+mn-cs"/>
                <a:sym typeface="Helvetica"/>
              </a:defRPr>
            </a:lvl3pPr>
            <a:lvl4pPr algn="ctr" defTabSz="457200">
              <a:defRPr sz="3300" b="1">
                <a:solidFill>
                  <a:srgbClr val="205382"/>
                </a:solidFill>
                <a:latin typeface="+mn-lt"/>
                <a:ea typeface="+mn-ea"/>
                <a:cs typeface="+mn-cs"/>
                <a:sym typeface="Helvetica"/>
              </a:defRPr>
            </a:lvl4pPr>
            <a:lvl5pPr algn="ctr" defTabSz="457200">
              <a:defRPr sz="3300" b="1">
                <a:solidFill>
                  <a:srgbClr val="205382"/>
                </a:solidFill>
                <a:latin typeface="+mn-lt"/>
                <a:ea typeface="+mn-ea"/>
                <a:cs typeface="+mn-cs"/>
                <a:sym typeface="Helvetica"/>
              </a:defRPr>
            </a:lvl5pPr>
            <a:lvl6pPr algn="ctr" defTabSz="457200">
              <a:defRPr sz="3300" b="1">
                <a:solidFill>
                  <a:srgbClr val="205382"/>
                </a:solidFill>
                <a:latin typeface="+mn-lt"/>
                <a:ea typeface="+mn-ea"/>
                <a:cs typeface="+mn-cs"/>
                <a:sym typeface="Helvetica"/>
              </a:defRPr>
            </a:lvl6pPr>
            <a:lvl7pPr algn="ctr" defTabSz="457200">
              <a:defRPr sz="3300" b="1">
                <a:solidFill>
                  <a:srgbClr val="205382"/>
                </a:solidFill>
                <a:latin typeface="+mn-lt"/>
                <a:ea typeface="+mn-ea"/>
                <a:cs typeface="+mn-cs"/>
                <a:sym typeface="Helvetica"/>
              </a:defRPr>
            </a:lvl7pPr>
            <a:lvl8pPr algn="ctr" defTabSz="457200">
              <a:defRPr sz="3300" b="1">
                <a:solidFill>
                  <a:srgbClr val="205382"/>
                </a:solidFill>
                <a:latin typeface="+mn-lt"/>
                <a:ea typeface="+mn-ea"/>
                <a:cs typeface="+mn-cs"/>
                <a:sym typeface="Helvetica"/>
              </a:defRPr>
            </a:lvl8pPr>
            <a:lvl9pPr algn="ctr" defTabSz="457200">
              <a:defRPr sz="3300" b="1">
                <a:solidFill>
                  <a:srgbClr val="205382"/>
                </a:solidFill>
                <a:latin typeface="+mn-lt"/>
                <a:ea typeface="+mn-ea"/>
                <a:cs typeface="+mn-cs"/>
                <a:sym typeface="Helvetica"/>
              </a:defRPr>
            </a:lvl9pPr>
          </a:lstStyle>
          <a:p>
            <a:r>
              <a:rPr lang="en-US" sz="4267" dirty="0"/>
              <a:t>Linear Regression – 1 output, 1 input</a:t>
            </a:r>
          </a:p>
        </p:txBody>
      </p:sp>
      <p:grpSp>
        <p:nvGrpSpPr>
          <p:cNvPr id="17" name="Group 16">
            <a:extLst>
              <a:ext uri="{FF2B5EF4-FFF2-40B4-BE49-F238E27FC236}">
                <a16:creationId xmlns:a16="http://schemas.microsoft.com/office/drawing/2014/main" id="{ECF9A38F-CD2A-1A93-A3BF-4B34F205EE79}"/>
              </a:ext>
            </a:extLst>
          </p:cNvPr>
          <p:cNvGrpSpPr/>
          <p:nvPr/>
        </p:nvGrpSpPr>
        <p:grpSpPr>
          <a:xfrm>
            <a:off x="870638" y="1473240"/>
            <a:ext cx="6188993" cy="4148852"/>
            <a:chOff x="3373808" y="1473240"/>
            <a:chExt cx="6188993" cy="4148852"/>
          </a:xfrm>
        </p:grpSpPr>
        <p:cxnSp>
          <p:nvCxnSpPr>
            <p:cNvPr id="3" name="Straight Arrow Connector 2">
              <a:extLst>
                <a:ext uri="{FF2B5EF4-FFF2-40B4-BE49-F238E27FC236}">
                  <a16:creationId xmlns:a16="http://schemas.microsoft.com/office/drawing/2014/main" id="{261AFB7F-6D14-3741-94CD-2EFCADA42FA3}"/>
                </a:ext>
              </a:extLst>
            </p:cNvPr>
            <p:cNvCxnSpPr>
              <a:cxnSpLocks/>
            </p:cNvCxnSpPr>
            <p:nvPr/>
          </p:nvCxnSpPr>
          <p:spPr>
            <a:xfrm flipV="1">
              <a:off x="3622765" y="1890184"/>
              <a:ext cx="0" cy="36368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6269E7B8-4987-F24F-BBC8-59DD636F35FD}"/>
                </a:ext>
              </a:extLst>
            </p:cNvPr>
            <p:cNvCxnSpPr>
              <a:cxnSpLocks/>
            </p:cNvCxnSpPr>
            <p:nvPr/>
          </p:nvCxnSpPr>
          <p:spPr>
            <a:xfrm>
              <a:off x="3622765" y="5527040"/>
              <a:ext cx="5521235" cy="58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5CA08CC8-0785-7D4E-9C15-90A07488EC69}"/>
                </a:ext>
              </a:extLst>
            </p:cNvPr>
            <p:cNvSpPr/>
            <p:nvPr/>
          </p:nvSpPr>
          <p:spPr>
            <a:xfrm>
              <a:off x="4351382" y="4377509"/>
              <a:ext cx="185783" cy="185783"/>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0" name="Oval 9">
              <a:extLst>
                <a:ext uri="{FF2B5EF4-FFF2-40B4-BE49-F238E27FC236}">
                  <a16:creationId xmlns:a16="http://schemas.microsoft.com/office/drawing/2014/main" id="{4208583F-4AE7-A749-B3D2-57A89002C4C1}"/>
                </a:ext>
              </a:extLst>
            </p:cNvPr>
            <p:cNvSpPr/>
            <p:nvPr/>
          </p:nvSpPr>
          <p:spPr>
            <a:xfrm>
              <a:off x="5196114" y="4145281"/>
              <a:ext cx="185783" cy="185783"/>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1" name="Oval 10">
              <a:extLst>
                <a:ext uri="{FF2B5EF4-FFF2-40B4-BE49-F238E27FC236}">
                  <a16:creationId xmlns:a16="http://schemas.microsoft.com/office/drawing/2014/main" id="{1836099C-E931-524F-9EA7-4BA388A9F01C}"/>
                </a:ext>
              </a:extLst>
            </p:cNvPr>
            <p:cNvSpPr/>
            <p:nvPr/>
          </p:nvSpPr>
          <p:spPr>
            <a:xfrm>
              <a:off x="5608319" y="3522829"/>
              <a:ext cx="185783" cy="185783"/>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2" name="Oval 11">
              <a:extLst>
                <a:ext uri="{FF2B5EF4-FFF2-40B4-BE49-F238E27FC236}">
                  <a16:creationId xmlns:a16="http://schemas.microsoft.com/office/drawing/2014/main" id="{2D6E0A76-59E1-4649-A3D0-CC01A2255560}"/>
                </a:ext>
              </a:extLst>
            </p:cNvPr>
            <p:cNvSpPr/>
            <p:nvPr/>
          </p:nvSpPr>
          <p:spPr>
            <a:xfrm>
              <a:off x="6383383" y="3429935"/>
              <a:ext cx="185783" cy="185783"/>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3" name="Oval 12">
              <a:extLst>
                <a:ext uri="{FF2B5EF4-FFF2-40B4-BE49-F238E27FC236}">
                  <a16:creationId xmlns:a16="http://schemas.microsoft.com/office/drawing/2014/main" id="{4A8FFF8F-009E-8042-85EE-E6E87C0E35C1}"/>
                </a:ext>
              </a:extLst>
            </p:cNvPr>
            <p:cNvSpPr/>
            <p:nvPr/>
          </p:nvSpPr>
          <p:spPr>
            <a:xfrm>
              <a:off x="6653347" y="2948063"/>
              <a:ext cx="185783" cy="185783"/>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4" name="Oval 13">
              <a:extLst>
                <a:ext uri="{FF2B5EF4-FFF2-40B4-BE49-F238E27FC236}">
                  <a16:creationId xmlns:a16="http://schemas.microsoft.com/office/drawing/2014/main" id="{77041108-0345-4D4E-AB21-F9AF30FB2B4E}"/>
                </a:ext>
              </a:extLst>
            </p:cNvPr>
            <p:cNvSpPr/>
            <p:nvPr/>
          </p:nvSpPr>
          <p:spPr>
            <a:xfrm>
              <a:off x="4165599" y="4967213"/>
              <a:ext cx="185783" cy="185783"/>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5" name="Oval 14">
              <a:extLst>
                <a:ext uri="{FF2B5EF4-FFF2-40B4-BE49-F238E27FC236}">
                  <a16:creationId xmlns:a16="http://schemas.microsoft.com/office/drawing/2014/main" id="{08D126A0-3D45-824C-86E9-EC55A20CB09C}"/>
                </a:ext>
              </a:extLst>
            </p:cNvPr>
            <p:cNvSpPr/>
            <p:nvPr/>
          </p:nvSpPr>
          <p:spPr>
            <a:xfrm>
              <a:off x="7431314" y="2831949"/>
              <a:ext cx="185783" cy="185783"/>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6" name="Oval 15">
              <a:extLst>
                <a:ext uri="{FF2B5EF4-FFF2-40B4-BE49-F238E27FC236}">
                  <a16:creationId xmlns:a16="http://schemas.microsoft.com/office/drawing/2014/main" id="{FD675479-D795-A141-8611-7DE296B70BAB}"/>
                </a:ext>
              </a:extLst>
            </p:cNvPr>
            <p:cNvSpPr/>
            <p:nvPr/>
          </p:nvSpPr>
          <p:spPr>
            <a:xfrm>
              <a:off x="7245531" y="2164291"/>
              <a:ext cx="185783" cy="185783"/>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F03A72A7-7BD7-FD41-9C85-282DA62E9FA0}"/>
                    </a:ext>
                  </a:extLst>
                </p:cNvPr>
                <p:cNvSpPr txBox="1"/>
                <p:nvPr/>
              </p:nvSpPr>
              <p:spPr>
                <a:xfrm>
                  <a:off x="3373808" y="1473240"/>
                  <a:ext cx="25372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𝑦</m:t>
                        </m:r>
                      </m:oMath>
                    </m:oMathPara>
                  </a14:m>
                  <a:endParaRPr lang="en-US" sz="2400" dirty="0"/>
                </a:p>
              </p:txBody>
            </p:sp>
          </mc:Choice>
          <mc:Fallback xmlns="">
            <p:sp>
              <p:nvSpPr>
                <p:cNvPr id="18" name="TextBox 17">
                  <a:extLst>
                    <a:ext uri="{FF2B5EF4-FFF2-40B4-BE49-F238E27FC236}">
                      <a16:creationId xmlns:a16="http://schemas.microsoft.com/office/drawing/2014/main" id="{F03A72A7-7BD7-FD41-9C85-282DA62E9FA0}"/>
                    </a:ext>
                  </a:extLst>
                </p:cNvPr>
                <p:cNvSpPr txBox="1">
                  <a:spLocks noRot="1" noChangeAspect="1" noMove="1" noResize="1" noEditPoints="1" noAdjustHandles="1" noChangeArrowheads="1" noChangeShapeType="1" noTextEdit="1"/>
                </p:cNvSpPr>
                <p:nvPr/>
              </p:nvSpPr>
              <p:spPr>
                <a:xfrm>
                  <a:off x="3373808" y="1473240"/>
                  <a:ext cx="253724" cy="369332"/>
                </a:xfrm>
                <a:prstGeom prst="rect">
                  <a:avLst/>
                </a:prstGeom>
                <a:blipFill>
                  <a:blip r:embed="rId2"/>
                  <a:stretch>
                    <a:fillRect l="-29268" r="-26829" b="-28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A2AEDF24-CD7A-E74C-ADB8-53AA26ACF211}"/>
                    </a:ext>
                  </a:extLst>
                </p:cNvPr>
                <p:cNvSpPr txBox="1"/>
                <p:nvPr/>
              </p:nvSpPr>
              <p:spPr>
                <a:xfrm>
                  <a:off x="9313054" y="5252760"/>
                  <a:ext cx="24974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𝑥</m:t>
                        </m:r>
                      </m:oMath>
                    </m:oMathPara>
                  </a14:m>
                  <a:endParaRPr lang="en-US" sz="2400" dirty="0"/>
                </a:p>
              </p:txBody>
            </p:sp>
          </mc:Choice>
          <mc:Fallback xmlns="">
            <p:sp>
              <p:nvSpPr>
                <p:cNvPr id="19" name="TextBox 18">
                  <a:extLst>
                    <a:ext uri="{FF2B5EF4-FFF2-40B4-BE49-F238E27FC236}">
                      <a16:creationId xmlns:a16="http://schemas.microsoft.com/office/drawing/2014/main" id="{A2AEDF24-CD7A-E74C-ADB8-53AA26ACF211}"/>
                    </a:ext>
                  </a:extLst>
                </p:cNvPr>
                <p:cNvSpPr txBox="1">
                  <a:spLocks noRot="1" noChangeAspect="1" noMove="1" noResize="1" noEditPoints="1" noAdjustHandles="1" noChangeArrowheads="1" noChangeShapeType="1" noTextEdit="1"/>
                </p:cNvSpPr>
                <p:nvPr/>
              </p:nvSpPr>
              <p:spPr>
                <a:xfrm>
                  <a:off x="9313054" y="5252760"/>
                  <a:ext cx="249747" cy="369332"/>
                </a:xfrm>
                <a:prstGeom prst="rect">
                  <a:avLst/>
                </a:prstGeom>
                <a:blipFill>
                  <a:blip r:embed="rId3"/>
                  <a:stretch>
                    <a:fillRect l="-14634" r="-1219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41CA38D3-3346-1F4E-9402-325FEDAA1C4D}"/>
                    </a:ext>
                  </a:extLst>
                </p:cNvPr>
                <p:cNvSpPr txBox="1"/>
                <p:nvPr/>
              </p:nvSpPr>
              <p:spPr>
                <a:xfrm>
                  <a:off x="4486903" y="5065910"/>
                  <a:ext cx="810222" cy="28732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67" i="1">
                            <a:latin typeface="Cambria Math" panose="02040503050406030204" pitchFamily="18" charset="0"/>
                          </a:rPr>
                          <m:t>(</m:t>
                        </m:r>
                        <m:sSub>
                          <m:sSubPr>
                            <m:ctrlPr>
                              <a:rPr lang="en-US" sz="1867" i="1">
                                <a:latin typeface="Cambria Math" panose="02040503050406030204" pitchFamily="18" charset="0"/>
                              </a:rPr>
                            </m:ctrlPr>
                          </m:sSubPr>
                          <m:e>
                            <m:r>
                              <a:rPr lang="en-US" sz="1867" i="1">
                                <a:latin typeface="Cambria Math" panose="02040503050406030204" pitchFamily="18" charset="0"/>
                              </a:rPr>
                              <m:t>𝑥</m:t>
                            </m:r>
                          </m:e>
                          <m:sub>
                            <m:r>
                              <a:rPr lang="en-US" sz="1867" i="1">
                                <a:latin typeface="Cambria Math" panose="02040503050406030204" pitchFamily="18" charset="0"/>
                              </a:rPr>
                              <m:t>1</m:t>
                            </m:r>
                          </m:sub>
                        </m:sSub>
                        <m:r>
                          <a:rPr lang="en-US" sz="1867" i="1">
                            <a:latin typeface="Cambria Math" panose="02040503050406030204" pitchFamily="18" charset="0"/>
                          </a:rPr>
                          <m:t>,</m:t>
                        </m:r>
                        <m:sSub>
                          <m:sSubPr>
                            <m:ctrlPr>
                              <a:rPr lang="en-US" sz="1867" i="1">
                                <a:latin typeface="Cambria Math" panose="02040503050406030204" pitchFamily="18" charset="0"/>
                              </a:rPr>
                            </m:ctrlPr>
                          </m:sSubPr>
                          <m:e>
                            <m:r>
                              <a:rPr lang="en-US" sz="1867" i="1">
                                <a:latin typeface="Cambria Math" panose="02040503050406030204" pitchFamily="18" charset="0"/>
                              </a:rPr>
                              <m:t>𝑦</m:t>
                            </m:r>
                          </m:e>
                          <m:sub>
                            <m:r>
                              <a:rPr lang="en-US" sz="1867" i="1">
                                <a:latin typeface="Cambria Math" panose="02040503050406030204" pitchFamily="18" charset="0"/>
                              </a:rPr>
                              <m:t>1</m:t>
                            </m:r>
                          </m:sub>
                        </m:sSub>
                        <m:r>
                          <a:rPr lang="en-US" sz="1867" i="1">
                            <a:latin typeface="Cambria Math" panose="02040503050406030204" pitchFamily="18" charset="0"/>
                          </a:rPr>
                          <m:t>)</m:t>
                        </m:r>
                      </m:oMath>
                    </m:oMathPara>
                  </a14:m>
                  <a:endParaRPr lang="en-US" sz="1867" dirty="0"/>
                </a:p>
              </p:txBody>
            </p:sp>
          </mc:Choice>
          <mc:Fallback xmlns="">
            <p:sp>
              <p:nvSpPr>
                <p:cNvPr id="20" name="TextBox 19">
                  <a:extLst>
                    <a:ext uri="{FF2B5EF4-FFF2-40B4-BE49-F238E27FC236}">
                      <a16:creationId xmlns:a16="http://schemas.microsoft.com/office/drawing/2014/main" id="{41CA38D3-3346-1F4E-9402-325FEDAA1C4D}"/>
                    </a:ext>
                  </a:extLst>
                </p:cNvPr>
                <p:cNvSpPr txBox="1">
                  <a:spLocks noRot="1" noChangeAspect="1" noMove="1" noResize="1" noEditPoints="1" noAdjustHandles="1" noChangeArrowheads="1" noChangeShapeType="1" noTextEdit="1"/>
                </p:cNvSpPr>
                <p:nvPr/>
              </p:nvSpPr>
              <p:spPr>
                <a:xfrm>
                  <a:off x="4486903" y="5065910"/>
                  <a:ext cx="810222" cy="287323"/>
                </a:xfrm>
                <a:prstGeom prst="rect">
                  <a:avLst/>
                </a:prstGeom>
                <a:blipFill>
                  <a:blip r:embed="rId4"/>
                  <a:stretch>
                    <a:fillRect l="-10526" r="-9774" b="-404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F7988F54-7D5E-8C4E-BB09-79C1F0D1879B}"/>
                    </a:ext>
                  </a:extLst>
                </p:cNvPr>
                <p:cNvSpPr txBox="1"/>
                <p:nvPr/>
              </p:nvSpPr>
              <p:spPr>
                <a:xfrm>
                  <a:off x="3950331" y="3932085"/>
                  <a:ext cx="821250" cy="28732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67" i="1">
                            <a:latin typeface="Cambria Math" panose="02040503050406030204" pitchFamily="18" charset="0"/>
                          </a:rPr>
                          <m:t>(</m:t>
                        </m:r>
                        <m:sSub>
                          <m:sSubPr>
                            <m:ctrlPr>
                              <a:rPr lang="en-US" sz="1867" i="1">
                                <a:latin typeface="Cambria Math" panose="02040503050406030204" pitchFamily="18" charset="0"/>
                              </a:rPr>
                            </m:ctrlPr>
                          </m:sSubPr>
                          <m:e>
                            <m:r>
                              <a:rPr lang="en-US" sz="1867" i="1">
                                <a:latin typeface="Cambria Math" panose="02040503050406030204" pitchFamily="18" charset="0"/>
                              </a:rPr>
                              <m:t>𝑥</m:t>
                            </m:r>
                          </m:e>
                          <m:sub>
                            <m:r>
                              <a:rPr lang="en-US" sz="1867" i="1">
                                <a:latin typeface="Cambria Math" panose="02040503050406030204" pitchFamily="18" charset="0"/>
                              </a:rPr>
                              <m:t>2</m:t>
                            </m:r>
                          </m:sub>
                        </m:sSub>
                        <m:r>
                          <a:rPr lang="en-US" sz="1867" i="1">
                            <a:latin typeface="Cambria Math" panose="02040503050406030204" pitchFamily="18" charset="0"/>
                          </a:rPr>
                          <m:t>,</m:t>
                        </m:r>
                        <m:sSub>
                          <m:sSubPr>
                            <m:ctrlPr>
                              <a:rPr lang="en-US" sz="1867" i="1">
                                <a:latin typeface="Cambria Math" panose="02040503050406030204" pitchFamily="18" charset="0"/>
                              </a:rPr>
                            </m:ctrlPr>
                          </m:sSubPr>
                          <m:e>
                            <m:r>
                              <a:rPr lang="en-US" sz="1867" i="1">
                                <a:latin typeface="Cambria Math" panose="02040503050406030204" pitchFamily="18" charset="0"/>
                              </a:rPr>
                              <m:t>𝑦</m:t>
                            </m:r>
                          </m:e>
                          <m:sub>
                            <m:r>
                              <a:rPr lang="en-US" sz="1867" i="1">
                                <a:latin typeface="Cambria Math" panose="02040503050406030204" pitchFamily="18" charset="0"/>
                              </a:rPr>
                              <m:t>2</m:t>
                            </m:r>
                          </m:sub>
                        </m:sSub>
                        <m:r>
                          <a:rPr lang="en-US" sz="1867" i="1">
                            <a:latin typeface="Cambria Math" panose="02040503050406030204" pitchFamily="18" charset="0"/>
                          </a:rPr>
                          <m:t>)</m:t>
                        </m:r>
                      </m:oMath>
                    </m:oMathPara>
                  </a14:m>
                  <a:endParaRPr lang="en-US" sz="1867" dirty="0"/>
                </a:p>
              </p:txBody>
            </p:sp>
          </mc:Choice>
          <mc:Fallback xmlns="">
            <p:sp>
              <p:nvSpPr>
                <p:cNvPr id="21" name="TextBox 20">
                  <a:extLst>
                    <a:ext uri="{FF2B5EF4-FFF2-40B4-BE49-F238E27FC236}">
                      <a16:creationId xmlns:a16="http://schemas.microsoft.com/office/drawing/2014/main" id="{F7988F54-7D5E-8C4E-BB09-79C1F0D1879B}"/>
                    </a:ext>
                  </a:extLst>
                </p:cNvPr>
                <p:cNvSpPr txBox="1">
                  <a:spLocks noRot="1" noChangeAspect="1" noMove="1" noResize="1" noEditPoints="1" noAdjustHandles="1" noChangeArrowheads="1" noChangeShapeType="1" noTextEdit="1"/>
                </p:cNvSpPr>
                <p:nvPr/>
              </p:nvSpPr>
              <p:spPr>
                <a:xfrm>
                  <a:off x="3950331" y="3932085"/>
                  <a:ext cx="821250" cy="287323"/>
                </a:xfrm>
                <a:prstGeom prst="rect">
                  <a:avLst/>
                </a:prstGeom>
                <a:blipFill>
                  <a:blip r:embed="rId5"/>
                  <a:stretch>
                    <a:fillRect l="-10370" r="-9630" b="-404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CAB1020C-7E72-3649-B82D-4FEFEC780152}"/>
                    </a:ext>
                  </a:extLst>
                </p:cNvPr>
                <p:cNvSpPr txBox="1"/>
                <p:nvPr/>
              </p:nvSpPr>
              <p:spPr>
                <a:xfrm>
                  <a:off x="5413413" y="4242566"/>
                  <a:ext cx="821250" cy="28732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67" i="1">
                            <a:latin typeface="Cambria Math" panose="02040503050406030204" pitchFamily="18" charset="0"/>
                          </a:rPr>
                          <m:t>(</m:t>
                        </m:r>
                        <m:sSub>
                          <m:sSubPr>
                            <m:ctrlPr>
                              <a:rPr lang="en-US" sz="1867" i="1">
                                <a:latin typeface="Cambria Math" panose="02040503050406030204" pitchFamily="18" charset="0"/>
                              </a:rPr>
                            </m:ctrlPr>
                          </m:sSubPr>
                          <m:e>
                            <m:r>
                              <a:rPr lang="en-US" sz="1867" i="1">
                                <a:latin typeface="Cambria Math" panose="02040503050406030204" pitchFamily="18" charset="0"/>
                              </a:rPr>
                              <m:t>𝑥</m:t>
                            </m:r>
                          </m:e>
                          <m:sub>
                            <m:r>
                              <a:rPr lang="en-US" sz="1867" i="1">
                                <a:latin typeface="Cambria Math" panose="02040503050406030204" pitchFamily="18" charset="0"/>
                              </a:rPr>
                              <m:t>3</m:t>
                            </m:r>
                          </m:sub>
                        </m:sSub>
                        <m:r>
                          <a:rPr lang="en-US" sz="1867" i="1">
                            <a:latin typeface="Cambria Math" panose="02040503050406030204" pitchFamily="18" charset="0"/>
                          </a:rPr>
                          <m:t>,</m:t>
                        </m:r>
                        <m:sSub>
                          <m:sSubPr>
                            <m:ctrlPr>
                              <a:rPr lang="en-US" sz="1867" i="1">
                                <a:latin typeface="Cambria Math" panose="02040503050406030204" pitchFamily="18" charset="0"/>
                              </a:rPr>
                            </m:ctrlPr>
                          </m:sSubPr>
                          <m:e>
                            <m:r>
                              <a:rPr lang="en-US" sz="1867" i="1">
                                <a:latin typeface="Cambria Math" panose="02040503050406030204" pitchFamily="18" charset="0"/>
                              </a:rPr>
                              <m:t>𝑦</m:t>
                            </m:r>
                          </m:e>
                          <m:sub>
                            <m:r>
                              <a:rPr lang="en-US" sz="1867" i="1">
                                <a:latin typeface="Cambria Math" panose="02040503050406030204" pitchFamily="18" charset="0"/>
                              </a:rPr>
                              <m:t>3</m:t>
                            </m:r>
                          </m:sub>
                        </m:sSub>
                        <m:r>
                          <a:rPr lang="en-US" sz="1867" i="1">
                            <a:latin typeface="Cambria Math" panose="02040503050406030204" pitchFamily="18" charset="0"/>
                          </a:rPr>
                          <m:t>)</m:t>
                        </m:r>
                      </m:oMath>
                    </m:oMathPara>
                  </a14:m>
                  <a:endParaRPr lang="en-US" sz="1867" dirty="0"/>
                </a:p>
              </p:txBody>
            </p:sp>
          </mc:Choice>
          <mc:Fallback xmlns="">
            <p:sp>
              <p:nvSpPr>
                <p:cNvPr id="22" name="TextBox 21">
                  <a:extLst>
                    <a:ext uri="{FF2B5EF4-FFF2-40B4-BE49-F238E27FC236}">
                      <a16:creationId xmlns:a16="http://schemas.microsoft.com/office/drawing/2014/main" id="{CAB1020C-7E72-3649-B82D-4FEFEC780152}"/>
                    </a:ext>
                  </a:extLst>
                </p:cNvPr>
                <p:cNvSpPr txBox="1">
                  <a:spLocks noRot="1" noChangeAspect="1" noMove="1" noResize="1" noEditPoints="1" noAdjustHandles="1" noChangeArrowheads="1" noChangeShapeType="1" noTextEdit="1"/>
                </p:cNvSpPr>
                <p:nvPr/>
              </p:nvSpPr>
              <p:spPr>
                <a:xfrm>
                  <a:off x="5413413" y="4242566"/>
                  <a:ext cx="821250" cy="287323"/>
                </a:xfrm>
                <a:prstGeom prst="rect">
                  <a:avLst/>
                </a:prstGeom>
                <a:blipFill>
                  <a:blip r:embed="rId6"/>
                  <a:stretch>
                    <a:fillRect l="-10370" r="-9630" b="-404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CAE4F85-63F5-654D-A54A-FA98EB86B831}"/>
                    </a:ext>
                  </a:extLst>
                </p:cNvPr>
                <p:cNvSpPr txBox="1"/>
                <p:nvPr/>
              </p:nvSpPr>
              <p:spPr>
                <a:xfrm>
                  <a:off x="5004067" y="3065238"/>
                  <a:ext cx="811056" cy="28732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67" i="1">
                            <a:latin typeface="Cambria Math" panose="02040503050406030204" pitchFamily="18" charset="0"/>
                          </a:rPr>
                          <m:t>(</m:t>
                        </m:r>
                        <m:sSub>
                          <m:sSubPr>
                            <m:ctrlPr>
                              <a:rPr lang="en-US" sz="1867" i="1">
                                <a:latin typeface="Cambria Math" panose="02040503050406030204" pitchFamily="18" charset="0"/>
                              </a:rPr>
                            </m:ctrlPr>
                          </m:sSubPr>
                          <m:e>
                            <m:r>
                              <a:rPr lang="en-US" sz="1867" i="1">
                                <a:latin typeface="Cambria Math" panose="02040503050406030204" pitchFamily="18" charset="0"/>
                              </a:rPr>
                              <m:t>𝑥</m:t>
                            </m:r>
                          </m:e>
                          <m:sub>
                            <m:r>
                              <a:rPr lang="en-US" sz="1867" i="1">
                                <a:latin typeface="Cambria Math" panose="02040503050406030204" pitchFamily="18" charset="0"/>
                              </a:rPr>
                              <m:t>4</m:t>
                            </m:r>
                          </m:sub>
                        </m:sSub>
                        <m:r>
                          <a:rPr lang="en-US" sz="1867" i="1">
                            <a:latin typeface="Cambria Math" panose="02040503050406030204" pitchFamily="18" charset="0"/>
                          </a:rPr>
                          <m:t>,</m:t>
                        </m:r>
                        <m:sSub>
                          <m:sSubPr>
                            <m:ctrlPr>
                              <a:rPr lang="en-US" sz="1867" i="1">
                                <a:latin typeface="Cambria Math" panose="02040503050406030204" pitchFamily="18" charset="0"/>
                              </a:rPr>
                            </m:ctrlPr>
                          </m:sSubPr>
                          <m:e>
                            <m:r>
                              <a:rPr lang="en-US" sz="1867" i="1">
                                <a:latin typeface="Cambria Math" panose="02040503050406030204" pitchFamily="18" charset="0"/>
                              </a:rPr>
                              <m:t>𝑦</m:t>
                            </m:r>
                          </m:e>
                          <m:sub>
                            <m:r>
                              <a:rPr lang="en-US" sz="1867" i="1">
                                <a:latin typeface="Cambria Math" panose="02040503050406030204" pitchFamily="18" charset="0"/>
                              </a:rPr>
                              <m:t>4</m:t>
                            </m:r>
                          </m:sub>
                        </m:sSub>
                        <m:r>
                          <a:rPr lang="en-US" sz="1867" i="1">
                            <a:latin typeface="Cambria Math" panose="02040503050406030204" pitchFamily="18" charset="0"/>
                          </a:rPr>
                          <m:t>)</m:t>
                        </m:r>
                      </m:oMath>
                    </m:oMathPara>
                  </a14:m>
                  <a:endParaRPr lang="en-US" sz="1867" dirty="0"/>
                </a:p>
              </p:txBody>
            </p:sp>
          </mc:Choice>
          <mc:Fallback xmlns="">
            <p:sp>
              <p:nvSpPr>
                <p:cNvPr id="23" name="TextBox 22">
                  <a:extLst>
                    <a:ext uri="{FF2B5EF4-FFF2-40B4-BE49-F238E27FC236}">
                      <a16:creationId xmlns:a16="http://schemas.microsoft.com/office/drawing/2014/main" id="{ECAE4F85-63F5-654D-A54A-FA98EB86B831}"/>
                    </a:ext>
                  </a:extLst>
                </p:cNvPr>
                <p:cNvSpPr txBox="1">
                  <a:spLocks noRot="1" noChangeAspect="1" noMove="1" noResize="1" noEditPoints="1" noAdjustHandles="1" noChangeArrowheads="1" noChangeShapeType="1" noTextEdit="1"/>
                </p:cNvSpPr>
                <p:nvPr/>
              </p:nvSpPr>
              <p:spPr>
                <a:xfrm>
                  <a:off x="5004067" y="3065238"/>
                  <a:ext cx="811056" cy="287323"/>
                </a:xfrm>
                <a:prstGeom prst="rect">
                  <a:avLst/>
                </a:prstGeom>
                <a:blipFill>
                  <a:blip r:embed="rId7"/>
                  <a:stretch>
                    <a:fillRect l="-10526" r="-9774" b="-404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67DBE9C3-26CA-E941-A5AF-237802E61A11}"/>
                    </a:ext>
                  </a:extLst>
                </p:cNvPr>
                <p:cNvSpPr txBox="1"/>
                <p:nvPr/>
              </p:nvSpPr>
              <p:spPr>
                <a:xfrm>
                  <a:off x="6716295" y="3461100"/>
                  <a:ext cx="821250" cy="28732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67" i="1">
                            <a:latin typeface="Cambria Math" panose="02040503050406030204" pitchFamily="18" charset="0"/>
                          </a:rPr>
                          <m:t>(</m:t>
                        </m:r>
                        <m:sSub>
                          <m:sSubPr>
                            <m:ctrlPr>
                              <a:rPr lang="en-US" sz="1867" i="1">
                                <a:latin typeface="Cambria Math" panose="02040503050406030204" pitchFamily="18" charset="0"/>
                              </a:rPr>
                            </m:ctrlPr>
                          </m:sSubPr>
                          <m:e>
                            <m:r>
                              <a:rPr lang="en-US" sz="1867" i="1">
                                <a:latin typeface="Cambria Math" panose="02040503050406030204" pitchFamily="18" charset="0"/>
                              </a:rPr>
                              <m:t>𝑥</m:t>
                            </m:r>
                          </m:e>
                          <m:sub>
                            <m:r>
                              <a:rPr lang="en-US" sz="1867" i="1">
                                <a:latin typeface="Cambria Math" panose="02040503050406030204" pitchFamily="18" charset="0"/>
                              </a:rPr>
                              <m:t>5</m:t>
                            </m:r>
                          </m:sub>
                        </m:sSub>
                        <m:r>
                          <a:rPr lang="en-US" sz="1867" i="1">
                            <a:latin typeface="Cambria Math" panose="02040503050406030204" pitchFamily="18" charset="0"/>
                          </a:rPr>
                          <m:t>,</m:t>
                        </m:r>
                        <m:sSub>
                          <m:sSubPr>
                            <m:ctrlPr>
                              <a:rPr lang="en-US" sz="1867" i="1">
                                <a:latin typeface="Cambria Math" panose="02040503050406030204" pitchFamily="18" charset="0"/>
                              </a:rPr>
                            </m:ctrlPr>
                          </m:sSubPr>
                          <m:e>
                            <m:r>
                              <a:rPr lang="en-US" sz="1867" i="1">
                                <a:latin typeface="Cambria Math" panose="02040503050406030204" pitchFamily="18" charset="0"/>
                              </a:rPr>
                              <m:t>𝑦</m:t>
                            </m:r>
                          </m:e>
                          <m:sub>
                            <m:r>
                              <a:rPr lang="en-US" sz="1867" i="1">
                                <a:latin typeface="Cambria Math" panose="02040503050406030204" pitchFamily="18" charset="0"/>
                              </a:rPr>
                              <m:t>5</m:t>
                            </m:r>
                          </m:sub>
                        </m:sSub>
                        <m:r>
                          <a:rPr lang="en-US" sz="1867" i="1">
                            <a:latin typeface="Cambria Math" panose="02040503050406030204" pitchFamily="18" charset="0"/>
                          </a:rPr>
                          <m:t>)</m:t>
                        </m:r>
                      </m:oMath>
                    </m:oMathPara>
                  </a14:m>
                  <a:endParaRPr lang="en-US" sz="1867" dirty="0"/>
                </a:p>
              </p:txBody>
            </p:sp>
          </mc:Choice>
          <mc:Fallback xmlns="">
            <p:sp>
              <p:nvSpPr>
                <p:cNvPr id="24" name="TextBox 23">
                  <a:extLst>
                    <a:ext uri="{FF2B5EF4-FFF2-40B4-BE49-F238E27FC236}">
                      <a16:creationId xmlns:a16="http://schemas.microsoft.com/office/drawing/2014/main" id="{67DBE9C3-26CA-E941-A5AF-237802E61A11}"/>
                    </a:ext>
                  </a:extLst>
                </p:cNvPr>
                <p:cNvSpPr txBox="1">
                  <a:spLocks noRot="1" noChangeAspect="1" noMove="1" noResize="1" noEditPoints="1" noAdjustHandles="1" noChangeArrowheads="1" noChangeShapeType="1" noTextEdit="1"/>
                </p:cNvSpPr>
                <p:nvPr/>
              </p:nvSpPr>
              <p:spPr>
                <a:xfrm>
                  <a:off x="6716295" y="3461100"/>
                  <a:ext cx="821250" cy="287323"/>
                </a:xfrm>
                <a:prstGeom prst="rect">
                  <a:avLst/>
                </a:prstGeom>
                <a:blipFill>
                  <a:blip r:embed="rId8"/>
                  <a:stretch>
                    <a:fillRect l="-10370" r="-9630" b="-404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A0284B89-9286-814B-BD18-AB06622CBEED}"/>
                    </a:ext>
                  </a:extLst>
                </p:cNvPr>
                <p:cNvSpPr txBox="1"/>
                <p:nvPr/>
              </p:nvSpPr>
              <p:spPr>
                <a:xfrm>
                  <a:off x="6107499" y="2479094"/>
                  <a:ext cx="821250" cy="28732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67" i="1">
                            <a:latin typeface="Cambria Math" panose="02040503050406030204" pitchFamily="18" charset="0"/>
                          </a:rPr>
                          <m:t>(</m:t>
                        </m:r>
                        <m:sSub>
                          <m:sSubPr>
                            <m:ctrlPr>
                              <a:rPr lang="en-US" sz="1867" i="1">
                                <a:latin typeface="Cambria Math" panose="02040503050406030204" pitchFamily="18" charset="0"/>
                              </a:rPr>
                            </m:ctrlPr>
                          </m:sSubPr>
                          <m:e>
                            <m:r>
                              <a:rPr lang="en-US" sz="1867" i="1">
                                <a:latin typeface="Cambria Math" panose="02040503050406030204" pitchFamily="18" charset="0"/>
                              </a:rPr>
                              <m:t>𝑥</m:t>
                            </m:r>
                          </m:e>
                          <m:sub>
                            <m:r>
                              <a:rPr lang="en-US" sz="1867" i="1">
                                <a:latin typeface="Cambria Math" panose="02040503050406030204" pitchFamily="18" charset="0"/>
                              </a:rPr>
                              <m:t>6</m:t>
                            </m:r>
                          </m:sub>
                        </m:sSub>
                        <m:r>
                          <a:rPr lang="en-US" sz="1867" i="1">
                            <a:latin typeface="Cambria Math" panose="02040503050406030204" pitchFamily="18" charset="0"/>
                          </a:rPr>
                          <m:t>,</m:t>
                        </m:r>
                        <m:sSub>
                          <m:sSubPr>
                            <m:ctrlPr>
                              <a:rPr lang="en-US" sz="1867" i="1">
                                <a:latin typeface="Cambria Math" panose="02040503050406030204" pitchFamily="18" charset="0"/>
                              </a:rPr>
                            </m:ctrlPr>
                          </m:sSubPr>
                          <m:e>
                            <m:r>
                              <a:rPr lang="en-US" sz="1867" i="1">
                                <a:latin typeface="Cambria Math" panose="02040503050406030204" pitchFamily="18" charset="0"/>
                              </a:rPr>
                              <m:t>𝑦</m:t>
                            </m:r>
                          </m:e>
                          <m:sub>
                            <m:r>
                              <a:rPr lang="en-US" sz="1867" i="1">
                                <a:latin typeface="Cambria Math" panose="02040503050406030204" pitchFamily="18" charset="0"/>
                              </a:rPr>
                              <m:t>6</m:t>
                            </m:r>
                          </m:sub>
                        </m:sSub>
                        <m:r>
                          <a:rPr lang="en-US" sz="1867" i="1">
                            <a:latin typeface="Cambria Math" panose="02040503050406030204" pitchFamily="18" charset="0"/>
                          </a:rPr>
                          <m:t>)</m:t>
                        </m:r>
                      </m:oMath>
                    </m:oMathPara>
                  </a14:m>
                  <a:endParaRPr lang="en-US" sz="1867" dirty="0"/>
                </a:p>
              </p:txBody>
            </p:sp>
          </mc:Choice>
          <mc:Fallback xmlns="">
            <p:sp>
              <p:nvSpPr>
                <p:cNvPr id="25" name="TextBox 24">
                  <a:extLst>
                    <a:ext uri="{FF2B5EF4-FFF2-40B4-BE49-F238E27FC236}">
                      <a16:creationId xmlns:a16="http://schemas.microsoft.com/office/drawing/2014/main" id="{A0284B89-9286-814B-BD18-AB06622CBEED}"/>
                    </a:ext>
                  </a:extLst>
                </p:cNvPr>
                <p:cNvSpPr txBox="1">
                  <a:spLocks noRot="1" noChangeAspect="1" noMove="1" noResize="1" noEditPoints="1" noAdjustHandles="1" noChangeArrowheads="1" noChangeShapeType="1" noTextEdit="1"/>
                </p:cNvSpPr>
                <p:nvPr/>
              </p:nvSpPr>
              <p:spPr>
                <a:xfrm>
                  <a:off x="6107499" y="2479094"/>
                  <a:ext cx="821250" cy="287323"/>
                </a:xfrm>
                <a:prstGeom prst="rect">
                  <a:avLst/>
                </a:prstGeom>
                <a:blipFill>
                  <a:blip r:embed="rId9"/>
                  <a:stretch>
                    <a:fillRect l="-10370" r="-9630" b="-404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B52EBE7C-CB5D-CA40-B7C9-FE22E1059343}"/>
                    </a:ext>
                  </a:extLst>
                </p:cNvPr>
                <p:cNvSpPr txBox="1"/>
                <p:nvPr/>
              </p:nvSpPr>
              <p:spPr>
                <a:xfrm>
                  <a:off x="7646124" y="2544690"/>
                  <a:ext cx="821250" cy="28732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67" i="1">
                            <a:latin typeface="Cambria Math" panose="02040503050406030204" pitchFamily="18" charset="0"/>
                          </a:rPr>
                          <m:t>(</m:t>
                        </m:r>
                        <m:sSub>
                          <m:sSubPr>
                            <m:ctrlPr>
                              <a:rPr lang="en-US" sz="1867" i="1">
                                <a:latin typeface="Cambria Math" panose="02040503050406030204" pitchFamily="18" charset="0"/>
                              </a:rPr>
                            </m:ctrlPr>
                          </m:sSubPr>
                          <m:e>
                            <m:r>
                              <a:rPr lang="en-US" sz="1867" i="1">
                                <a:latin typeface="Cambria Math" panose="02040503050406030204" pitchFamily="18" charset="0"/>
                              </a:rPr>
                              <m:t>𝑥</m:t>
                            </m:r>
                          </m:e>
                          <m:sub>
                            <m:r>
                              <a:rPr lang="en-US" sz="1867" i="1">
                                <a:latin typeface="Cambria Math" panose="02040503050406030204" pitchFamily="18" charset="0"/>
                              </a:rPr>
                              <m:t>7</m:t>
                            </m:r>
                          </m:sub>
                        </m:sSub>
                        <m:r>
                          <a:rPr lang="en-US" sz="1867" i="1">
                            <a:latin typeface="Cambria Math" panose="02040503050406030204" pitchFamily="18" charset="0"/>
                          </a:rPr>
                          <m:t>,</m:t>
                        </m:r>
                        <m:sSub>
                          <m:sSubPr>
                            <m:ctrlPr>
                              <a:rPr lang="en-US" sz="1867" i="1">
                                <a:latin typeface="Cambria Math" panose="02040503050406030204" pitchFamily="18" charset="0"/>
                              </a:rPr>
                            </m:ctrlPr>
                          </m:sSubPr>
                          <m:e>
                            <m:r>
                              <a:rPr lang="en-US" sz="1867" i="1">
                                <a:latin typeface="Cambria Math" panose="02040503050406030204" pitchFamily="18" charset="0"/>
                              </a:rPr>
                              <m:t>𝑦</m:t>
                            </m:r>
                          </m:e>
                          <m:sub>
                            <m:r>
                              <a:rPr lang="en-US" sz="1867" i="1">
                                <a:latin typeface="Cambria Math" panose="02040503050406030204" pitchFamily="18" charset="0"/>
                              </a:rPr>
                              <m:t>7</m:t>
                            </m:r>
                          </m:sub>
                        </m:sSub>
                        <m:r>
                          <a:rPr lang="en-US" sz="1867" i="1">
                            <a:latin typeface="Cambria Math" panose="02040503050406030204" pitchFamily="18" charset="0"/>
                          </a:rPr>
                          <m:t>)</m:t>
                        </m:r>
                      </m:oMath>
                    </m:oMathPara>
                  </a14:m>
                  <a:endParaRPr lang="en-US" sz="1867" dirty="0"/>
                </a:p>
              </p:txBody>
            </p:sp>
          </mc:Choice>
          <mc:Fallback xmlns="">
            <p:sp>
              <p:nvSpPr>
                <p:cNvPr id="26" name="TextBox 25">
                  <a:extLst>
                    <a:ext uri="{FF2B5EF4-FFF2-40B4-BE49-F238E27FC236}">
                      <a16:creationId xmlns:a16="http://schemas.microsoft.com/office/drawing/2014/main" id="{B52EBE7C-CB5D-CA40-B7C9-FE22E1059343}"/>
                    </a:ext>
                  </a:extLst>
                </p:cNvPr>
                <p:cNvSpPr txBox="1">
                  <a:spLocks noRot="1" noChangeAspect="1" noMove="1" noResize="1" noEditPoints="1" noAdjustHandles="1" noChangeArrowheads="1" noChangeShapeType="1" noTextEdit="1"/>
                </p:cNvSpPr>
                <p:nvPr/>
              </p:nvSpPr>
              <p:spPr>
                <a:xfrm>
                  <a:off x="7646124" y="2544690"/>
                  <a:ext cx="821250" cy="287323"/>
                </a:xfrm>
                <a:prstGeom prst="rect">
                  <a:avLst/>
                </a:prstGeom>
                <a:blipFill>
                  <a:blip r:embed="rId10"/>
                  <a:stretch>
                    <a:fillRect l="-10448" r="-10448" b="-37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D7035822-5285-1447-B928-C4D6BE0A05CB}"/>
                    </a:ext>
                  </a:extLst>
                </p:cNvPr>
                <p:cNvSpPr txBox="1"/>
                <p:nvPr/>
              </p:nvSpPr>
              <p:spPr>
                <a:xfrm>
                  <a:off x="7216045" y="1758824"/>
                  <a:ext cx="821250" cy="28732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67" i="1">
                            <a:latin typeface="Cambria Math" panose="02040503050406030204" pitchFamily="18" charset="0"/>
                          </a:rPr>
                          <m:t>(</m:t>
                        </m:r>
                        <m:sSub>
                          <m:sSubPr>
                            <m:ctrlPr>
                              <a:rPr lang="en-US" sz="1867" i="1">
                                <a:latin typeface="Cambria Math" panose="02040503050406030204" pitchFamily="18" charset="0"/>
                              </a:rPr>
                            </m:ctrlPr>
                          </m:sSubPr>
                          <m:e>
                            <m:r>
                              <a:rPr lang="en-US" sz="1867" i="1">
                                <a:latin typeface="Cambria Math" panose="02040503050406030204" pitchFamily="18" charset="0"/>
                              </a:rPr>
                              <m:t>𝑥</m:t>
                            </m:r>
                          </m:e>
                          <m:sub>
                            <m:r>
                              <a:rPr lang="en-US" sz="1867" i="1">
                                <a:latin typeface="Cambria Math" panose="02040503050406030204" pitchFamily="18" charset="0"/>
                              </a:rPr>
                              <m:t>8</m:t>
                            </m:r>
                          </m:sub>
                        </m:sSub>
                        <m:r>
                          <a:rPr lang="en-US" sz="1867" i="1">
                            <a:latin typeface="Cambria Math" panose="02040503050406030204" pitchFamily="18" charset="0"/>
                          </a:rPr>
                          <m:t>,</m:t>
                        </m:r>
                        <m:sSub>
                          <m:sSubPr>
                            <m:ctrlPr>
                              <a:rPr lang="en-US" sz="1867" i="1">
                                <a:latin typeface="Cambria Math" panose="02040503050406030204" pitchFamily="18" charset="0"/>
                              </a:rPr>
                            </m:ctrlPr>
                          </m:sSubPr>
                          <m:e>
                            <m:r>
                              <a:rPr lang="en-US" sz="1867" i="1">
                                <a:latin typeface="Cambria Math" panose="02040503050406030204" pitchFamily="18" charset="0"/>
                              </a:rPr>
                              <m:t>𝑦</m:t>
                            </m:r>
                          </m:e>
                          <m:sub>
                            <m:r>
                              <a:rPr lang="en-US" sz="1867" i="1">
                                <a:latin typeface="Cambria Math" panose="02040503050406030204" pitchFamily="18" charset="0"/>
                              </a:rPr>
                              <m:t>8</m:t>
                            </m:r>
                          </m:sub>
                        </m:sSub>
                        <m:r>
                          <a:rPr lang="en-US" sz="1867" i="1">
                            <a:latin typeface="Cambria Math" panose="02040503050406030204" pitchFamily="18" charset="0"/>
                          </a:rPr>
                          <m:t>)</m:t>
                        </m:r>
                      </m:oMath>
                    </m:oMathPara>
                  </a14:m>
                  <a:endParaRPr lang="en-US" sz="1867" dirty="0"/>
                </a:p>
              </p:txBody>
            </p:sp>
          </mc:Choice>
          <mc:Fallback xmlns="">
            <p:sp>
              <p:nvSpPr>
                <p:cNvPr id="27" name="TextBox 26">
                  <a:extLst>
                    <a:ext uri="{FF2B5EF4-FFF2-40B4-BE49-F238E27FC236}">
                      <a16:creationId xmlns:a16="http://schemas.microsoft.com/office/drawing/2014/main" id="{D7035822-5285-1447-B928-C4D6BE0A05CB}"/>
                    </a:ext>
                  </a:extLst>
                </p:cNvPr>
                <p:cNvSpPr txBox="1">
                  <a:spLocks noRot="1" noChangeAspect="1" noMove="1" noResize="1" noEditPoints="1" noAdjustHandles="1" noChangeArrowheads="1" noChangeShapeType="1" noTextEdit="1"/>
                </p:cNvSpPr>
                <p:nvPr/>
              </p:nvSpPr>
              <p:spPr>
                <a:xfrm>
                  <a:off x="7216045" y="1758824"/>
                  <a:ext cx="821250" cy="287323"/>
                </a:xfrm>
                <a:prstGeom prst="rect">
                  <a:avLst/>
                </a:prstGeom>
                <a:blipFill>
                  <a:blip r:embed="rId11"/>
                  <a:stretch>
                    <a:fillRect l="-10370" r="-9630" b="-40426"/>
                  </a:stretch>
                </a:blipFill>
              </p:spPr>
              <p:txBody>
                <a:bodyPr/>
                <a:lstStyle/>
                <a:p>
                  <a:r>
                    <a:rPr lang="en-US">
                      <a:noFill/>
                    </a:rPr>
                    <a:t> </a:t>
                  </a:r>
                </a:p>
              </p:txBody>
            </p:sp>
          </mc:Fallback>
        </mc:AlternateContent>
        <p:cxnSp>
          <p:nvCxnSpPr>
            <p:cNvPr id="6" name="Straight Connector 5">
              <a:extLst>
                <a:ext uri="{FF2B5EF4-FFF2-40B4-BE49-F238E27FC236}">
                  <a16:creationId xmlns:a16="http://schemas.microsoft.com/office/drawing/2014/main" id="{192AF777-86AA-F242-94A4-91B2479B211F}"/>
                </a:ext>
              </a:extLst>
            </p:cNvPr>
            <p:cNvCxnSpPr>
              <a:cxnSpLocks/>
            </p:cNvCxnSpPr>
            <p:nvPr/>
          </p:nvCxnSpPr>
          <p:spPr>
            <a:xfrm flipV="1">
              <a:off x="3622764" y="1473240"/>
              <a:ext cx="5178699" cy="377952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31" name="Group 30">
            <a:extLst>
              <a:ext uri="{FF2B5EF4-FFF2-40B4-BE49-F238E27FC236}">
                <a16:creationId xmlns:a16="http://schemas.microsoft.com/office/drawing/2014/main" id="{075F6965-28EA-711F-C316-A3718F206244}"/>
              </a:ext>
            </a:extLst>
          </p:cNvPr>
          <p:cNvGrpSpPr/>
          <p:nvPr/>
        </p:nvGrpSpPr>
        <p:grpSpPr>
          <a:xfrm>
            <a:off x="1301281" y="5927665"/>
            <a:ext cx="3210287" cy="461665"/>
            <a:chOff x="3003848" y="6088016"/>
            <a:chExt cx="3210287" cy="461665"/>
          </a:xfrm>
        </p:grpSpPr>
        <p:sp>
          <p:nvSpPr>
            <p:cNvPr id="32" name="TextBox 31">
              <a:extLst>
                <a:ext uri="{FF2B5EF4-FFF2-40B4-BE49-F238E27FC236}">
                  <a16:creationId xmlns:a16="http://schemas.microsoft.com/office/drawing/2014/main" id="{715D95F7-1628-E555-590E-1312E36D4545}"/>
                </a:ext>
              </a:extLst>
            </p:cNvPr>
            <p:cNvSpPr txBox="1"/>
            <p:nvPr/>
          </p:nvSpPr>
          <p:spPr>
            <a:xfrm>
              <a:off x="3003848" y="6088016"/>
              <a:ext cx="1149674" cy="461665"/>
            </a:xfrm>
            <a:prstGeom prst="rect">
              <a:avLst/>
            </a:prstGeom>
            <a:noFill/>
          </p:spPr>
          <p:txBody>
            <a:bodyPr wrap="none" rtlCol="0">
              <a:spAutoFit/>
            </a:bodyPr>
            <a:lstStyle/>
            <a:p>
              <a:r>
                <a:rPr lang="en-US" sz="2400" dirty="0"/>
                <a:t>Model: </a:t>
              </a: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C17ECCE5-9167-1215-480C-85EA26669695}"/>
                    </a:ext>
                  </a:extLst>
                </p:cNvPr>
                <p:cNvSpPr txBox="1"/>
                <p:nvPr/>
              </p:nvSpPr>
              <p:spPr>
                <a:xfrm>
                  <a:off x="4351381" y="6136841"/>
                  <a:ext cx="186275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2400" i="1" smtClean="0">
                                <a:latin typeface="Cambria Math" panose="02040503050406030204" pitchFamily="18" charset="0"/>
                              </a:rPr>
                            </m:ctrlPr>
                          </m:accPr>
                          <m:e>
                            <m:r>
                              <a:rPr lang="en-US" sz="2400" i="1">
                                <a:latin typeface="Cambria Math" panose="02040503050406030204" pitchFamily="18" charset="0"/>
                              </a:rPr>
                              <m:t>𝑦</m:t>
                            </m:r>
                          </m:e>
                        </m:acc>
                        <m:r>
                          <a:rPr lang="en-US" sz="2400" i="1">
                            <a:latin typeface="Cambria Math" panose="02040503050406030204" pitchFamily="18" charset="0"/>
                          </a:rPr>
                          <m:t>=</m:t>
                        </m:r>
                        <m:sSub>
                          <m:sSubPr>
                            <m:ctrlPr>
                              <a:rPr lang="en-US" sz="2400" b="0" i="1" smtClean="0">
                                <a:latin typeface="Cambria Math" panose="02040503050406030204" pitchFamily="18" charset="0"/>
                              </a:rPr>
                            </m:ctrlPr>
                          </m:sSub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𝜃</m:t>
                                </m:r>
                              </m:e>
                              <m:sub>
                                <m:r>
                                  <a:rPr lang="en-US" sz="2400" b="0" i="1" smtClean="0">
                                    <a:latin typeface="Cambria Math" panose="02040503050406030204" pitchFamily="18" charset="0"/>
                                  </a:rPr>
                                  <m:t>0</m:t>
                                </m:r>
                              </m:sub>
                            </m:sSub>
                            <m:r>
                              <a:rPr lang="en-US" sz="2400" b="0" i="1" smtClean="0">
                                <a:latin typeface="Cambria Math" panose="02040503050406030204" pitchFamily="18" charset="0"/>
                              </a:rPr>
                              <m:t>+ </m:t>
                            </m:r>
                            <m:r>
                              <a:rPr lang="en-US" sz="2400" b="0" i="1" smtClean="0">
                                <a:latin typeface="Cambria Math" panose="02040503050406030204" pitchFamily="18" charset="0"/>
                              </a:rPr>
                              <m:t>𝜃</m:t>
                            </m:r>
                          </m:e>
                          <m:sub>
                            <m:r>
                              <a:rPr lang="en-US" sz="2400" b="0" i="1" smtClean="0">
                                <a:latin typeface="Cambria Math" panose="02040503050406030204" pitchFamily="18" charset="0"/>
                              </a:rPr>
                              <m:t>1</m:t>
                            </m:r>
                          </m:sub>
                        </m:sSub>
                        <m:r>
                          <a:rPr lang="en-US" sz="2400" i="1">
                            <a:latin typeface="Cambria Math" panose="02040503050406030204" pitchFamily="18" charset="0"/>
                          </a:rPr>
                          <m:t>𝑥</m:t>
                        </m:r>
                      </m:oMath>
                    </m:oMathPara>
                  </a14:m>
                  <a:endParaRPr lang="en-US" sz="2400" dirty="0"/>
                </a:p>
              </p:txBody>
            </p:sp>
          </mc:Choice>
          <mc:Fallback xmlns="">
            <p:sp>
              <p:nvSpPr>
                <p:cNvPr id="33" name="TextBox 32">
                  <a:extLst>
                    <a:ext uri="{FF2B5EF4-FFF2-40B4-BE49-F238E27FC236}">
                      <a16:creationId xmlns:a16="http://schemas.microsoft.com/office/drawing/2014/main" id="{C17ECCE5-9167-1215-480C-85EA26669695}"/>
                    </a:ext>
                  </a:extLst>
                </p:cNvPr>
                <p:cNvSpPr txBox="1">
                  <a:spLocks noRot="1" noChangeAspect="1" noMove="1" noResize="1" noEditPoints="1" noAdjustHandles="1" noChangeArrowheads="1" noChangeShapeType="1" noTextEdit="1"/>
                </p:cNvSpPr>
                <p:nvPr/>
              </p:nvSpPr>
              <p:spPr>
                <a:xfrm>
                  <a:off x="4351381" y="6136841"/>
                  <a:ext cx="1862754" cy="369332"/>
                </a:xfrm>
                <a:prstGeom prst="rect">
                  <a:avLst/>
                </a:prstGeom>
                <a:blipFill>
                  <a:blip r:embed="rId13"/>
                  <a:stretch>
                    <a:fillRect l="-3279" t="-14754" r="-1311" b="-26230"/>
                  </a:stretch>
                </a:blipFill>
              </p:spPr>
              <p:txBody>
                <a:bodyPr/>
                <a:lstStyle/>
                <a:p>
                  <a:r>
                    <a:rPr lang="en-US">
                      <a:noFill/>
                    </a:rPr>
                    <a:t> </a:t>
                  </a:r>
                </a:p>
              </p:txBody>
            </p:sp>
          </mc:Fallback>
        </mc:AlternateContent>
      </p:grpSp>
    </p:spTree>
    <p:extLst>
      <p:ext uri="{BB962C8B-B14F-4D97-AF65-F5344CB8AC3E}">
        <p14:creationId xmlns:p14="http://schemas.microsoft.com/office/powerpoint/2010/main" val="22985975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8143DF0-1634-6348-94F0-77071880617A}"/>
              </a:ext>
            </a:extLst>
          </p:cNvPr>
          <p:cNvSpPr txBox="1"/>
          <p:nvPr/>
        </p:nvSpPr>
        <p:spPr>
          <a:xfrm>
            <a:off x="9550671" y="7745773"/>
            <a:ext cx="5282659" cy="666977"/>
          </a:xfrm>
          <a:prstGeom prst="rect">
            <a:avLst/>
          </a:prstGeom>
          <a:noFill/>
        </p:spPr>
        <p:txBody>
          <a:bodyPr wrap="square" rtlCol="0">
            <a:spAutoFit/>
          </a:bodyPr>
          <a:lstStyle/>
          <a:p>
            <a:r>
              <a:rPr lang="en-US" sz="1867" dirty="0">
                <a:latin typeface="Helvetica Neue Light"/>
                <a:cs typeface="Helvetica Neue Light"/>
              </a:rPr>
              <a:t>Credit: C. Bishop. Pattern Recognition and Mach. Learning.</a:t>
            </a:r>
          </a:p>
        </p:txBody>
      </p:sp>
      <p:sp>
        <p:nvSpPr>
          <p:cNvPr id="25" name="Title 1">
            <a:extLst>
              <a:ext uri="{FF2B5EF4-FFF2-40B4-BE49-F238E27FC236}">
                <a16:creationId xmlns:a16="http://schemas.microsoft.com/office/drawing/2014/main" id="{5B2432E8-34FF-9019-E602-45DA1DB9E8D5}"/>
              </a:ext>
            </a:extLst>
          </p:cNvPr>
          <p:cNvSpPr txBox="1">
            <a:spLocks/>
          </p:cNvSpPr>
          <p:nvPr/>
        </p:nvSpPr>
        <p:spPr>
          <a:xfrm>
            <a:off x="-134522" y="244016"/>
            <a:ext cx="9841230" cy="10969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t>Need for Validation Set </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A9ED29E-B5C6-A35E-E3CB-E39F46D22CEB}"/>
                  </a:ext>
                </a:extLst>
              </p:cNvPr>
              <p:cNvSpPr txBox="1"/>
              <p:nvPr/>
            </p:nvSpPr>
            <p:spPr>
              <a:xfrm>
                <a:off x="521677" y="1340979"/>
                <a:ext cx="7491046" cy="5262979"/>
              </a:xfrm>
              <a:prstGeom prst="rect">
                <a:avLst/>
              </a:prstGeom>
              <a:noFill/>
            </p:spPr>
            <p:txBody>
              <a:bodyPr wrap="square">
                <a:spAutoFit/>
              </a:bodyPr>
              <a:lstStyle>
                <a:defPPr>
                  <a:defRPr lang="en-US"/>
                </a:defPPr>
                <a:lvl1pPr indent="0">
                  <a:buFont typeface="Arial" panose="020B0604020202020204" pitchFamily="34" charset="0"/>
                  <a:buNone/>
                  <a:defRPr sz="2800" b="0" i="0" u="none" strike="noStrike" baseline="0">
                    <a:latin typeface="+mj-lt"/>
                  </a:defRPr>
                </a:lvl1pPr>
                <a:lvl3pPr lvl="2" indent="-457200">
                  <a:buFont typeface="Arial" panose="020B0604020202020204" pitchFamily="34" charset="0"/>
                  <a:buChar char="•"/>
                  <a:defRPr sz="2800">
                    <a:solidFill>
                      <a:srgbClr val="404040"/>
                    </a:solidFill>
                    <a:latin typeface="+mj-lt"/>
                  </a:defRPr>
                </a:lvl3pPr>
              </a:lstStyle>
              <a:p>
                <a:pPr marL="457200" indent="-457200">
                  <a:buFont typeface="Arial" panose="020B0604020202020204" pitchFamily="34" charset="0"/>
                  <a:buChar char="•"/>
                </a:pPr>
                <a:r>
                  <a:rPr lang="en-US" dirty="0"/>
                  <a:t>We cannot use test set – test error now is  optimistically biased as the learning algorithm has been tuned for the best performance using test set.</a:t>
                </a:r>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r>
                  <a:rPr lang="en-US" dirty="0"/>
                  <a:t>Need a separate set if we need to do any form of model selection –in ML literature, we refer to this set as a “validation” set (or cross-validation set)</a:t>
                </a:r>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r>
                  <a:rPr lang="en-US" dirty="0"/>
                  <a:t>We try to minimize </a:t>
                </a:r>
                <a14:m>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𝐽</m:t>
                        </m:r>
                      </m:e>
                      <m:sub>
                        <m:r>
                          <a:rPr lang="en-US" b="0" i="1" dirty="0" smtClean="0">
                            <a:latin typeface="Cambria Math" panose="02040503050406030204" pitchFamily="18" charset="0"/>
                          </a:rPr>
                          <m:t>𝑣𝑎𝑙</m:t>
                        </m:r>
                      </m:sub>
                    </m:sSub>
                  </m:oMath>
                </a14:m>
                <a:r>
                  <a:rPr lang="en-US" dirty="0"/>
                  <a:t>for the purposes of model selection</a:t>
                </a:r>
              </a:p>
            </p:txBody>
          </p:sp>
        </mc:Choice>
        <mc:Fallback xmlns="">
          <p:sp>
            <p:nvSpPr>
              <p:cNvPr id="6" name="TextBox 5">
                <a:extLst>
                  <a:ext uri="{FF2B5EF4-FFF2-40B4-BE49-F238E27FC236}">
                    <a16:creationId xmlns:a16="http://schemas.microsoft.com/office/drawing/2014/main" id="{2A9ED29E-B5C6-A35E-E3CB-E39F46D22CEB}"/>
                  </a:ext>
                </a:extLst>
              </p:cNvPr>
              <p:cNvSpPr txBox="1">
                <a:spLocks noRot="1" noChangeAspect="1" noMove="1" noResize="1" noEditPoints="1" noAdjustHandles="1" noChangeArrowheads="1" noChangeShapeType="1" noTextEdit="1"/>
              </p:cNvSpPr>
              <p:nvPr/>
            </p:nvSpPr>
            <p:spPr>
              <a:xfrm>
                <a:off x="521677" y="1340979"/>
                <a:ext cx="7491046" cy="5262979"/>
              </a:xfrm>
              <a:prstGeom prst="rect">
                <a:avLst/>
              </a:prstGeom>
              <a:blipFill>
                <a:blip r:embed="rId2"/>
                <a:stretch>
                  <a:fillRect l="-1466" t="-1275" b="-2317"/>
                </a:stretch>
              </a:blipFill>
            </p:spPr>
            <p:txBody>
              <a:bodyPr/>
              <a:lstStyle/>
              <a:p>
                <a:r>
                  <a:rPr lang="en-US">
                    <a:noFill/>
                  </a:rPr>
                  <a:t> </a:t>
                </a:r>
              </a:p>
            </p:txBody>
          </p:sp>
        </mc:Fallback>
      </mc:AlternateContent>
    </p:spTree>
    <p:extLst>
      <p:ext uri="{BB962C8B-B14F-4D97-AF65-F5344CB8AC3E}">
        <p14:creationId xmlns:p14="http://schemas.microsoft.com/office/powerpoint/2010/main" val="321647106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14" descr="Disk with solid fill">
            <a:extLst>
              <a:ext uri="{FF2B5EF4-FFF2-40B4-BE49-F238E27FC236}">
                <a16:creationId xmlns:a16="http://schemas.microsoft.com/office/drawing/2014/main" id="{62F8695B-2B86-E8DF-B553-6B144D435F9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9419090" y="3056917"/>
            <a:ext cx="1141460" cy="1141460"/>
          </a:xfrm>
          <a:prstGeom prst="rect">
            <a:avLst/>
          </a:prstGeom>
        </p:spPr>
      </p:pic>
      <p:graphicFrame>
        <p:nvGraphicFramePr>
          <p:cNvPr id="5" name="Content Placeholder 2">
            <a:extLst>
              <a:ext uri="{FF2B5EF4-FFF2-40B4-BE49-F238E27FC236}">
                <a16:creationId xmlns:a16="http://schemas.microsoft.com/office/drawing/2014/main" id="{939AED07-A9E9-F7CA-EF24-A84DC84DE0A1}"/>
              </a:ext>
            </a:extLst>
          </p:cNvPr>
          <p:cNvGraphicFramePr>
            <a:graphicFrameLocks noGrp="1"/>
          </p:cNvGraphicFramePr>
          <p:nvPr>
            <p:ph idx="1"/>
          </p:nvPr>
        </p:nvGraphicFramePr>
        <p:xfrm>
          <a:off x="2838794" y="1614066"/>
          <a:ext cx="6657358" cy="402716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7" name="Title 1">
            <a:extLst>
              <a:ext uri="{FF2B5EF4-FFF2-40B4-BE49-F238E27FC236}">
                <a16:creationId xmlns:a16="http://schemas.microsoft.com/office/drawing/2014/main" id="{FB86AE1E-B14A-8506-F36D-E46A2E2D3211}"/>
              </a:ext>
            </a:extLst>
          </p:cNvPr>
          <p:cNvSpPr>
            <a:spLocks noGrp="1"/>
          </p:cNvSpPr>
          <p:nvPr>
            <p:ph type="title"/>
          </p:nvPr>
        </p:nvSpPr>
        <p:spPr>
          <a:xfrm>
            <a:off x="-106671" y="38016"/>
            <a:ext cx="9989820" cy="1096280"/>
          </a:xfrm>
        </p:spPr>
        <p:txBody>
          <a:bodyPr/>
          <a:lstStyle/>
          <a:p>
            <a:r>
              <a:rPr lang="en-US" b="0" dirty="0"/>
              <a:t>Data Division- Summary</a:t>
            </a:r>
          </a:p>
        </p:txBody>
      </p:sp>
      <p:pic>
        <p:nvPicPr>
          <p:cNvPr id="25" name="Picture 24">
            <a:extLst>
              <a:ext uri="{FF2B5EF4-FFF2-40B4-BE49-F238E27FC236}">
                <a16:creationId xmlns:a16="http://schemas.microsoft.com/office/drawing/2014/main" id="{F22EC38C-4F7E-0463-B9A2-1FEA7E262BB9}"/>
              </a:ext>
            </a:extLst>
          </p:cNvPr>
          <p:cNvPicPr>
            <a:picLocks noChangeAspect="1"/>
          </p:cNvPicPr>
          <p:nvPr/>
        </p:nvPicPr>
        <p:blipFill>
          <a:blip r:embed="rId9"/>
          <a:stretch>
            <a:fillRect/>
          </a:stretch>
        </p:blipFill>
        <p:spPr>
          <a:xfrm>
            <a:off x="2732123" y="928387"/>
            <a:ext cx="4312231" cy="445793"/>
          </a:xfrm>
          <a:prstGeom prst="rect">
            <a:avLst/>
          </a:prstGeom>
        </p:spPr>
      </p:pic>
      <p:grpSp>
        <p:nvGrpSpPr>
          <p:cNvPr id="2" name="Group 1">
            <a:extLst>
              <a:ext uri="{FF2B5EF4-FFF2-40B4-BE49-F238E27FC236}">
                <a16:creationId xmlns:a16="http://schemas.microsoft.com/office/drawing/2014/main" id="{0FADF7FB-9BAE-C354-4579-2AAC13DB4958}"/>
              </a:ext>
            </a:extLst>
          </p:cNvPr>
          <p:cNvGrpSpPr/>
          <p:nvPr/>
        </p:nvGrpSpPr>
        <p:grpSpPr>
          <a:xfrm>
            <a:off x="-67562" y="4778864"/>
            <a:ext cx="2906356" cy="675816"/>
            <a:chOff x="240963" y="2980266"/>
            <a:chExt cx="6646204" cy="1189036"/>
          </a:xfrm>
        </p:grpSpPr>
        <p:grpSp>
          <p:nvGrpSpPr>
            <p:cNvPr id="3" name="Group 2">
              <a:extLst>
                <a:ext uri="{FF2B5EF4-FFF2-40B4-BE49-F238E27FC236}">
                  <a16:creationId xmlns:a16="http://schemas.microsoft.com/office/drawing/2014/main" id="{988811CA-602D-72A5-8836-BF11AC6FFAC8}"/>
                </a:ext>
              </a:extLst>
            </p:cNvPr>
            <p:cNvGrpSpPr/>
            <p:nvPr/>
          </p:nvGrpSpPr>
          <p:grpSpPr>
            <a:xfrm>
              <a:off x="1451610" y="2980266"/>
              <a:ext cx="5435557" cy="1074827"/>
              <a:chOff x="1451610" y="2980266"/>
              <a:chExt cx="5435557" cy="1074827"/>
            </a:xfrm>
          </p:grpSpPr>
          <p:sp>
            <p:nvSpPr>
              <p:cNvPr id="12" name="Rectangle 11">
                <a:extLst>
                  <a:ext uri="{FF2B5EF4-FFF2-40B4-BE49-F238E27FC236}">
                    <a16:creationId xmlns:a16="http://schemas.microsoft.com/office/drawing/2014/main" id="{14E4CD38-9549-161C-2FB1-50CAD815C201}"/>
                  </a:ext>
                </a:extLst>
              </p:cNvPr>
              <p:cNvSpPr/>
              <p:nvPr/>
            </p:nvSpPr>
            <p:spPr>
              <a:xfrm>
                <a:off x="2235199" y="2980266"/>
                <a:ext cx="2421410" cy="107482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a:extLst>
                  <a:ext uri="{FF2B5EF4-FFF2-40B4-BE49-F238E27FC236}">
                    <a16:creationId xmlns:a16="http://schemas.microsoft.com/office/drawing/2014/main" id="{167110A4-9D25-03D4-8EE0-64DF2FA086C7}"/>
                  </a:ext>
                </a:extLst>
              </p:cNvPr>
              <p:cNvCxnSpPr>
                <a:cxnSpLocks/>
              </p:cNvCxnSpPr>
              <p:nvPr/>
            </p:nvCxnSpPr>
            <p:spPr>
              <a:xfrm>
                <a:off x="1451610" y="3211830"/>
                <a:ext cx="783590" cy="0"/>
              </a:xfrm>
              <a:prstGeom prst="straightConnector1">
                <a:avLst/>
              </a:prstGeom>
              <a:ln w="25400">
                <a:tailEnd type="triangle" w="lg" len="lg"/>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B552DBBB-B460-7FA1-0CA1-F8E29D313CAD}"/>
                  </a:ext>
                </a:extLst>
              </p:cNvPr>
              <p:cNvSpPr txBox="1"/>
              <p:nvPr/>
            </p:nvSpPr>
            <p:spPr>
              <a:xfrm>
                <a:off x="2226800" y="3131204"/>
                <a:ext cx="2421410" cy="703956"/>
              </a:xfrm>
              <a:prstGeom prst="rect">
                <a:avLst/>
              </a:prstGeom>
              <a:noFill/>
            </p:spPr>
            <p:txBody>
              <a:bodyPr wrap="square" rtlCol="0">
                <a:spAutoFit/>
              </a:bodyPr>
              <a:lstStyle/>
              <a:p>
                <a:pPr algn="ctr"/>
                <a:r>
                  <a:rPr lang="en-US" sz="1000" b="1" dirty="0">
                    <a:solidFill>
                      <a:schemeClr val="accent2"/>
                    </a:solidFill>
                  </a:rPr>
                  <a:t>Classical Programming</a:t>
                </a:r>
              </a:p>
            </p:txBody>
          </p:sp>
          <p:sp>
            <p:nvSpPr>
              <p:cNvPr id="15" name="TextBox 14">
                <a:extLst>
                  <a:ext uri="{FF2B5EF4-FFF2-40B4-BE49-F238E27FC236}">
                    <a16:creationId xmlns:a16="http://schemas.microsoft.com/office/drawing/2014/main" id="{8BFCD0BE-ECE5-5DF1-55E3-D0D82AED6BBC}"/>
                  </a:ext>
                </a:extLst>
              </p:cNvPr>
              <p:cNvSpPr txBox="1"/>
              <p:nvPr/>
            </p:nvSpPr>
            <p:spPr>
              <a:xfrm>
                <a:off x="5108745" y="3262501"/>
                <a:ext cx="1778422" cy="593649"/>
              </a:xfrm>
              <a:prstGeom prst="rect">
                <a:avLst/>
              </a:prstGeom>
              <a:noFill/>
            </p:spPr>
            <p:txBody>
              <a:bodyPr wrap="square" rtlCol="0">
                <a:spAutoFit/>
              </a:bodyPr>
              <a:lstStyle/>
              <a:p>
                <a:pPr algn="ctr"/>
                <a:r>
                  <a:rPr lang="en-US" sz="1000" b="1" dirty="0">
                    <a:solidFill>
                      <a:schemeClr val="accent2"/>
                    </a:solidFill>
                  </a:rPr>
                  <a:t>Answers</a:t>
                </a:r>
              </a:p>
            </p:txBody>
          </p:sp>
        </p:grpSp>
        <p:sp>
          <p:nvSpPr>
            <p:cNvPr id="6" name="TextBox 5">
              <a:extLst>
                <a:ext uri="{FF2B5EF4-FFF2-40B4-BE49-F238E27FC236}">
                  <a16:creationId xmlns:a16="http://schemas.microsoft.com/office/drawing/2014/main" id="{1C09746B-1B8C-7CC8-41EE-E2638277158B}"/>
                </a:ext>
              </a:extLst>
            </p:cNvPr>
            <p:cNvSpPr txBox="1"/>
            <p:nvPr/>
          </p:nvSpPr>
          <p:spPr>
            <a:xfrm>
              <a:off x="240963" y="2991697"/>
              <a:ext cx="1778424" cy="593648"/>
            </a:xfrm>
            <a:prstGeom prst="rect">
              <a:avLst/>
            </a:prstGeom>
            <a:noFill/>
          </p:spPr>
          <p:txBody>
            <a:bodyPr wrap="square" rtlCol="0">
              <a:spAutoFit/>
            </a:bodyPr>
            <a:lstStyle/>
            <a:p>
              <a:pPr algn="ctr"/>
              <a:r>
                <a:rPr lang="en-US" sz="1000" b="1" dirty="0">
                  <a:solidFill>
                    <a:schemeClr val="accent2"/>
                  </a:solidFill>
                </a:rPr>
                <a:t>Rules</a:t>
              </a:r>
            </a:p>
          </p:txBody>
        </p:sp>
        <p:sp>
          <p:nvSpPr>
            <p:cNvPr id="7" name="TextBox 6">
              <a:extLst>
                <a:ext uri="{FF2B5EF4-FFF2-40B4-BE49-F238E27FC236}">
                  <a16:creationId xmlns:a16="http://schemas.microsoft.com/office/drawing/2014/main" id="{35882C2A-F6CE-75A9-7E47-8CE6BA32BAFA}"/>
                </a:ext>
              </a:extLst>
            </p:cNvPr>
            <p:cNvSpPr txBox="1"/>
            <p:nvPr/>
          </p:nvSpPr>
          <p:spPr>
            <a:xfrm>
              <a:off x="261409" y="3575653"/>
              <a:ext cx="1778424" cy="593649"/>
            </a:xfrm>
            <a:prstGeom prst="rect">
              <a:avLst/>
            </a:prstGeom>
            <a:noFill/>
          </p:spPr>
          <p:txBody>
            <a:bodyPr wrap="square" rtlCol="0">
              <a:spAutoFit/>
            </a:bodyPr>
            <a:lstStyle/>
            <a:p>
              <a:pPr algn="ctr"/>
              <a:r>
                <a:rPr lang="en-US" sz="1000" b="1" dirty="0">
                  <a:solidFill>
                    <a:schemeClr val="accent2"/>
                  </a:solidFill>
                </a:rPr>
                <a:t>Data</a:t>
              </a:r>
            </a:p>
          </p:txBody>
        </p:sp>
        <p:cxnSp>
          <p:nvCxnSpPr>
            <p:cNvPr id="8" name="Straight Arrow Connector 7">
              <a:extLst>
                <a:ext uri="{FF2B5EF4-FFF2-40B4-BE49-F238E27FC236}">
                  <a16:creationId xmlns:a16="http://schemas.microsoft.com/office/drawing/2014/main" id="{B0167BEC-6997-DD56-38ED-8069F81BE670}"/>
                </a:ext>
              </a:extLst>
            </p:cNvPr>
            <p:cNvCxnSpPr>
              <a:cxnSpLocks/>
            </p:cNvCxnSpPr>
            <p:nvPr/>
          </p:nvCxnSpPr>
          <p:spPr>
            <a:xfrm>
              <a:off x="1497416" y="3775710"/>
              <a:ext cx="783590" cy="0"/>
            </a:xfrm>
            <a:prstGeom prst="straightConnector1">
              <a:avLst/>
            </a:prstGeom>
            <a:ln w="25400">
              <a:tailEnd type="triangle" w="lg" len="lg"/>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CF6CBC5C-CEAF-EC4F-228A-54532F4F2E02}"/>
                </a:ext>
              </a:extLst>
            </p:cNvPr>
            <p:cNvCxnSpPr>
              <a:cxnSpLocks/>
            </p:cNvCxnSpPr>
            <p:nvPr/>
          </p:nvCxnSpPr>
          <p:spPr>
            <a:xfrm>
              <a:off x="4613385" y="3509010"/>
              <a:ext cx="783589" cy="0"/>
            </a:xfrm>
            <a:prstGeom prst="straightConnector1">
              <a:avLst/>
            </a:prstGeom>
            <a:ln w="25400">
              <a:tailEnd type="triangle" w="lg" len="lg"/>
            </a:ln>
          </p:spPr>
          <p:style>
            <a:lnRef idx="1">
              <a:schemeClr val="accent1"/>
            </a:lnRef>
            <a:fillRef idx="0">
              <a:schemeClr val="accent1"/>
            </a:fillRef>
            <a:effectRef idx="0">
              <a:schemeClr val="accent1"/>
            </a:effectRef>
            <a:fontRef idx="minor">
              <a:schemeClr val="tx1"/>
            </a:fontRef>
          </p:style>
        </p:cxnSp>
      </p:grpSp>
      <p:grpSp>
        <p:nvGrpSpPr>
          <p:cNvPr id="16" name="Group 15">
            <a:extLst>
              <a:ext uri="{FF2B5EF4-FFF2-40B4-BE49-F238E27FC236}">
                <a16:creationId xmlns:a16="http://schemas.microsoft.com/office/drawing/2014/main" id="{73C38153-AEB6-7045-7CE9-9E81578C5C42}"/>
              </a:ext>
            </a:extLst>
          </p:cNvPr>
          <p:cNvGrpSpPr/>
          <p:nvPr/>
        </p:nvGrpSpPr>
        <p:grpSpPr>
          <a:xfrm>
            <a:off x="-183123" y="2789889"/>
            <a:ext cx="3294452" cy="584684"/>
            <a:chOff x="59023" y="2980267"/>
            <a:chExt cx="5611503" cy="1074827"/>
          </a:xfrm>
        </p:grpSpPr>
        <p:grpSp>
          <p:nvGrpSpPr>
            <p:cNvPr id="18" name="Group 17">
              <a:extLst>
                <a:ext uri="{FF2B5EF4-FFF2-40B4-BE49-F238E27FC236}">
                  <a16:creationId xmlns:a16="http://schemas.microsoft.com/office/drawing/2014/main" id="{C7522AA2-BD09-D71F-56D8-8505DCB9CB7E}"/>
                </a:ext>
              </a:extLst>
            </p:cNvPr>
            <p:cNvGrpSpPr/>
            <p:nvPr/>
          </p:nvGrpSpPr>
          <p:grpSpPr>
            <a:xfrm>
              <a:off x="1451610" y="2980267"/>
              <a:ext cx="4218916" cy="1074827"/>
              <a:chOff x="1451610" y="2980267"/>
              <a:chExt cx="4218916" cy="1074827"/>
            </a:xfrm>
          </p:grpSpPr>
          <p:sp>
            <p:nvSpPr>
              <p:cNvPr id="23" name="Rectangle 22">
                <a:extLst>
                  <a:ext uri="{FF2B5EF4-FFF2-40B4-BE49-F238E27FC236}">
                    <a16:creationId xmlns:a16="http://schemas.microsoft.com/office/drawing/2014/main" id="{C0417A7C-DF05-53C8-3A19-FA855DC87B7D}"/>
                  </a:ext>
                </a:extLst>
              </p:cNvPr>
              <p:cNvSpPr/>
              <p:nvPr/>
            </p:nvSpPr>
            <p:spPr>
              <a:xfrm>
                <a:off x="2235200" y="2980267"/>
                <a:ext cx="1689221" cy="107482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cxnSp>
            <p:nvCxnSpPr>
              <p:cNvPr id="24" name="Straight Arrow Connector 23">
                <a:extLst>
                  <a:ext uri="{FF2B5EF4-FFF2-40B4-BE49-F238E27FC236}">
                    <a16:creationId xmlns:a16="http://schemas.microsoft.com/office/drawing/2014/main" id="{891C3DF3-CA41-B19C-C696-A268F5DE9512}"/>
                  </a:ext>
                </a:extLst>
              </p:cNvPr>
              <p:cNvCxnSpPr>
                <a:cxnSpLocks/>
              </p:cNvCxnSpPr>
              <p:nvPr/>
            </p:nvCxnSpPr>
            <p:spPr>
              <a:xfrm>
                <a:off x="1451610" y="3211830"/>
                <a:ext cx="783590" cy="0"/>
              </a:xfrm>
              <a:prstGeom prst="straightConnector1">
                <a:avLst/>
              </a:prstGeom>
              <a:ln w="25400">
                <a:tailEnd type="triangle" w="lg" len="lg"/>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8FC54617-B304-D303-17B6-7C4B3B52EF91}"/>
                  </a:ext>
                </a:extLst>
              </p:cNvPr>
              <p:cNvSpPr txBox="1"/>
              <p:nvPr/>
            </p:nvSpPr>
            <p:spPr>
              <a:xfrm>
                <a:off x="2053779" y="3098663"/>
                <a:ext cx="1778424" cy="641370"/>
              </a:xfrm>
              <a:prstGeom prst="rect">
                <a:avLst/>
              </a:prstGeom>
              <a:noFill/>
            </p:spPr>
            <p:txBody>
              <a:bodyPr wrap="square" rtlCol="0">
                <a:spAutoFit/>
              </a:bodyPr>
              <a:lstStyle/>
              <a:p>
                <a:pPr algn="ctr"/>
                <a:r>
                  <a:rPr lang="en-US" sz="1000" b="1" dirty="0">
                    <a:solidFill>
                      <a:schemeClr val="accent2"/>
                    </a:solidFill>
                  </a:rPr>
                  <a:t>Machine</a:t>
                </a:r>
              </a:p>
              <a:p>
                <a:pPr algn="ctr"/>
                <a:r>
                  <a:rPr lang="en-US" sz="1000" b="1" dirty="0">
                    <a:solidFill>
                      <a:schemeClr val="accent2"/>
                    </a:solidFill>
                  </a:rPr>
                  <a:t>Learning</a:t>
                </a:r>
              </a:p>
            </p:txBody>
          </p:sp>
          <p:sp>
            <p:nvSpPr>
              <p:cNvPr id="27" name="TextBox 26">
                <a:extLst>
                  <a:ext uri="{FF2B5EF4-FFF2-40B4-BE49-F238E27FC236}">
                    <a16:creationId xmlns:a16="http://schemas.microsoft.com/office/drawing/2014/main" id="{F3728A81-8BCF-335F-9E03-8578BC19546C}"/>
                  </a:ext>
                </a:extLst>
              </p:cNvPr>
              <p:cNvSpPr txBox="1"/>
              <p:nvPr/>
            </p:nvSpPr>
            <p:spPr>
              <a:xfrm>
                <a:off x="3892102" y="3301110"/>
                <a:ext cx="1778424" cy="394689"/>
              </a:xfrm>
              <a:prstGeom prst="rect">
                <a:avLst/>
              </a:prstGeom>
              <a:noFill/>
            </p:spPr>
            <p:txBody>
              <a:bodyPr wrap="square" rtlCol="0">
                <a:spAutoFit/>
              </a:bodyPr>
              <a:lstStyle/>
              <a:p>
                <a:pPr algn="ctr"/>
                <a:r>
                  <a:rPr lang="en-US" sz="1000" b="1" dirty="0">
                    <a:solidFill>
                      <a:schemeClr val="accent2"/>
                    </a:solidFill>
                  </a:rPr>
                  <a:t>Rules</a:t>
                </a:r>
              </a:p>
            </p:txBody>
          </p:sp>
        </p:grpSp>
        <p:sp>
          <p:nvSpPr>
            <p:cNvPr id="19" name="TextBox 18">
              <a:extLst>
                <a:ext uri="{FF2B5EF4-FFF2-40B4-BE49-F238E27FC236}">
                  <a16:creationId xmlns:a16="http://schemas.microsoft.com/office/drawing/2014/main" id="{59686729-417E-6224-35EA-67D2620DFE6D}"/>
                </a:ext>
              </a:extLst>
            </p:cNvPr>
            <p:cNvSpPr txBox="1"/>
            <p:nvPr/>
          </p:nvSpPr>
          <p:spPr>
            <a:xfrm>
              <a:off x="240965" y="2991696"/>
              <a:ext cx="1778423" cy="394689"/>
            </a:xfrm>
            <a:prstGeom prst="rect">
              <a:avLst/>
            </a:prstGeom>
            <a:noFill/>
          </p:spPr>
          <p:txBody>
            <a:bodyPr wrap="square" rtlCol="0">
              <a:spAutoFit/>
            </a:bodyPr>
            <a:lstStyle/>
            <a:p>
              <a:pPr algn="ctr"/>
              <a:r>
                <a:rPr lang="en-US" sz="1000" b="1" dirty="0">
                  <a:solidFill>
                    <a:schemeClr val="accent2"/>
                  </a:solidFill>
                </a:rPr>
                <a:t>Data</a:t>
              </a:r>
            </a:p>
          </p:txBody>
        </p:sp>
        <p:sp>
          <p:nvSpPr>
            <p:cNvPr id="20" name="TextBox 19">
              <a:extLst>
                <a:ext uri="{FF2B5EF4-FFF2-40B4-BE49-F238E27FC236}">
                  <a16:creationId xmlns:a16="http://schemas.microsoft.com/office/drawing/2014/main" id="{203FE087-4212-AE37-7E00-DB31810CE9CD}"/>
                </a:ext>
              </a:extLst>
            </p:cNvPr>
            <p:cNvSpPr txBox="1"/>
            <p:nvPr/>
          </p:nvSpPr>
          <p:spPr>
            <a:xfrm>
              <a:off x="59023" y="3562829"/>
              <a:ext cx="1778423" cy="394689"/>
            </a:xfrm>
            <a:prstGeom prst="rect">
              <a:avLst/>
            </a:prstGeom>
            <a:noFill/>
          </p:spPr>
          <p:txBody>
            <a:bodyPr wrap="square" rtlCol="0">
              <a:spAutoFit/>
            </a:bodyPr>
            <a:lstStyle/>
            <a:p>
              <a:pPr algn="ctr"/>
              <a:r>
                <a:rPr lang="en-US" sz="1000" b="1" dirty="0">
                  <a:solidFill>
                    <a:schemeClr val="accent2"/>
                  </a:solidFill>
                </a:rPr>
                <a:t>Answers</a:t>
              </a:r>
            </a:p>
          </p:txBody>
        </p:sp>
        <p:cxnSp>
          <p:nvCxnSpPr>
            <p:cNvPr id="21" name="Straight Arrow Connector 20">
              <a:extLst>
                <a:ext uri="{FF2B5EF4-FFF2-40B4-BE49-F238E27FC236}">
                  <a16:creationId xmlns:a16="http://schemas.microsoft.com/office/drawing/2014/main" id="{D5F263A6-C7E1-56D6-551B-D9999E4D3426}"/>
                </a:ext>
              </a:extLst>
            </p:cNvPr>
            <p:cNvCxnSpPr>
              <a:cxnSpLocks/>
            </p:cNvCxnSpPr>
            <p:nvPr/>
          </p:nvCxnSpPr>
          <p:spPr>
            <a:xfrm>
              <a:off x="1479392" y="3768323"/>
              <a:ext cx="783590" cy="0"/>
            </a:xfrm>
            <a:prstGeom prst="straightConnector1">
              <a:avLst/>
            </a:prstGeom>
            <a:ln w="25400">
              <a:tailEnd type="triangle" w="lg" len="lg"/>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00FF39A2-F18C-E098-44B6-F85B8321963C}"/>
                </a:ext>
              </a:extLst>
            </p:cNvPr>
            <p:cNvCxnSpPr>
              <a:cxnSpLocks/>
            </p:cNvCxnSpPr>
            <p:nvPr/>
          </p:nvCxnSpPr>
          <p:spPr>
            <a:xfrm>
              <a:off x="3924421" y="3542566"/>
              <a:ext cx="502745" cy="20264"/>
            </a:xfrm>
            <a:prstGeom prst="straightConnector1">
              <a:avLst/>
            </a:prstGeom>
            <a:ln w="25400">
              <a:tailEnd type="triangle" w="lg" len="lg"/>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2142995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Learning Curves</a:t>
            </a:r>
          </a:p>
        </p:txBody>
      </p:sp>
      <p:sp>
        <p:nvSpPr>
          <p:cNvPr id="4" name="Slide Number Placeholder 3"/>
          <p:cNvSpPr>
            <a:spLocks noGrp="1"/>
          </p:cNvSpPr>
          <p:nvPr>
            <p:ph type="sldNum" sz="quarter" idx="12"/>
          </p:nvPr>
        </p:nvSpPr>
        <p:spPr/>
        <p:txBody>
          <a:bodyPr/>
          <a:lstStyle/>
          <a:p>
            <a:fld id="{65DBD1E2-D45E-47D4-8DD8-1285FEA24AE0}" type="slidenum">
              <a:rPr lang="en-US" smtClean="0"/>
              <a:pPr/>
              <a:t>52</a:t>
            </a:fld>
            <a:endParaRPr lang="en-US" dirty="0"/>
          </a:p>
        </p:txBody>
      </p:sp>
      <p:sp>
        <p:nvSpPr>
          <p:cNvPr id="6" name="TextBox 5"/>
          <p:cNvSpPr txBox="1"/>
          <p:nvPr/>
        </p:nvSpPr>
        <p:spPr>
          <a:xfrm>
            <a:off x="516834" y="1265582"/>
            <a:ext cx="7480853" cy="369332"/>
          </a:xfrm>
          <a:prstGeom prst="rect">
            <a:avLst/>
          </a:prstGeom>
          <a:noFill/>
        </p:spPr>
        <p:txBody>
          <a:bodyPr wrap="square" rtlCol="0">
            <a:spAutoFit/>
          </a:bodyPr>
          <a:lstStyle/>
          <a:p>
            <a:r>
              <a:rPr lang="en-US" b="1" dirty="0">
                <a:solidFill>
                  <a:srgbClr val="FF0000"/>
                </a:solidFill>
              </a:rPr>
              <a:t>How test and training error changes with size of data set?</a:t>
            </a:r>
          </a:p>
        </p:txBody>
      </p:sp>
      <p:pic>
        <p:nvPicPr>
          <p:cNvPr id="7" name="Picture 6"/>
          <p:cNvPicPr>
            <a:picLocks noChangeAspect="1"/>
          </p:cNvPicPr>
          <p:nvPr/>
        </p:nvPicPr>
        <p:blipFill>
          <a:blip r:embed="rId2"/>
          <a:stretch>
            <a:fillRect/>
          </a:stretch>
        </p:blipFill>
        <p:spPr>
          <a:xfrm>
            <a:off x="318052" y="1769166"/>
            <a:ext cx="11690775" cy="4853402"/>
          </a:xfrm>
          <a:prstGeom prst="rect">
            <a:avLst/>
          </a:prstGeom>
        </p:spPr>
      </p:pic>
    </p:spTree>
    <p:extLst>
      <p:ext uri="{BB962C8B-B14F-4D97-AF65-F5344CB8AC3E}">
        <p14:creationId xmlns:p14="http://schemas.microsoft.com/office/powerpoint/2010/main" val="352184821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Learning Curves</a:t>
            </a:r>
          </a:p>
        </p:txBody>
      </p:sp>
      <p:sp>
        <p:nvSpPr>
          <p:cNvPr id="4" name="Slide Number Placeholder 3"/>
          <p:cNvSpPr>
            <a:spLocks noGrp="1"/>
          </p:cNvSpPr>
          <p:nvPr>
            <p:ph type="sldNum" sz="quarter" idx="12"/>
          </p:nvPr>
        </p:nvSpPr>
        <p:spPr/>
        <p:txBody>
          <a:bodyPr/>
          <a:lstStyle/>
          <a:p>
            <a:fld id="{65DBD1E2-D45E-47D4-8DD8-1285FEA24AE0}" type="slidenum">
              <a:rPr lang="en-US" smtClean="0"/>
              <a:pPr/>
              <a:t>53</a:t>
            </a:fld>
            <a:endParaRPr lang="en-US" dirty="0"/>
          </a:p>
        </p:txBody>
      </p:sp>
      <p:pic>
        <p:nvPicPr>
          <p:cNvPr id="7" name="Picture 6"/>
          <p:cNvPicPr>
            <a:picLocks noChangeAspect="1"/>
          </p:cNvPicPr>
          <p:nvPr/>
        </p:nvPicPr>
        <p:blipFill>
          <a:blip r:embed="rId2"/>
          <a:stretch>
            <a:fillRect/>
          </a:stretch>
        </p:blipFill>
        <p:spPr>
          <a:xfrm>
            <a:off x="224044" y="3111155"/>
            <a:ext cx="5126154" cy="2017436"/>
          </a:xfrm>
          <a:prstGeom prst="rect">
            <a:avLst/>
          </a:prstGeom>
        </p:spPr>
      </p:pic>
      <p:pic>
        <p:nvPicPr>
          <p:cNvPr id="8" name="Picture 7"/>
          <p:cNvPicPr>
            <a:picLocks noChangeAspect="1"/>
          </p:cNvPicPr>
          <p:nvPr/>
        </p:nvPicPr>
        <p:blipFill>
          <a:blip r:embed="rId3"/>
          <a:stretch>
            <a:fillRect/>
          </a:stretch>
        </p:blipFill>
        <p:spPr>
          <a:xfrm>
            <a:off x="327991" y="1860362"/>
            <a:ext cx="5049747" cy="1068367"/>
          </a:xfrm>
          <a:prstGeom prst="rect">
            <a:avLst/>
          </a:prstGeom>
        </p:spPr>
      </p:pic>
      <p:pic>
        <p:nvPicPr>
          <p:cNvPr id="9" name="Picture 8"/>
          <p:cNvPicPr>
            <a:picLocks noChangeAspect="1"/>
          </p:cNvPicPr>
          <p:nvPr/>
        </p:nvPicPr>
        <p:blipFill>
          <a:blip r:embed="rId4"/>
          <a:stretch>
            <a:fillRect/>
          </a:stretch>
        </p:blipFill>
        <p:spPr>
          <a:xfrm>
            <a:off x="5533794" y="1724905"/>
            <a:ext cx="6333878" cy="4232620"/>
          </a:xfrm>
          <a:prstGeom prst="rect">
            <a:avLst/>
          </a:prstGeom>
        </p:spPr>
      </p:pic>
    </p:spTree>
    <p:extLst>
      <p:ext uri="{BB962C8B-B14F-4D97-AF65-F5344CB8AC3E}">
        <p14:creationId xmlns:p14="http://schemas.microsoft.com/office/powerpoint/2010/main" val="341127681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Learning Curves</a:t>
            </a:r>
          </a:p>
        </p:txBody>
      </p:sp>
      <p:sp>
        <p:nvSpPr>
          <p:cNvPr id="4" name="Slide Number Placeholder 3"/>
          <p:cNvSpPr>
            <a:spLocks noGrp="1"/>
          </p:cNvSpPr>
          <p:nvPr>
            <p:ph type="sldNum" sz="quarter" idx="12"/>
          </p:nvPr>
        </p:nvSpPr>
        <p:spPr/>
        <p:txBody>
          <a:bodyPr/>
          <a:lstStyle/>
          <a:p>
            <a:fld id="{65DBD1E2-D45E-47D4-8DD8-1285FEA24AE0}" type="slidenum">
              <a:rPr lang="en-US" smtClean="0"/>
              <a:pPr/>
              <a:t>54</a:t>
            </a:fld>
            <a:endParaRPr lang="en-US" dirty="0"/>
          </a:p>
        </p:txBody>
      </p:sp>
      <p:pic>
        <p:nvPicPr>
          <p:cNvPr id="8" name="Picture 7"/>
          <p:cNvPicPr>
            <a:picLocks noChangeAspect="1"/>
          </p:cNvPicPr>
          <p:nvPr/>
        </p:nvPicPr>
        <p:blipFill>
          <a:blip r:embed="rId2"/>
          <a:stretch>
            <a:fillRect/>
          </a:stretch>
        </p:blipFill>
        <p:spPr>
          <a:xfrm>
            <a:off x="327991" y="1860362"/>
            <a:ext cx="5049747" cy="1068367"/>
          </a:xfrm>
          <a:prstGeom prst="rect">
            <a:avLst/>
          </a:prstGeom>
        </p:spPr>
      </p:pic>
      <p:pic>
        <p:nvPicPr>
          <p:cNvPr id="3" name="Picture 2"/>
          <p:cNvPicPr>
            <a:picLocks noChangeAspect="1"/>
          </p:cNvPicPr>
          <p:nvPr/>
        </p:nvPicPr>
        <p:blipFill>
          <a:blip r:embed="rId3"/>
          <a:stretch>
            <a:fillRect/>
          </a:stretch>
        </p:blipFill>
        <p:spPr>
          <a:xfrm>
            <a:off x="175592" y="3198743"/>
            <a:ext cx="5946908" cy="2413553"/>
          </a:xfrm>
          <a:prstGeom prst="rect">
            <a:avLst/>
          </a:prstGeom>
        </p:spPr>
      </p:pic>
      <p:pic>
        <p:nvPicPr>
          <p:cNvPr id="5" name="Picture 4"/>
          <p:cNvPicPr>
            <a:picLocks noChangeAspect="1"/>
          </p:cNvPicPr>
          <p:nvPr/>
        </p:nvPicPr>
        <p:blipFill>
          <a:blip r:embed="rId4"/>
          <a:stretch>
            <a:fillRect/>
          </a:stretch>
        </p:blipFill>
        <p:spPr>
          <a:xfrm>
            <a:off x="6257350" y="1981200"/>
            <a:ext cx="5623224" cy="4283557"/>
          </a:xfrm>
          <a:prstGeom prst="rect">
            <a:avLst/>
          </a:prstGeom>
        </p:spPr>
      </p:pic>
    </p:spTree>
    <p:extLst>
      <p:ext uri="{BB962C8B-B14F-4D97-AF65-F5344CB8AC3E}">
        <p14:creationId xmlns:p14="http://schemas.microsoft.com/office/powerpoint/2010/main" val="198494699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5DBD1E2-D45E-47D4-8DD8-1285FEA24AE0}" type="slidenum">
              <a:rPr lang="en-US" smtClean="0"/>
              <a:pPr/>
              <a:t>55</a:t>
            </a:fld>
            <a:endParaRPr lang="en-US" dirty="0"/>
          </a:p>
        </p:txBody>
      </p:sp>
      <p:sp>
        <p:nvSpPr>
          <p:cNvPr id="2" name="Title 1"/>
          <p:cNvSpPr>
            <a:spLocks noGrp="1"/>
          </p:cNvSpPr>
          <p:nvPr>
            <p:ph type="title" idx="4294967295"/>
          </p:nvPr>
        </p:nvSpPr>
        <p:spPr>
          <a:xfrm>
            <a:off x="0" y="266700"/>
            <a:ext cx="10035540" cy="1096963"/>
          </a:xfrm>
        </p:spPr>
        <p:txBody>
          <a:bodyPr/>
          <a:lstStyle/>
          <a:p>
            <a:pPr algn="ctr"/>
            <a:r>
              <a:rPr lang="en-US" dirty="0"/>
              <a:t>Learning Curves- Underfitting</a:t>
            </a:r>
          </a:p>
        </p:txBody>
      </p:sp>
      <p:pic>
        <p:nvPicPr>
          <p:cNvPr id="9" name="Picture 8"/>
          <p:cNvPicPr>
            <a:picLocks noChangeAspect="1"/>
          </p:cNvPicPr>
          <p:nvPr/>
        </p:nvPicPr>
        <p:blipFill>
          <a:blip r:embed="rId2"/>
          <a:stretch>
            <a:fillRect/>
          </a:stretch>
        </p:blipFill>
        <p:spPr>
          <a:xfrm>
            <a:off x="6117313" y="1617550"/>
            <a:ext cx="5421466" cy="3622900"/>
          </a:xfrm>
          <a:prstGeom prst="rect">
            <a:avLst/>
          </a:prstGeom>
        </p:spPr>
      </p:pic>
      <p:sp>
        <p:nvSpPr>
          <p:cNvPr id="3" name="TextBox 2">
            <a:extLst>
              <a:ext uri="{FF2B5EF4-FFF2-40B4-BE49-F238E27FC236}">
                <a16:creationId xmlns:a16="http://schemas.microsoft.com/office/drawing/2014/main" id="{F34E70B4-D0DE-BDA3-BF78-A59C1317B107}"/>
              </a:ext>
            </a:extLst>
          </p:cNvPr>
          <p:cNvSpPr txBox="1"/>
          <p:nvPr/>
        </p:nvSpPr>
        <p:spPr>
          <a:xfrm>
            <a:off x="362160" y="1443961"/>
            <a:ext cx="5598817" cy="4832092"/>
          </a:xfrm>
          <a:prstGeom prst="rect">
            <a:avLst/>
          </a:prstGeom>
          <a:noFill/>
        </p:spPr>
        <p:txBody>
          <a:bodyPr wrap="square">
            <a:spAutoFit/>
          </a:bodyPr>
          <a:lstStyle>
            <a:defPPr>
              <a:defRPr lang="en-US"/>
            </a:defPPr>
            <a:lvl1pPr marL="457200" indent="-457200">
              <a:buFont typeface="Arial" panose="020B0604020202020204" pitchFamily="34" charset="0"/>
              <a:buChar char="•"/>
              <a:defRPr sz="2800" b="0" i="0" u="none" strike="noStrike" baseline="0">
                <a:latin typeface="+mj-lt"/>
              </a:defRPr>
            </a:lvl1pPr>
            <a:lvl3pPr lvl="2" indent="-457200">
              <a:buFont typeface="Arial" panose="020B0604020202020204" pitchFamily="34" charset="0"/>
              <a:buChar char="•"/>
              <a:defRPr sz="2800">
                <a:solidFill>
                  <a:srgbClr val="404040"/>
                </a:solidFill>
                <a:latin typeface="+mj-lt"/>
              </a:defRPr>
            </a:lvl3pPr>
          </a:lstStyle>
          <a:p>
            <a:r>
              <a:rPr lang="en-US" dirty="0"/>
              <a:t>Training error is small at first and grows</a:t>
            </a:r>
          </a:p>
          <a:p>
            <a:r>
              <a:rPr lang="en-US" dirty="0"/>
              <a:t>Training error becomes close to cross validation</a:t>
            </a:r>
          </a:p>
          <a:p>
            <a:r>
              <a:rPr lang="en-US" dirty="0"/>
              <a:t>So the performance of the cross validation and training sets end up being similar (but very poor)</a:t>
            </a:r>
          </a:p>
          <a:p>
            <a:r>
              <a:rPr lang="en-US" sz="2800" b="1" i="0" u="none" strike="noStrike" baseline="0" dirty="0">
                <a:solidFill>
                  <a:schemeClr val="accent2"/>
                </a:solidFill>
              </a:rPr>
              <a:t>If a learning algorithm is suffering from underfitting, more data will not help</a:t>
            </a:r>
            <a:endParaRPr lang="en-US" b="1" dirty="0">
              <a:solidFill>
                <a:schemeClr val="accent2"/>
              </a:solidFill>
            </a:endParaRPr>
          </a:p>
          <a:p>
            <a:endParaRPr lang="en-US" dirty="0"/>
          </a:p>
        </p:txBody>
      </p:sp>
    </p:spTree>
    <p:extLst>
      <p:ext uri="{BB962C8B-B14F-4D97-AF65-F5344CB8AC3E}">
        <p14:creationId xmlns:p14="http://schemas.microsoft.com/office/powerpoint/2010/main" val="335700309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5DBD1E2-D45E-47D4-8DD8-1285FEA24AE0}" type="slidenum">
              <a:rPr lang="en-US" smtClean="0"/>
              <a:pPr/>
              <a:t>56</a:t>
            </a:fld>
            <a:endParaRPr lang="en-US" dirty="0"/>
          </a:p>
        </p:txBody>
      </p:sp>
      <p:sp>
        <p:nvSpPr>
          <p:cNvPr id="2" name="Title 1"/>
          <p:cNvSpPr>
            <a:spLocks noGrp="1"/>
          </p:cNvSpPr>
          <p:nvPr>
            <p:ph type="title" idx="4294967295"/>
          </p:nvPr>
        </p:nvSpPr>
        <p:spPr>
          <a:xfrm>
            <a:off x="0" y="266700"/>
            <a:ext cx="10083800" cy="1096963"/>
          </a:xfrm>
        </p:spPr>
        <p:txBody>
          <a:bodyPr/>
          <a:lstStyle/>
          <a:p>
            <a:pPr algn="ctr"/>
            <a:r>
              <a:rPr lang="en-US" dirty="0"/>
              <a:t>Learning Curves-Overfitting</a:t>
            </a:r>
          </a:p>
        </p:txBody>
      </p:sp>
      <p:pic>
        <p:nvPicPr>
          <p:cNvPr id="5" name="Picture 4"/>
          <p:cNvPicPr>
            <a:picLocks noChangeAspect="1"/>
          </p:cNvPicPr>
          <p:nvPr/>
        </p:nvPicPr>
        <p:blipFill>
          <a:blip r:embed="rId2"/>
          <a:stretch>
            <a:fillRect/>
          </a:stretch>
        </p:blipFill>
        <p:spPr>
          <a:xfrm>
            <a:off x="6529387" y="1363437"/>
            <a:ext cx="5231130" cy="4601036"/>
          </a:xfrm>
          <a:prstGeom prst="rect">
            <a:avLst/>
          </a:prstGeom>
        </p:spPr>
      </p:pic>
      <p:sp>
        <p:nvSpPr>
          <p:cNvPr id="10" name="TextBox 9">
            <a:extLst>
              <a:ext uri="{FF2B5EF4-FFF2-40B4-BE49-F238E27FC236}">
                <a16:creationId xmlns:a16="http://schemas.microsoft.com/office/drawing/2014/main" id="{F9743F5C-F18B-B5E7-1F15-FB803A48D57B}"/>
              </a:ext>
            </a:extLst>
          </p:cNvPr>
          <p:cNvSpPr txBox="1"/>
          <p:nvPr/>
        </p:nvSpPr>
        <p:spPr>
          <a:xfrm>
            <a:off x="431483" y="1546000"/>
            <a:ext cx="6097904" cy="4524315"/>
          </a:xfrm>
          <a:prstGeom prst="rect">
            <a:avLst/>
          </a:prstGeom>
          <a:noFill/>
        </p:spPr>
        <p:txBody>
          <a:bodyPr wrap="square">
            <a:spAutoFit/>
          </a:bodyPr>
          <a:lstStyle>
            <a:defPPr>
              <a:defRPr lang="en-US"/>
            </a:defPPr>
            <a:lvl1pPr marL="457200" indent="-457200">
              <a:buFont typeface="Arial" panose="020B0604020202020204" pitchFamily="34" charset="0"/>
              <a:buChar char="•"/>
              <a:defRPr sz="2800" b="0" i="0" u="none" strike="noStrike" baseline="0">
                <a:latin typeface="+mj-lt"/>
              </a:defRPr>
            </a:lvl1pPr>
            <a:lvl3pPr lvl="2" indent="-457200">
              <a:buFont typeface="Arial" panose="020B0604020202020204" pitchFamily="34" charset="0"/>
              <a:buChar char="•"/>
              <a:defRPr sz="2800">
                <a:solidFill>
                  <a:srgbClr val="404040"/>
                </a:solidFill>
                <a:latin typeface="+mj-lt"/>
              </a:defRPr>
            </a:lvl3pPr>
          </a:lstStyle>
          <a:p>
            <a:r>
              <a:rPr lang="en-US" sz="2400" dirty="0"/>
              <a:t>When training set is small, training error is small too</a:t>
            </a:r>
          </a:p>
          <a:p>
            <a:r>
              <a:rPr lang="en-US" sz="2400" dirty="0"/>
              <a:t>• As training set size increases, training error is still small but slowly increases</a:t>
            </a:r>
          </a:p>
          <a:p>
            <a:r>
              <a:rPr lang="en-US" sz="2400" dirty="0"/>
              <a:t>Validation Error remains high, even when you have a moderate number of examples</a:t>
            </a:r>
          </a:p>
          <a:p>
            <a:r>
              <a:rPr lang="en-US" sz="2400" dirty="0"/>
              <a:t>An indicative diagnostic that you overfitting is that there's a big gap between training error and cross validation error</a:t>
            </a:r>
          </a:p>
          <a:p>
            <a:r>
              <a:rPr lang="en-US" sz="2400" b="1" dirty="0">
                <a:solidFill>
                  <a:schemeClr val="accent2"/>
                </a:solidFill>
              </a:rPr>
              <a:t>If a learning algorithm is suffering from overfitting, more data is probably going to help.</a:t>
            </a:r>
          </a:p>
        </p:txBody>
      </p:sp>
    </p:spTree>
    <p:extLst>
      <p:ext uri="{BB962C8B-B14F-4D97-AF65-F5344CB8AC3E}">
        <p14:creationId xmlns:p14="http://schemas.microsoft.com/office/powerpoint/2010/main" val="114698047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Regularization</a:t>
            </a:r>
          </a:p>
        </p:txBody>
      </p:sp>
      <p:sp>
        <p:nvSpPr>
          <p:cNvPr id="3" name="Content Placeholder 2"/>
          <p:cNvSpPr>
            <a:spLocks noGrp="1"/>
          </p:cNvSpPr>
          <p:nvPr>
            <p:ph idx="1"/>
          </p:nvPr>
        </p:nvSpPr>
        <p:spPr>
          <a:xfrm>
            <a:off x="838200" y="1534886"/>
            <a:ext cx="10856976" cy="4642077"/>
          </a:xfrm>
        </p:spPr>
        <p:txBody>
          <a:bodyPr/>
          <a:lstStyle/>
          <a:p>
            <a:r>
              <a:rPr lang="en-US" dirty="0">
                <a:latin typeface="Times New Roman" panose="02020603050405020304" pitchFamily="18" charset="0"/>
                <a:cs typeface="Times New Roman" panose="02020603050405020304" pitchFamily="18" charset="0"/>
              </a:rPr>
              <a:t>Goal: optimize some combination of fit and simplicity</a:t>
            </a:r>
          </a:p>
          <a:p>
            <a:pPr lvl="1"/>
            <a:r>
              <a:rPr lang="en-US" dirty="0">
                <a:latin typeface="Times New Roman" panose="02020603050405020304" pitchFamily="18" charset="0"/>
                <a:cs typeface="Times New Roman" panose="02020603050405020304" pitchFamily="18" charset="0"/>
              </a:rPr>
              <a:t>Penalize the magnitude of coefficients of features</a:t>
            </a:r>
          </a:p>
          <a:p>
            <a:pPr lvl="1"/>
            <a:r>
              <a:rPr lang="en-US" dirty="0">
                <a:latin typeface="Times New Roman" panose="02020603050405020304" pitchFamily="18" charset="0"/>
                <a:cs typeface="Times New Roman" panose="02020603050405020304" pitchFamily="18" charset="0"/>
              </a:rPr>
              <a:t>Minimize the error between predicted and actual examples</a:t>
            </a:r>
          </a:p>
          <a:p>
            <a:pPr lvl="1"/>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Early stopping (for gradient descent):</a:t>
            </a:r>
          </a:p>
          <a:p>
            <a:r>
              <a:rPr lang="en-US" dirty="0">
                <a:latin typeface="Times New Roman" panose="02020603050405020304" pitchFamily="18" charset="0"/>
                <a:cs typeface="Times New Roman" panose="02020603050405020304" pitchFamily="18" charset="0"/>
              </a:rPr>
              <a:t>Ridge Regression:</a:t>
            </a:r>
          </a:p>
          <a:p>
            <a:pPr lvl="1"/>
            <a:r>
              <a:rPr lang="en-US" sz="2000" dirty="0">
                <a:latin typeface="Times New Roman" panose="02020603050405020304" pitchFamily="18" charset="0"/>
                <a:cs typeface="Times New Roman" panose="02020603050405020304" pitchFamily="18" charset="0"/>
              </a:rPr>
              <a:t>L2-norm: adds penalty equivalent to square of the magnitude of coefficients</a:t>
            </a:r>
          </a:p>
          <a:p>
            <a:r>
              <a:rPr lang="en-US" dirty="0">
                <a:latin typeface="Times New Roman" panose="02020603050405020304" pitchFamily="18" charset="0"/>
                <a:cs typeface="Times New Roman" panose="02020603050405020304" pitchFamily="18" charset="0"/>
              </a:rPr>
              <a:t>Lasso Regression:</a:t>
            </a:r>
          </a:p>
          <a:p>
            <a:pPr lvl="1"/>
            <a:r>
              <a:rPr lang="en-US" sz="2000" dirty="0">
                <a:latin typeface="Times New Roman" panose="02020603050405020304" pitchFamily="18" charset="0"/>
                <a:cs typeface="Times New Roman" panose="02020603050405020304" pitchFamily="18" charset="0"/>
              </a:rPr>
              <a:t>L1-norm: adds penalty equivalent to absolute value of the magnitude of coefficients</a:t>
            </a:r>
          </a:p>
          <a:p>
            <a:pPr lvl="1"/>
            <a:endParaRPr lang="en-US"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fld id="{65DBD1E2-D45E-47D4-8DD8-1285FEA24AE0}" type="slidenum">
              <a:rPr lang="en-US" smtClean="0"/>
              <a:pPr/>
              <a:t>57</a:t>
            </a:fld>
            <a:endParaRPr lang="en-US" dirty="0"/>
          </a:p>
        </p:txBody>
      </p:sp>
    </p:spTree>
    <p:extLst>
      <p:ext uri="{BB962C8B-B14F-4D97-AF65-F5344CB8AC3E}">
        <p14:creationId xmlns:p14="http://schemas.microsoft.com/office/powerpoint/2010/main" val="27188959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Regularization- Early Stopping</a:t>
            </a:r>
          </a:p>
        </p:txBody>
      </p:sp>
      <p:sp>
        <p:nvSpPr>
          <p:cNvPr id="4" name="Slide Number Placeholder 3"/>
          <p:cNvSpPr>
            <a:spLocks noGrp="1"/>
          </p:cNvSpPr>
          <p:nvPr>
            <p:ph type="sldNum" sz="quarter" idx="12"/>
          </p:nvPr>
        </p:nvSpPr>
        <p:spPr/>
        <p:txBody>
          <a:bodyPr/>
          <a:lstStyle/>
          <a:p>
            <a:fld id="{65DBD1E2-D45E-47D4-8DD8-1285FEA24AE0}" type="slidenum">
              <a:rPr lang="en-US" smtClean="0"/>
              <a:pPr/>
              <a:t>58</a:t>
            </a:fld>
            <a:endParaRPr lang="en-US" dirty="0"/>
          </a:p>
        </p:txBody>
      </p:sp>
      <p:pic>
        <p:nvPicPr>
          <p:cNvPr id="6" name="Picture 5"/>
          <p:cNvPicPr>
            <a:picLocks noChangeAspect="1"/>
          </p:cNvPicPr>
          <p:nvPr/>
        </p:nvPicPr>
        <p:blipFill>
          <a:blip r:embed="rId3"/>
          <a:stretch>
            <a:fillRect/>
          </a:stretch>
        </p:blipFill>
        <p:spPr>
          <a:xfrm>
            <a:off x="503583" y="1436110"/>
            <a:ext cx="10384320" cy="1880865"/>
          </a:xfrm>
          <a:prstGeom prst="rect">
            <a:avLst/>
          </a:prstGeom>
        </p:spPr>
      </p:pic>
      <p:pic>
        <p:nvPicPr>
          <p:cNvPr id="7" name="Picture 6"/>
          <p:cNvPicPr>
            <a:picLocks noChangeAspect="1"/>
          </p:cNvPicPr>
          <p:nvPr/>
        </p:nvPicPr>
        <p:blipFill>
          <a:blip r:embed="rId4"/>
          <a:stretch>
            <a:fillRect/>
          </a:stretch>
        </p:blipFill>
        <p:spPr>
          <a:xfrm>
            <a:off x="503583" y="3462692"/>
            <a:ext cx="9877603" cy="2653186"/>
          </a:xfrm>
          <a:prstGeom prst="rect">
            <a:avLst/>
          </a:prstGeom>
        </p:spPr>
      </p:pic>
    </p:spTree>
    <p:extLst>
      <p:ext uri="{BB962C8B-B14F-4D97-AF65-F5344CB8AC3E}">
        <p14:creationId xmlns:p14="http://schemas.microsoft.com/office/powerpoint/2010/main" val="5882439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Regularization- Early Stopping</a:t>
            </a:r>
          </a:p>
        </p:txBody>
      </p:sp>
      <p:sp>
        <p:nvSpPr>
          <p:cNvPr id="4" name="Slide Number Placeholder 3"/>
          <p:cNvSpPr>
            <a:spLocks noGrp="1"/>
          </p:cNvSpPr>
          <p:nvPr>
            <p:ph type="sldNum" sz="quarter" idx="12"/>
          </p:nvPr>
        </p:nvSpPr>
        <p:spPr/>
        <p:txBody>
          <a:bodyPr/>
          <a:lstStyle/>
          <a:p>
            <a:fld id="{65DBD1E2-D45E-47D4-8DD8-1285FEA24AE0}" type="slidenum">
              <a:rPr lang="en-US" smtClean="0"/>
              <a:pPr/>
              <a:t>59</a:t>
            </a:fld>
            <a:endParaRPr lang="en-US" dirty="0"/>
          </a:p>
        </p:txBody>
      </p:sp>
      <p:pic>
        <p:nvPicPr>
          <p:cNvPr id="6" name="Picture 5"/>
          <p:cNvPicPr>
            <a:picLocks noChangeAspect="1"/>
          </p:cNvPicPr>
          <p:nvPr/>
        </p:nvPicPr>
        <p:blipFill>
          <a:blip r:embed="rId3"/>
          <a:stretch>
            <a:fillRect/>
          </a:stretch>
        </p:blipFill>
        <p:spPr>
          <a:xfrm>
            <a:off x="503583" y="1436110"/>
            <a:ext cx="10384320" cy="1880865"/>
          </a:xfrm>
          <a:prstGeom prst="rect">
            <a:avLst/>
          </a:prstGeom>
        </p:spPr>
      </p:pic>
      <p:pic>
        <p:nvPicPr>
          <p:cNvPr id="7" name="Picture 6"/>
          <p:cNvPicPr>
            <a:picLocks noChangeAspect="1"/>
          </p:cNvPicPr>
          <p:nvPr/>
        </p:nvPicPr>
        <p:blipFill>
          <a:blip r:embed="rId4"/>
          <a:stretch>
            <a:fillRect/>
          </a:stretch>
        </p:blipFill>
        <p:spPr>
          <a:xfrm>
            <a:off x="503583" y="3462692"/>
            <a:ext cx="9877603" cy="2653186"/>
          </a:xfrm>
          <a:prstGeom prst="rect">
            <a:avLst/>
          </a:prstGeom>
        </p:spPr>
      </p:pic>
    </p:spTree>
    <p:extLst>
      <p:ext uri="{BB962C8B-B14F-4D97-AF65-F5344CB8AC3E}">
        <p14:creationId xmlns:p14="http://schemas.microsoft.com/office/powerpoint/2010/main" val="12404050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5AFEF4-CB3B-41C1-86D4-4BDD46F11F30}"/>
              </a:ext>
            </a:extLst>
          </p:cNvPr>
          <p:cNvSpPr>
            <a:spLocks noGrp="1"/>
          </p:cNvSpPr>
          <p:nvPr>
            <p:ph type="title"/>
          </p:nvPr>
        </p:nvSpPr>
        <p:spPr/>
        <p:txBody>
          <a:bodyPr/>
          <a:lstStyle/>
          <a:p>
            <a:r>
              <a:rPr lang="en-US" dirty="0"/>
              <a:t>Math (Linear Regression)</a:t>
            </a:r>
          </a:p>
        </p:txBody>
      </p:sp>
      <p:sp>
        <p:nvSpPr>
          <p:cNvPr id="3" name="Content Placeholder 2">
            <a:extLst>
              <a:ext uri="{FF2B5EF4-FFF2-40B4-BE49-F238E27FC236}">
                <a16:creationId xmlns:a16="http://schemas.microsoft.com/office/drawing/2014/main" id="{F4099784-A7AA-49F8-ADFA-F26185EDAB36}"/>
              </a:ext>
            </a:extLst>
          </p:cNvPr>
          <p:cNvSpPr>
            <a:spLocks noGrp="1"/>
          </p:cNvSpPr>
          <p:nvPr>
            <p:ph idx="1"/>
          </p:nvPr>
        </p:nvSpPr>
        <p:spPr>
          <a:xfrm>
            <a:off x="838200" y="1534887"/>
            <a:ext cx="10515600" cy="958932"/>
          </a:xfrm>
        </p:spPr>
        <p:txBody>
          <a:bodyPr/>
          <a:lstStyle/>
          <a:p>
            <a:r>
              <a:rPr lang="en-US" dirty="0"/>
              <a:t>Linear relationship: outcome (dependent/criterion) variable is a linear combination of predictor (independent) variables.</a:t>
            </a:r>
          </a:p>
          <a:p>
            <a:endParaRPr lang="en-US" dirty="0"/>
          </a:p>
          <a:p>
            <a:endParaRPr lang="en-US" dirty="0"/>
          </a:p>
        </p:txBody>
      </p:sp>
      <p:sp>
        <p:nvSpPr>
          <p:cNvPr id="4" name="Slide Number Placeholder 3">
            <a:extLst>
              <a:ext uri="{FF2B5EF4-FFF2-40B4-BE49-F238E27FC236}">
                <a16:creationId xmlns:a16="http://schemas.microsoft.com/office/drawing/2014/main" id="{96816283-86F0-45DB-B4EE-BA70BE7D8F01}"/>
              </a:ext>
            </a:extLst>
          </p:cNvPr>
          <p:cNvSpPr>
            <a:spLocks noGrp="1"/>
          </p:cNvSpPr>
          <p:nvPr>
            <p:ph type="sldNum" sz="quarter" idx="12"/>
          </p:nvPr>
        </p:nvSpPr>
        <p:spPr/>
        <p:txBody>
          <a:bodyPr/>
          <a:lstStyle/>
          <a:p>
            <a:fld id="{65DBD1E2-D45E-47D4-8DD8-1285FEA24AE0}" type="slidenum">
              <a:rPr lang="en-US" smtClean="0"/>
              <a:pPr/>
              <a:t>6</a:t>
            </a:fld>
            <a:endParaRPr lang="en-US" dirty="0"/>
          </a:p>
        </p:txBody>
      </p:sp>
      <mc:AlternateContent xmlns:mc="http://schemas.openxmlformats.org/markup-compatibility/2006" xmlns:a14="http://schemas.microsoft.com/office/drawing/2010/main">
        <mc:Choice Requires="a14">
          <p:sp>
            <p:nvSpPr>
              <p:cNvPr id="5" name="Rectangle: Rounded Corners 4">
                <a:extLst>
                  <a:ext uri="{FF2B5EF4-FFF2-40B4-BE49-F238E27FC236}">
                    <a16:creationId xmlns:a16="http://schemas.microsoft.com/office/drawing/2014/main" id="{38BC0ECB-3761-4FC1-932F-3A7A239087A4}"/>
                  </a:ext>
                </a:extLst>
              </p:cNvPr>
              <p:cNvSpPr/>
              <p:nvPr/>
            </p:nvSpPr>
            <p:spPr>
              <a:xfrm>
                <a:off x="2794000" y="2745200"/>
                <a:ext cx="6604000" cy="577652"/>
              </a:xfrm>
              <a:prstGeom prst="roundRect">
                <a:avLst/>
              </a:prstGeom>
              <a:solidFill>
                <a:srgbClr val="324A5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800" b="1" i="1" smtClean="0">
                          <a:solidFill>
                            <a:srgbClr val="FAEADA"/>
                          </a:solidFill>
                          <a:latin typeface="Cambria Math" panose="02040503050406030204" pitchFamily="18" charset="0"/>
                        </a:rPr>
                        <m:t>𝒀</m:t>
                      </m:r>
                      <m:r>
                        <a:rPr lang="en-US" sz="2800" b="1" i="1" smtClean="0">
                          <a:solidFill>
                            <a:srgbClr val="FAEADA"/>
                          </a:solidFill>
                          <a:latin typeface="Cambria Math" panose="02040503050406030204" pitchFamily="18" charset="0"/>
                        </a:rPr>
                        <m:t>=</m:t>
                      </m:r>
                      <m:sSub>
                        <m:sSubPr>
                          <m:ctrlPr>
                            <a:rPr lang="en-US" sz="2800" b="1" i="1" smtClean="0">
                              <a:solidFill>
                                <a:srgbClr val="FAEADA"/>
                              </a:solidFill>
                              <a:latin typeface="Cambria Math" panose="02040503050406030204" pitchFamily="18" charset="0"/>
                            </a:rPr>
                          </m:ctrlPr>
                        </m:sSubPr>
                        <m:e>
                          <m:r>
                            <a:rPr lang="en-US" sz="2800" b="1" i="1" smtClean="0">
                              <a:solidFill>
                                <a:srgbClr val="FAEADA"/>
                              </a:solidFill>
                              <a:latin typeface="Cambria Math" panose="02040503050406030204" pitchFamily="18" charset="0"/>
                            </a:rPr>
                            <m:t>𝜷</m:t>
                          </m:r>
                        </m:e>
                        <m:sub>
                          <m:r>
                            <a:rPr lang="en-US" sz="2800" b="1" i="1" smtClean="0">
                              <a:solidFill>
                                <a:srgbClr val="FAEADA"/>
                              </a:solidFill>
                              <a:latin typeface="Cambria Math" panose="02040503050406030204" pitchFamily="18" charset="0"/>
                            </a:rPr>
                            <m:t>𝟎</m:t>
                          </m:r>
                        </m:sub>
                      </m:sSub>
                      <m:r>
                        <a:rPr lang="en-US" sz="2800" b="1" i="1" smtClean="0">
                          <a:solidFill>
                            <a:srgbClr val="FAEADA"/>
                          </a:solidFill>
                          <a:latin typeface="Cambria Math" panose="02040503050406030204" pitchFamily="18" charset="0"/>
                        </a:rPr>
                        <m:t>+</m:t>
                      </m:r>
                      <m:sSub>
                        <m:sSubPr>
                          <m:ctrlPr>
                            <a:rPr lang="en-US" sz="2800" b="1" i="1" smtClean="0">
                              <a:solidFill>
                                <a:srgbClr val="FAEADA"/>
                              </a:solidFill>
                              <a:latin typeface="Cambria Math" panose="02040503050406030204" pitchFamily="18" charset="0"/>
                            </a:rPr>
                          </m:ctrlPr>
                        </m:sSubPr>
                        <m:e>
                          <m:r>
                            <a:rPr lang="en-US" sz="2800" b="1" i="1" smtClean="0">
                              <a:solidFill>
                                <a:srgbClr val="FAEADA"/>
                              </a:solidFill>
                              <a:latin typeface="Cambria Math" panose="02040503050406030204" pitchFamily="18" charset="0"/>
                            </a:rPr>
                            <m:t>𝜷</m:t>
                          </m:r>
                        </m:e>
                        <m:sub>
                          <m:r>
                            <a:rPr lang="en-US" sz="2800" b="1" i="1" smtClean="0">
                              <a:solidFill>
                                <a:srgbClr val="FAEADA"/>
                              </a:solidFill>
                              <a:latin typeface="Cambria Math" panose="02040503050406030204" pitchFamily="18" charset="0"/>
                            </a:rPr>
                            <m:t>𝟏</m:t>
                          </m:r>
                        </m:sub>
                      </m:sSub>
                      <m:sSub>
                        <m:sSubPr>
                          <m:ctrlPr>
                            <a:rPr lang="en-US" sz="2800" b="1" i="1" smtClean="0">
                              <a:solidFill>
                                <a:srgbClr val="FAEADA"/>
                              </a:solidFill>
                              <a:latin typeface="Cambria Math" panose="02040503050406030204" pitchFamily="18" charset="0"/>
                            </a:rPr>
                          </m:ctrlPr>
                        </m:sSubPr>
                        <m:e>
                          <m:r>
                            <a:rPr lang="en-US" sz="2800" b="1" i="1" smtClean="0">
                              <a:solidFill>
                                <a:srgbClr val="FAEADA"/>
                              </a:solidFill>
                              <a:latin typeface="Cambria Math" panose="02040503050406030204" pitchFamily="18" charset="0"/>
                            </a:rPr>
                            <m:t>𝑿</m:t>
                          </m:r>
                        </m:e>
                        <m:sub>
                          <m:r>
                            <a:rPr lang="en-US" sz="2800" b="1" i="1" smtClean="0">
                              <a:solidFill>
                                <a:srgbClr val="FAEADA"/>
                              </a:solidFill>
                              <a:latin typeface="Cambria Math" panose="02040503050406030204" pitchFamily="18" charset="0"/>
                            </a:rPr>
                            <m:t>𝟏</m:t>
                          </m:r>
                        </m:sub>
                      </m:sSub>
                      <m:r>
                        <a:rPr lang="en-US" sz="2800" b="1" i="1" smtClean="0">
                          <a:solidFill>
                            <a:srgbClr val="FAEADA"/>
                          </a:solidFill>
                          <a:latin typeface="Cambria Math" panose="02040503050406030204" pitchFamily="18" charset="0"/>
                        </a:rPr>
                        <m:t>+</m:t>
                      </m:r>
                      <m:sSub>
                        <m:sSubPr>
                          <m:ctrlPr>
                            <a:rPr lang="en-US" sz="2800" b="1" i="1" smtClean="0">
                              <a:solidFill>
                                <a:srgbClr val="FAEADA"/>
                              </a:solidFill>
                              <a:latin typeface="Cambria Math" panose="02040503050406030204" pitchFamily="18" charset="0"/>
                            </a:rPr>
                          </m:ctrlPr>
                        </m:sSubPr>
                        <m:e>
                          <m:r>
                            <a:rPr lang="en-US" sz="2800" b="1" i="1" smtClean="0">
                              <a:solidFill>
                                <a:srgbClr val="FAEADA"/>
                              </a:solidFill>
                              <a:latin typeface="Cambria Math" panose="02040503050406030204" pitchFamily="18" charset="0"/>
                            </a:rPr>
                            <m:t>𝜷</m:t>
                          </m:r>
                        </m:e>
                        <m:sub>
                          <m:r>
                            <a:rPr lang="en-US" sz="2800" b="1" i="1" smtClean="0">
                              <a:solidFill>
                                <a:srgbClr val="FAEADA"/>
                              </a:solidFill>
                              <a:latin typeface="Cambria Math" panose="02040503050406030204" pitchFamily="18" charset="0"/>
                            </a:rPr>
                            <m:t>𝟐</m:t>
                          </m:r>
                        </m:sub>
                      </m:sSub>
                      <m:sSub>
                        <m:sSubPr>
                          <m:ctrlPr>
                            <a:rPr lang="en-US" sz="2800" b="1" i="1" smtClean="0">
                              <a:solidFill>
                                <a:srgbClr val="FAEADA"/>
                              </a:solidFill>
                              <a:latin typeface="Cambria Math" panose="02040503050406030204" pitchFamily="18" charset="0"/>
                            </a:rPr>
                          </m:ctrlPr>
                        </m:sSubPr>
                        <m:e>
                          <m:r>
                            <a:rPr lang="en-US" sz="2800" b="1" i="1" smtClean="0">
                              <a:solidFill>
                                <a:srgbClr val="FAEADA"/>
                              </a:solidFill>
                              <a:latin typeface="Cambria Math" panose="02040503050406030204" pitchFamily="18" charset="0"/>
                            </a:rPr>
                            <m:t>𝑿</m:t>
                          </m:r>
                        </m:e>
                        <m:sub>
                          <m:r>
                            <a:rPr lang="en-US" sz="2800" b="1" i="1" smtClean="0">
                              <a:solidFill>
                                <a:srgbClr val="FAEADA"/>
                              </a:solidFill>
                              <a:latin typeface="Cambria Math" panose="02040503050406030204" pitchFamily="18" charset="0"/>
                            </a:rPr>
                            <m:t>𝟐</m:t>
                          </m:r>
                        </m:sub>
                      </m:sSub>
                      <m:r>
                        <a:rPr lang="en-US" sz="2800" b="1" i="1" smtClean="0">
                          <a:solidFill>
                            <a:srgbClr val="FAEADA"/>
                          </a:solidFill>
                          <a:latin typeface="Cambria Math" panose="02040503050406030204" pitchFamily="18" charset="0"/>
                        </a:rPr>
                        <m:t>+…+</m:t>
                      </m:r>
                      <m:sSub>
                        <m:sSubPr>
                          <m:ctrlPr>
                            <a:rPr lang="en-US" sz="2800" b="1" i="1" smtClean="0">
                              <a:solidFill>
                                <a:srgbClr val="FAEADA"/>
                              </a:solidFill>
                              <a:latin typeface="Cambria Math" panose="02040503050406030204" pitchFamily="18" charset="0"/>
                            </a:rPr>
                          </m:ctrlPr>
                        </m:sSubPr>
                        <m:e>
                          <m:r>
                            <a:rPr lang="en-US" sz="2800" b="1" i="1" smtClean="0">
                              <a:solidFill>
                                <a:srgbClr val="FAEADA"/>
                              </a:solidFill>
                              <a:latin typeface="Cambria Math" panose="02040503050406030204" pitchFamily="18" charset="0"/>
                            </a:rPr>
                            <m:t>𝜷</m:t>
                          </m:r>
                        </m:e>
                        <m:sub>
                          <m:r>
                            <a:rPr lang="en-US" sz="2800" b="1" i="1" smtClean="0">
                              <a:solidFill>
                                <a:srgbClr val="FAEADA"/>
                              </a:solidFill>
                              <a:latin typeface="Cambria Math" panose="02040503050406030204" pitchFamily="18" charset="0"/>
                            </a:rPr>
                            <m:t>𝒏</m:t>
                          </m:r>
                        </m:sub>
                      </m:sSub>
                      <m:sSub>
                        <m:sSubPr>
                          <m:ctrlPr>
                            <a:rPr lang="en-US" sz="2800" b="1" i="1" smtClean="0">
                              <a:solidFill>
                                <a:srgbClr val="FAEADA"/>
                              </a:solidFill>
                              <a:latin typeface="Cambria Math" panose="02040503050406030204" pitchFamily="18" charset="0"/>
                            </a:rPr>
                          </m:ctrlPr>
                        </m:sSubPr>
                        <m:e>
                          <m:r>
                            <a:rPr lang="en-US" sz="2800" b="1" i="1" smtClean="0">
                              <a:solidFill>
                                <a:srgbClr val="FAEADA"/>
                              </a:solidFill>
                              <a:latin typeface="Cambria Math" panose="02040503050406030204" pitchFamily="18" charset="0"/>
                            </a:rPr>
                            <m:t>𝑿</m:t>
                          </m:r>
                        </m:e>
                        <m:sub>
                          <m:r>
                            <a:rPr lang="en-US" sz="2800" b="1" i="1" smtClean="0">
                              <a:solidFill>
                                <a:srgbClr val="FAEADA"/>
                              </a:solidFill>
                              <a:latin typeface="Cambria Math" panose="02040503050406030204" pitchFamily="18" charset="0"/>
                            </a:rPr>
                            <m:t>𝒏</m:t>
                          </m:r>
                        </m:sub>
                      </m:sSub>
                      <m:r>
                        <a:rPr lang="en-US" sz="2800" b="1" i="1" smtClean="0">
                          <a:solidFill>
                            <a:srgbClr val="FAEADA"/>
                          </a:solidFill>
                          <a:latin typeface="Cambria Math" panose="02040503050406030204" pitchFamily="18" charset="0"/>
                        </a:rPr>
                        <m:t>+</m:t>
                      </m:r>
                      <m:r>
                        <a:rPr lang="en-US" sz="2800" b="1" i="1" smtClean="0">
                          <a:solidFill>
                            <a:srgbClr val="FAEADA"/>
                          </a:solidFill>
                          <a:latin typeface="Cambria Math" panose="02040503050406030204" pitchFamily="18" charset="0"/>
                        </a:rPr>
                        <m:t>𝜺</m:t>
                      </m:r>
                    </m:oMath>
                  </m:oMathPara>
                </a14:m>
                <a:endParaRPr lang="en-US" sz="2000" b="1" dirty="0">
                  <a:solidFill>
                    <a:srgbClr val="FAEADA"/>
                  </a:solidFill>
                  <a:latin typeface="Museo Sans 500" panose="02000000000000000000" pitchFamily="50" charset="0"/>
                </a:endParaRPr>
              </a:p>
            </p:txBody>
          </p:sp>
        </mc:Choice>
        <mc:Fallback xmlns="">
          <p:sp>
            <p:nvSpPr>
              <p:cNvPr id="5" name="Rectangle: Rounded Corners 4">
                <a:extLst>
                  <a:ext uri="{FF2B5EF4-FFF2-40B4-BE49-F238E27FC236}">
                    <a16:creationId xmlns:a16="http://schemas.microsoft.com/office/drawing/2014/main" id="{38BC0ECB-3761-4FC1-932F-3A7A239087A4}"/>
                  </a:ext>
                </a:extLst>
              </p:cNvPr>
              <p:cNvSpPr>
                <a:spLocks noRot="1" noChangeAspect="1" noMove="1" noResize="1" noEditPoints="1" noAdjustHandles="1" noChangeArrowheads="1" noChangeShapeType="1" noTextEdit="1"/>
              </p:cNvSpPr>
              <p:nvPr/>
            </p:nvSpPr>
            <p:spPr>
              <a:xfrm>
                <a:off x="2794000" y="2745200"/>
                <a:ext cx="6604000" cy="577652"/>
              </a:xfrm>
              <a:prstGeom prst="roundRect">
                <a:avLst/>
              </a:prstGeom>
              <a:blipFill>
                <a:blip r:embed="rId2"/>
                <a:stretch>
                  <a:fillRect/>
                </a:stretch>
              </a:blipFill>
            </p:spPr>
            <p:txBody>
              <a:bodyPr/>
              <a:lstStyle/>
              <a:p>
                <a:r>
                  <a:rPr lang="en-US">
                    <a:noFill/>
                  </a:rPr>
                  <a:t> </a:t>
                </a:r>
              </a:p>
            </p:txBody>
          </p:sp>
        </mc:Fallback>
      </mc:AlternateContent>
      <p:grpSp>
        <p:nvGrpSpPr>
          <p:cNvPr id="8" name="Group 7">
            <a:extLst>
              <a:ext uri="{FF2B5EF4-FFF2-40B4-BE49-F238E27FC236}">
                <a16:creationId xmlns:a16="http://schemas.microsoft.com/office/drawing/2014/main" id="{179E94BA-4667-49DB-87C8-B8FE83967897}"/>
              </a:ext>
            </a:extLst>
          </p:cNvPr>
          <p:cNvGrpSpPr/>
          <p:nvPr/>
        </p:nvGrpSpPr>
        <p:grpSpPr>
          <a:xfrm>
            <a:off x="1870366" y="4447307"/>
            <a:ext cx="1505529" cy="458478"/>
            <a:chOff x="1080651" y="4451925"/>
            <a:chExt cx="1505529" cy="458478"/>
          </a:xfrm>
        </p:grpSpPr>
        <p:sp>
          <p:nvSpPr>
            <p:cNvPr id="6" name="Speech Bubble: Rectangle 5">
              <a:extLst>
                <a:ext uri="{FF2B5EF4-FFF2-40B4-BE49-F238E27FC236}">
                  <a16:creationId xmlns:a16="http://schemas.microsoft.com/office/drawing/2014/main" id="{D74816E7-77A5-4622-865B-41F590E7E83D}"/>
                </a:ext>
              </a:extLst>
            </p:cNvPr>
            <p:cNvSpPr/>
            <p:nvPr/>
          </p:nvSpPr>
          <p:spPr>
            <a:xfrm rot="10800000">
              <a:off x="1080651" y="4451925"/>
              <a:ext cx="1505529" cy="458478"/>
            </a:xfrm>
            <a:prstGeom prst="wedgeRectCallout">
              <a:avLst>
                <a:gd name="adj1" fmla="val -29063"/>
                <a:gd name="adj2" fmla="val 293173"/>
              </a:avLst>
            </a:prstGeom>
            <a:solidFill>
              <a:srgbClr val="CCD9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9743B995-221C-4970-B84E-33E50B92AB83}"/>
                </a:ext>
              </a:extLst>
            </p:cNvPr>
            <p:cNvSpPr txBox="1"/>
            <p:nvPr/>
          </p:nvSpPr>
          <p:spPr>
            <a:xfrm>
              <a:off x="1145308" y="4510293"/>
              <a:ext cx="1376218" cy="400110"/>
            </a:xfrm>
            <a:prstGeom prst="rect">
              <a:avLst/>
            </a:prstGeom>
            <a:noFill/>
          </p:spPr>
          <p:txBody>
            <a:bodyPr wrap="square" rtlCol="0">
              <a:spAutoFit/>
            </a:bodyPr>
            <a:lstStyle/>
            <a:p>
              <a:pPr algn="ctr"/>
              <a:r>
                <a:rPr lang="en-US" sz="2000" dirty="0">
                  <a:latin typeface="Museo Sans 500" panose="02000000000000000000" pitchFamily="50" charset="0"/>
                </a:rPr>
                <a:t>Outcome</a:t>
              </a:r>
            </a:p>
          </p:txBody>
        </p:sp>
      </p:grpSp>
      <p:grpSp>
        <p:nvGrpSpPr>
          <p:cNvPr id="9" name="Group 8">
            <a:extLst>
              <a:ext uri="{FF2B5EF4-FFF2-40B4-BE49-F238E27FC236}">
                <a16:creationId xmlns:a16="http://schemas.microsoft.com/office/drawing/2014/main" id="{6F895201-2F79-4624-9BA7-396EE39331F2}"/>
              </a:ext>
            </a:extLst>
          </p:cNvPr>
          <p:cNvGrpSpPr/>
          <p:nvPr/>
        </p:nvGrpSpPr>
        <p:grpSpPr>
          <a:xfrm>
            <a:off x="4193313" y="4447307"/>
            <a:ext cx="1505529" cy="458478"/>
            <a:chOff x="1080651" y="4451925"/>
            <a:chExt cx="1505529" cy="458478"/>
          </a:xfrm>
        </p:grpSpPr>
        <p:sp>
          <p:nvSpPr>
            <p:cNvPr id="10" name="Speech Bubble: Rectangle 9">
              <a:extLst>
                <a:ext uri="{FF2B5EF4-FFF2-40B4-BE49-F238E27FC236}">
                  <a16:creationId xmlns:a16="http://schemas.microsoft.com/office/drawing/2014/main" id="{345CBB86-6DC3-41CE-AF46-9D394912D949}"/>
                </a:ext>
              </a:extLst>
            </p:cNvPr>
            <p:cNvSpPr/>
            <p:nvPr/>
          </p:nvSpPr>
          <p:spPr>
            <a:xfrm rot="10800000">
              <a:off x="1080651" y="4451925"/>
              <a:ext cx="1505529" cy="458478"/>
            </a:xfrm>
            <a:prstGeom prst="wedgeRectCallout">
              <a:avLst>
                <a:gd name="adj1" fmla="val 71550"/>
                <a:gd name="adj2" fmla="val 299217"/>
              </a:avLst>
            </a:prstGeom>
            <a:solidFill>
              <a:srgbClr val="CCD9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a:extLst>
                <a:ext uri="{FF2B5EF4-FFF2-40B4-BE49-F238E27FC236}">
                  <a16:creationId xmlns:a16="http://schemas.microsoft.com/office/drawing/2014/main" id="{F3F88219-B33E-4595-BBD0-50863FDAF750}"/>
                </a:ext>
              </a:extLst>
            </p:cNvPr>
            <p:cNvSpPr txBox="1"/>
            <p:nvPr/>
          </p:nvSpPr>
          <p:spPr>
            <a:xfrm>
              <a:off x="1145308" y="4510293"/>
              <a:ext cx="1376218" cy="400110"/>
            </a:xfrm>
            <a:prstGeom prst="rect">
              <a:avLst/>
            </a:prstGeom>
            <a:noFill/>
          </p:spPr>
          <p:txBody>
            <a:bodyPr wrap="square" rtlCol="0">
              <a:spAutoFit/>
            </a:bodyPr>
            <a:lstStyle/>
            <a:p>
              <a:pPr algn="ctr"/>
              <a:r>
                <a:rPr lang="en-US" sz="2000" dirty="0">
                  <a:latin typeface="Museo Sans 500" panose="02000000000000000000" pitchFamily="50" charset="0"/>
                </a:rPr>
                <a:t>Intercept</a:t>
              </a:r>
            </a:p>
          </p:txBody>
        </p:sp>
      </p:grpSp>
      <p:grpSp>
        <p:nvGrpSpPr>
          <p:cNvPr id="12" name="Group 11">
            <a:extLst>
              <a:ext uri="{FF2B5EF4-FFF2-40B4-BE49-F238E27FC236}">
                <a16:creationId xmlns:a16="http://schemas.microsoft.com/office/drawing/2014/main" id="{7223C733-1F46-4872-B01A-DF48CA49EA42}"/>
              </a:ext>
            </a:extLst>
          </p:cNvPr>
          <p:cNvGrpSpPr/>
          <p:nvPr/>
        </p:nvGrpSpPr>
        <p:grpSpPr>
          <a:xfrm>
            <a:off x="6363856" y="4447307"/>
            <a:ext cx="1634831" cy="458478"/>
            <a:chOff x="1057565" y="4451925"/>
            <a:chExt cx="1634831" cy="458478"/>
          </a:xfrm>
        </p:grpSpPr>
        <p:sp>
          <p:nvSpPr>
            <p:cNvPr id="13" name="Speech Bubble: Rectangle 12">
              <a:extLst>
                <a:ext uri="{FF2B5EF4-FFF2-40B4-BE49-F238E27FC236}">
                  <a16:creationId xmlns:a16="http://schemas.microsoft.com/office/drawing/2014/main" id="{E5323AF5-1A65-4D7D-8343-EBA222F31479}"/>
                </a:ext>
              </a:extLst>
            </p:cNvPr>
            <p:cNvSpPr/>
            <p:nvPr/>
          </p:nvSpPr>
          <p:spPr>
            <a:xfrm rot="10800000">
              <a:off x="1080650" y="4451925"/>
              <a:ext cx="1611746" cy="458478"/>
            </a:xfrm>
            <a:prstGeom prst="wedgeRectCallout">
              <a:avLst>
                <a:gd name="adj1" fmla="val 74412"/>
                <a:gd name="adj2" fmla="val 291159"/>
              </a:avLst>
            </a:prstGeom>
            <a:solidFill>
              <a:srgbClr val="CCD9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a:extLst>
                <a:ext uri="{FF2B5EF4-FFF2-40B4-BE49-F238E27FC236}">
                  <a16:creationId xmlns:a16="http://schemas.microsoft.com/office/drawing/2014/main" id="{6219316E-1F66-4103-AD4A-80FCC5539EF9}"/>
                </a:ext>
              </a:extLst>
            </p:cNvPr>
            <p:cNvSpPr txBox="1"/>
            <p:nvPr/>
          </p:nvSpPr>
          <p:spPr>
            <a:xfrm>
              <a:off x="1057565" y="4510293"/>
              <a:ext cx="1611748" cy="400110"/>
            </a:xfrm>
            <a:prstGeom prst="rect">
              <a:avLst/>
            </a:prstGeom>
            <a:noFill/>
          </p:spPr>
          <p:txBody>
            <a:bodyPr wrap="square" rtlCol="0">
              <a:spAutoFit/>
            </a:bodyPr>
            <a:lstStyle/>
            <a:p>
              <a:pPr algn="ctr"/>
              <a:r>
                <a:rPr lang="en-US" sz="2000" dirty="0">
                  <a:latin typeface="Museo Sans 500" panose="02000000000000000000" pitchFamily="50" charset="0"/>
                </a:rPr>
                <a:t>Coefficients</a:t>
              </a:r>
            </a:p>
          </p:txBody>
        </p:sp>
      </p:grpSp>
      <p:grpSp>
        <p:nvGrpSpPr>
          <p:cNvPr id="15" name="Group 14">
            <a:extLst>
              <a:ext uri="{FF2B5EF4-FFF2-40B4-BE49-F238E27FC236}">
                <a16:creationId xmlns:a16="http://schemas.microsoft.com/office/drawing/2014/main" id="{3022F10F-FF59-4D82-96C2-49923ABACA5B}"/>
              </a:ext>
            </a:extLst>
          </p:cNvPr>
          <p:cNvGrpSpPr/>
          <p:nvPr/>
        </p:nvGrpSpPr>
        <p:grpSpPr>
          <a:xfrm>
            <a:off x="8793022" y="4451925"/>
            <a:ext cx="1528612" cy="458478"/>
            <a:chOff x="1057568" y="4451925"/>
            <a:chExt cx="1528612" cy="458478"/>
          </a:xfrm>
        </p:grpSpPr>
        <p:sp>
          <p:nvSpPr>
            <p:cNvPr id="16" name="Speech Bubble: Rectangle 15">
              <a:extLst>
                <a:ext uri="{FF2B5EF4-FFF2-40B4-BE49-F238E27FC236}">
                  <a16:creationId xmlns:a16="http://schemas.microsoft.com/office/drawing/2014/main" id="{FEF201F5-9B50-4EB2-B2D3-18E65F89AE2F}"/>
                </a:ext>
              </a:extLst>
            </p:cNvPr>
            <p:cNvSpPr/>
            <p:nvPr/>
          </p:nvSpPr>
          <p:spPr>
            <a:xfrm rot="10800000">
              <a:off x="1080651" y="4451925"/>
              <a:ext cx="1505529" cy="458478"/>
            </a:xfrm>
            <a:prstGeom prst="wedgeRectCallout">
              <a:avLst>
                <a:gd name="adj1" fmla="val 83207"/>
                <a:gd name="adj2" fmla="val 297202"/>
              </a:avLst>
            </a:prstGeom>
            <a:solidFill>
              <a:srgbClr val="CCD9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Box 16">
              <a:extLst>
                <a:ext uri="{FF2B5EF4-FFF2-40B4-BE49-F238E27FC236}">
                  <a16:creationId xmlns:a16="http://schemas.microsoft.com/office/drawing/2014/main" id="{33925D2B-DCA3-4807-8F40-CBA5E96B7123}"/>
                </a:ext>
              </a:extLst>
            </p:cNvPr>
            <p:cNvSpPr txBox="1"/>
            <p:nvPr/>
          </p:nvSpPr>
          <p:spPr>
            <a:xfrm>
              <a:off x="1057568" y="4510293"/>
              <a:ext cx="1505528" cy="400110"/>
            </a:xfrm>
            <a:prstGeom prst="rect">
              <a:avLst/>
            </a:prstGeom>
            <a:noFill/>
          </p:spPr>
          <p:txBody>
            <a:bodyPr wrap="square" rtlCol="0">
              <a:spAutoFit/>
            </a:bodyPr>
            <a:lstStyle/>
            <a:p>
              <a:pPr algn="ctr"/>
              <a:r>
                <a:rPr lang="en-US" sz="2000" dirty="0">
                  <a:latin typeface="Museo Sans 500" panose="02000000000000000000" pitchFamily="50" charset="0"/>
                </a:rPr>
                <a:t>Predictors</a:t>
              </a:r>
            </a:p>
          </p:txBody>
        </p:sp>
      </p:grpSp>
    </p:spTree>
    <p:extLst>
      <p:ext uri="{BB962C8B-B14F-4D97-AF65-F5344CB8AC3E}">
        <p14:creationId xmlns:p14="http://schemas.microsoft.com/office/powerpoint/2010/main" val="1493155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Regularization- Early Stopping</a:t>
            </a:r>
          </a:p>
        </p:txBody>
      </p:sp>
      <p:sp>
        <p:nvSpPr>
          <p:cNvPr id="4" name="Slide Number Placeholder 3"/>
          <p:cNvSpPr>
            <a:spLocks noGrp="1"/>
          </p:cNvSpPr>
          <p:nvPr>
            <p:ph type="sldNum" sz="quarter" idx="12"/>
          </p:nvPr>
        </p:nvSpPr>
        <p:spPr/>
        <p:txBody>
          <a:bodyPr/>
          <a:lstStyle/>
          <a:p>
            <a:fld id="{65DBD1E2-D45E-47D4-8DD8-1285FEA24AE0}" type="slidenum">
              <a:rPr lang="en-US" smtClean="0"/>
              <a:pPr/>
              <a:t>60</a:t>
            </a:fld>
            <a:endParaRPr lang="en-US" dirty="0"/>
          </a:p>
        </p:txBody>
      </p:sp>
      <p:pic>
        <p:nvPicPr>
          <p:cNvPr id="5" name="Picture 4"/>
          <p:cNvPicPr>
            <a:picLocks noChangeAspect="1"/>
          </p:cNvPicPr>
          <p:nvPr/>
        </p:nvPicPr>
        <p:blipFill>
          <a:blip r:embed="rId3"/>
          <a:stretch>
            <a:fillRect/>
          </a:stretch>
        </p:blipFill>
        <p:spPr>
          <a:xfrm>
            <a:off x="333485" y="1546000"/>
            <a:ext cx="11610896" cy="1057896"/>
          </a:xfrm>
          <a:prstGeom prst="rect">
            <a:avLst/>
          </a:prstGeom>
        </p:spPr>
      </p:pic>
      <p:pic>
        <p:nvPicPr>
          <p:cNvPr id="8" name="Picture 7"/>
          <p:cNvPicPr>
            <a:picLocks noChangeAspect="1"/>
          </p:cNvPicPr>
          <p:nvPr/>
        </p:nvPicPr>
        <p:blipFill>
          <a:blip r:embed="rId4"/>
          <a:stretch>
            <a:fillRect/>
          </a:stretch>
        </p:blipFill>
        <p:spPr>
          <a:xfrm>
            <a:off x="218661" y="2786459"/>
            <a:ext cx="10484820" cy="3879384"/>
          </a:xfrm>
          <a:prstGeom prst="rect">
            <a:avLst/>
          </a:prstGeom>
        </p:spPr>
      </p:pic>
    </p:spTree>
    <p:extLst>
      <p:ext uri="{BB962C8B-B14F-4D97-AF65-F5344CB8AC3E}">
        <p14:creationId xmlns:p14="http://schemas.microsoft.com/office/powerpoint/2010/main" val="328420160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Regularization- Early Stopping</a:t>
            </a:r>
          </a:p>
        </p:txBody>
      </p:sp>
      <p:sp>
        <p:nvSpPr>
          <p:cNvPr id="4" name="Slide Number Placeholder 3"/>
          <p:cNvSpPr>
            <a:spLocks noGrp="1"/>
          </p:cNvSpPr>
          <p:nvPr>
            <p:ph type="sldNum" sz="quarter" idx="12"/>
          </p:nvPr>
        </p:nvSpPr>
        <p:spPr/>
        <p:txBody>
          <a:bodyPr/>
          <a:lstStyle/>
          <a:p>
            <a:fld id="{65DBD1E2-D45E-47D4-8DD8-1285FEA24AE0}" type="slidenum">
              <a:rPr lang="en-US" smtClean="0"/>
              <a:pPr/>
              <a:t>61</a:t>
            </a:fld>
            <a:endParaRPr lang="en-US" dirty="0"/>
          </a:p>
        </p:txBody>
      </p:sp>
      <p:pic>
        <p:nvPicPr>
          <p:cNvPr id="3" name="Picture 2"/>
          <p:cNvPicPr>
            <a:picLocks noChangeAspect="1"/>
          </p:cNvPicPr>
          <p:nvPr/>
        </p:nvPicPr>
        <p:blipFill>
          <a:blip r:embed="rId3"/>
          <a:stretch>
            <a:fillRect/>
          </a:stretch>
        </p:blipFill>
        <p:spPr>
          <a:xfrm>
            <a:off x="529901" y="1310428"/>
            <a:ext cx="7805717" cy="5277312"/>
          </a:xfrm>
          <a:prstGeom prst="rect">
            <a:avLst/>
          </a:prstGeom>
        </p:spPr>
      </p:pic>
    </p:spTree>
    <p:extLst>
      <p:ext uri="{BB962C8B-B14F-4D97-AF65-F5344CB8AC3E}">
        <p14:creationId xmlns:p14="http://schemas.microsoft.com/office/powerpoint/2010/main" val="296461487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F7963-44E5-4012-AECB-54ADBCE75C7D}"/>
              </a:ext>
            </a:extLst>
          </p:cNvPr>
          <p:cNvSpPr>
            <a:spLocks noGrp="1"/>
          </p:cNvSpPr>
          <p:nvPr>
            <p:ph type="title"/>
          </p:nvPr>
        </p:nvSpPr>
        <p:spPr/>
        <p:txBody>
          <a:bodyPr/>
          <a:lstStyle/>
          <a:p>
            <a:r>
              <a:rPr lang="en-US" dirty="0">
                <a:cs typeface="Calibri Light"/>
              </a:rPr>
              <a:t>Large coefficient</a:t>
            </a:r>
            <a:endParaRPr lang="en-US" dirty="0"/>
          </a:p>
        </p:txBody>
      </p:sp>
      <p:sp>
        <p:nvSpPr>
          <p:cNvPr id="3" name="Content Placeholder 2">
            <a:extLst>
              <a:ext uri="{FF2B5EF4-FFF2-40B4-BE49-F238E27FC236}">
                <a16:creationId xmlns:a16="http://schemas.microsoft.com/office/drawing/2014/main" id="{F1832C2F-FC73-4835-A75E-26300F3F3AAB}"/>
              </a:ext>
            </a:extLst>
          </p:cNvPr>
          <p:cNvSpPr>
            <a:spLocks noGrp="1"/>
          </p:cNvSpPr>
          <p:nvPr>
            <p:ph idx="1"/>
          </p:nvPr>
        </p:nvSpPr>
        <p:spPr/>
        <p:txBody>
          <a:bodyPr vert="horz" lIns="91440" tIns="45720" rIns="91440" bIns="45720" rtlCol="0" anchor="t">
            <a:normAutofit/>
          </a:bodyPr>
          <a:lstStyle/>
          <a:p>
            <a:r>
              <a:rPr lang="en-US" dirty="0">
                <a:latin typeface="Times New Roman" panose="02020603050405020304" pitchFamily="18" charset="0"/>
                <a:cs typeface="Times New Roman" panose="02020603050405020304" pitchFamily="18" charset="0"/>
              </a:rPr>
              <a:t>What does a large coefficient signify? </a:t>
            </a:r>
          </a:p>
          <a:p>
            <a:pPr marL="685800"/>
            <a:r>
              <a:rPr lang="en-US" dirty="0">
                <a:latin typeface="Times New Roman" panose="02020603050405020304" pitchFamily="18" charset="0"/>
                <a:cs typeface="Times New Roman" panose="02020603050405020304" pitchFamily="18" charset="0"/>
              </a:rPr>
              <a:t>It means that we’re putting a lot of emphasis on that feature, i.e. the particular feature is a good predictor for the outcome. </a:t>
            </a:r>
          </a:p>
          <a:p>
            <a:pPr marL="685800"/>
            <a:r>
              <a:rPr lang="en-US" dirty="0">
                <a:latin typeface="Times New Roman" panose="02020603050405020304" pitchFamily="18" charset="0"/>
                <a:cs typeface="Times New Roman" panose="02020603050405020304" pitchFamily="18" charset="0"/>
              </a:rPr>
              <a:t>When it becomes too large, the algorithm starts modelling intricate relations to estimate the output and ends up overfitting to the particular training data.</a:t>
            </a: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1392595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B1DF11-BC05-465D-9F11-ADEE91299E6D}"/>
              </a:ext>
            </a:extLst>
          </p:cNvPr>
          <p:cNvSpPr>
            <a:spLocks noGrp="1"/>
          </p:cNvSpPr>
          <p:nvPr>
            <p:ph type="title"/>
          </p:nvPr>
        </p:nvSpPr>
        <p:spPr/>
        <p:txBody>
          <a:bodyPr/>
          <a:lstStyle/>
          <a:p>
            <a:r>
              <a:rPr lang="en-US" dirty="0">
                <a:cs typeface="Calibri Light"/>
              </a:rPr>
              <a:t>Ridge Regression</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1E388BF-0241-41EB-B19C-4A9ACBE79155}"/>
                  </a:ext>
                </a:extLst>
              </p:cNvPr>
              <p:cNvSpPr>
                <a:spLocks noGrp="1"/>
              </p:cNvSpPr>
              <p:nvPr>
                <p:ph idx="1"/>
              </p:nvPr>
            </p:nvSpPr>
            <p:spPr/>
            <p:txBody>
              <a:bodyPr vert="horz" lIns="91440" tIns="45720" rIns="91440" bIns="45720" rtlCol="0" anchor="t">
                <a:normAutofit fontScale="77500" lnSpcReduction="20000"/>
              </a:bodyPr>
              <a:lstStyle/>
              <a:p>
                <a:r>
                  <a:rPr lang="en-US" dirty="0">
                    <a:latin typeface="Times New Roman" panose="02020603050405020304" pitchFamily="18" charset="0"/>
                    <a:cs typeface="Times New Roman" panose="02020603050405020304" pitchFamily="18" charset="0"/>
                  </a:rPr>
                  <a:t>A regularization term will be added to the cost function</a:t>
                </a:r>
              </a:p>
              <a:p>
                <a:pPr marL="0" indent="0">
                  <a:buNone/>
                </a:pPr>
                <a:r>
                  <a:rPr lang="en-US" dirty="0">
                    <a:latin typeface="Times New Roman" panose="02020603050405020304" pitchFamily="18" charset="0"/>
                    <a:cs typeface="Times New Roman" panose="02020603050405020304" pitchFamily="18" charset="0"/>
                  </a:rPr>
                  <a:t> </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cs typeface="Calibri"/>
                        </a:rPr>
                        <m:t>𝐽</m:t>
                      </m:r>
                      <m:d>
                        <m:dPr>
                          <m:ctrlPr>
                            <a:rPr lang="en-US" b="0" i="1" smtClean="0">
                              <a:latin typeface="Cambria Math" panose="02040503050406030204" pitchFamily="18" charset="0"/>
                              <a:cs typeface="Calibri"/>
                            </a:rPr>
                          </m:ctrlPr>
                        </m:dPr>
                        <m:e>
                          <m:r>
                            <a:rPr lang="en-US" b="0" i="1" smtClean="0">
                              <a:latin typeface="Cambria Math" panose="02040503050406030204" pitchFamily="18" charset="0"/>
                              <a:cs typeface="Calibri"/>
                            </a:rPr>
                            <m:t>𝜃</m:t>
                          </m:r>
                        </m:e>
                      </m:d>
                      <m:r>
                        <a:rPr lang="en-US" b="0" i="1" smtClean="0">
                          <a:latin typeface="Cambria Math" panose="02040503050406030204" pitchFamily="18" charset="0"/>
                          <a:cs typeface="Calibri"/>
                        </a:rPr>
                        <m:t>=</m:t>
                      </m:r>
                      <m:r>
                        <a:rPr lang="en-US" b="0" i="1" smtClean="0">
                          <a:latin typeface="Cambria Math" panose="02040503050406030204" pitchFamily="18" charset="0"/>
                          <a:cs typeface="Calibri"/>
                        </a:rPr>
                        <m:t>𝑀𝑆𝐸</m:t>
                      </m:r>
                      <m:d>
                        <m:dPr>
                          <m:ctrlPr>
                            <a:rPr lang="en-US" b="0" i="1" smtClean="0">
                              <a:latin typeface="Cambria Math" panose="02040503050406030204" pitchFamily="18" charset="0"/>
                              <a:cs typeface="Calibri"/>
                            </a:rPr>
                          </m:ctrlPr>
                        </m:dPr>
                        <m:e>
                          <m:r>
                            <a:rPr lang="en-US" b="0" i="1" smtClean="0">
                              <a:latin typeface="Cambria Math" panose="02040503050406030204" pitchFamily="18" charset="0"/>
                              <a:cs typeface="Calibri"/>
                            </a:rPr>
                            <m:t>𝜃</m:t>
                          </m:r>
                        </m:e>
                      </m:d>
                      <m:r>
                        <a:rPr lang="en-US" b="0" i="1" smtClean="0">
                          <a:latin typeface="Cambria Math" panose="02040503050406030204" pitchFamily="18" charset="0"/>
                          <a:cs typeface="Calibri"/>
                        </a:rPr>
                        <m:t>+</m:t>
                      </m:r>
                      <m:f>
                        <m:fPr>
                          <m:ctrlPr>
                            <a:rPr lang="en-US" b="0" i="1" smtClean="0">
                              <a:latin typeface="Cambria Math" panose="02040503050406030204" pitchFamily="18" charset="0"/>
                              <a:cs typeface="Calibri"/>
                            </a:rPr>
                          </m:ctrlPr>
                        </m:fPr>
                        <m:num>
                          <m:r>
                            <a:rPr lang="en-US" b="0" i="1" smtClean="0">
                              <a:latin typeface="Cambria Math" panose="02040503050406030204" pitchFamily="18" charset="0"/>
                              <a:cs typeface="Calibri"/>
                            </a:rPr>
                            <m:t>𝜆</m:t>
                          </m:r>
                        </m:num>
                        <m:den>
                          <m:r>
                            <a:rPr lang="en-US" b="0" i="1" smtClean="0">
                              <a:latin typeface="Cambria Math" panose="02040503050406030204" pitchFamily="18" charset="0"/>
                              <a:cs typeface="Calibri"/>
                            </a:rPr>
                            <m:t>2</m:t>
                          </m:r>
                        </m:den>
                      </m:f>
                      <m:nary>
                        <m:naryPr>
                          <m:chr m:val="∑"/>
                          <m:ctrlPr>
                            <a:rPr lang="en-US" b="0" i="1" smtClean="0">
                              <a:latin typeface="Cambria Math" panose="02040503050406030204" pitchFamily="18" charset="0"/>
                              <a:cs typeface="Calibri"/>
                            </a:rPr>
                          </m:ctrlPr>
                        </m:naryPr>
                        <m:sub>
                          <m:r>
                            <a:rPr lang="en-US" b="0" i="1" smtClean="0">
                              <a:latin typeface="Cambria Math" panose="02040503050406030204" pitchFamily="18" charset="0"/>
                              <a:cs typeface="Calibri"/>
                            </a:rPr>
                            <m:t>𝑖</m:t>
                          </m:r>
                          <m:r>
                            <a:rPr lang="en-US" b="0" i="1" smtClean="0">
                              <a:latin typeface="Cambria Math" panose="02040503050406030204" pitchFamily="18" charset="0"/>
                              <a:cs typeface="Calibri"/>
                            </a:rPr>
                            <m:t>=1</m:t>
                          </m:r>
                        </m:sub>
                        <m:sup>
                          <m:r>
                            <a:rPr lang="en-US" b="0" i="1" smtClean="0">
                              <a:latin typeface="Cambria Math" panose="02040503050406030204" pitchFamily="18" charset="0"/>
                              <a:cs typeface="Calibri"/>
                            </a:rPr>
                            <m:t>𝑛</m:t>
                          </m:r>
                        </m:sup>
                        <m:e>
                          <m:sSubSup>
                            <m:sSubSupPr>
                              <m:ctrlPr>
                                <a:rPr lang="en-US" b="0" i="1" smtClean="0">
                                  <a:latin typeface="Cambria Math" panose="02040503050406030204" pitchFamily="18" charset="0"/>
                                  <a:cs typeface="Calibri"/>
                                </a:rPr>
                              </m:ctrlPr>
                            </m:sSubSupPr>
                            <m:e>
                              <m:r>
                                <a:rPr lang="en-US" b="0" i="1" smtClean="0">
                                  <a:latin typeface="Cambria Math" panose="02040503050406030204" pitchFamily="18" charset="0"/>
                                  <a:cs typeface="Calibri"/>
                                </a:rPr>
                                <m:t>𝜃</m:t>
                              </m:r>
                            </m:e>
                            <m:sub>
                              <m:r>
                                <a:rPr lang="en-US" b="0" i="1" smtClean="0">
                                  <a:latin typeface="Cambria Math" panose="02040503050406030204" pitchFamily="18" charset="0"/>
                                  <a:cs typeface="Calibri"/>
                                </a:rPr>
                                <m:t>𝑖</m:t>
                              </m:r>
                            </m:sub>
                            <m:sup>
                              <m:r>
                                <a:rPr lang="en-US" b="0" i="1" smtClean="0">
                                  <a:latin typeface="Cambria Math" panose="02040503050406030204" pitchFamily="18" charset="0"/>
                                  <a:cs typeface="Calibri"/>
                                </a:rPr>
                                <m:t>2</m:t>
                              </m:r>
                            </m:sup>
                          </m:sSubSup>
                        </m:e>
                      </m:nary>
                    </m:oMath>
                  </m:oMathPara>
                </a14:m>
                <a:endParaRPr lang="en-US" dirty="0">
                  <a:latin typeface="Times New Roman" panose="02020603050405020304" pitchFamily="18" charset="0"/>
                  <a:cs typeface="Times New Roman" panose="02020603050405020304" pitchFamily="18" charset="0"/>
                </a:endParaRPr>
              </a:p>
              <a:p>
                <a:pPr marL="0" indent="0">
                  <a:buNone/>
                </a:pPr>
                <a:endParaRPr lang="en-US" i="1" dirty="0">
                  <a:latin typeface="Times New Roman" panose="02020603050405020304" pitchFamily="18" charset="0"/>
                  <a:cs typeface="Times New Roman" panose="02020603050405020304" pitchFamily="18" charset="0"/>
                </a:endParaRPr>
              </a:p>
              <a:p>
                <a:pPr marL="0" indent="0">
                  <a:buNone/>
                </a:pPr>
                <a14:m>
                  <m:oMath xmlns:m="http://schemas.openxmlformats.org/officeDocument/2006/math">
                    <m:r>
                      <a:rPr lang="en-US" i="1">
                        <a:latin typeface="Cambria Math" panose="02040503050406030204" pitchFamily="18" charset="0"/>
                      </a:rPr>
                      <m:t>𝐽</m:t>
                    </m:r>
                    <m:d>
                      <m:dPr>
                        <m:ctrlPr>
                          <a:rPr lang="en-US" i="1">
                            <a:latin typeface="Cambria Math" panose="02040503050406030204" pitchFamily="18" charset="0"/>
                          </a:rPr>
                        </m:ctrlPr>
                      </m:dPr>
                      <m:e>
                        <m:r>
                          <a:rPr lang="en-US" i="1">
                            <a:latin typeface="Cambria Math" panose="02040503050406030204" pitchFamily="18" charset="0"/>
                          </a:rPr>
                          <m:t>𝜃</m:t>
                        </m:r>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r>
                          <a:rPr lang="en-US" i="1">
                            <a:latin typeface="Cambria Math" panose="02040503050406030204" pitchFamily="18" charset="0"/>
                          </a:rPr>
                          <m:t>𝑚</m:t>
                        </m:r>
                      </m:den>
                    </m:f>
                    <m:sSup>
                      <m:sSupPr>
                        <m:ctrlPr>
                          <a:rPr lang="en-US" i="1">
                            <a:latin typeface="Cambria Math" panose="02040503050406030204" pitchFamily="18" charset="0"/>
                          </a:rPr>
                        </m:ctrlPr>
                      </m:sSupPr>
                      <m:e>
                        <m:d>
                          <m:dPr>
                            <m:ctrlPr>
                              <a:rPr lang="en-US" i="1">
                                <a:latin typeface="Cambria Math" panose="02040503050406030204" pitchFamily="18" charset="0"/>
                              </a:rPr>
                            </m:ctrlPr>
                          </m:dPr>
                          <m:e>
                            <m:r>
                              <a:rPr lang="en-US" i="1">
                                <a:latin typeface="Cambria Math" panose="02040503050406030204" pitchFamily="18" charset="0"/>
                              </a:rPr>
                              <m:t>𝑋</m:t>
                            </m:r>
                            <m:r>
                              <a:rPr lang="en-US" i="1">
                                <a:latin typeface="Cambria Math" panose="02040503050406030204" pitchFamily="18" charset="0"/>
                              </a:rPr>
                              <m:t>𝜃</m:t>
                            </m:r>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𝑦</m:t>
                                </m:r>
                              </m:e>
                            </m:acc>
                          </m:e>
                        </m:d>
                      </m:e>
                      <m:sup>
                        <m:r>
                          <a:rPr lang="en-US" i="1">
                            <a:latin typeface="Cambria Math" panose="02040503050406030204" pitchFamily="18" charset="0"/>
                          </a:rPr>
                          <m:t>𝑇</m:t>
                        </m:r>
                      </m:sup>
                    </m:sSup>
                    <m:d>
                      <m:dPr>
                        <m:ctrlPr>
                          <a:rPr lang="en-US" i="1">
                            <a:latin typeface="Cambria Math" panose="02040503050406030204" pitchFamily="18" charset="0"/>
                          </a:rPr>
                        </m:ctrlPr>
                      </m:dPr>
                      <m:e>
                        <m:r>
                          <a:rPr lang="en-US" i="1">
                            <a:latin typeface="Cambria Math" panose="02040503050406030204" pitchFamily="18" charset="0"/>
                          </a:rPr>
                          <m:t>𝑋</m:t>
                        </m:r>
                        <m:r>
                          <a:rPr lang="en-US" i="1">
                            <a:latin typeface="Cambria Math" panose="02040503050406030204" pitchFamily="18" charset="0"/>
                          </a:rPr>
                          <m:t>𝜃</m:t>
                        </m:r>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𝑦</m:t>
                            </m:r>
                          </m:e>
                        </m:acc>
                      </m:e>
                    </m:d>
                    <m:r>
                      <a:rPr lang="en-US" b="0" i="0"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𝜆</m:t>
                        </m:r>
                      </m:num>
                      <m:den>
                        <m:r>
                          <a:rPr lang="en-US" b="0" i="1" smtClean="0">
                            <a:latin typeface="Cambria Math" panose="02040503050406030204" pitchFamily="18" charset="0"/>
                          </a:rPr>
                          <m:t>2</m:t>
                        </m:r>
                      </m:den>
                    </m:f>
                    <m:sSup>
                      <m:sSupPr>
                        <m:ctrlPr>
                          <a:rPr lang="en-US" b="0" i="1" smtClean="0">
                            <a:latin typeface="Cambria Math" panose="02040503050406030204" pitchFamily="18" charset="0"/>
                          </a:rPr>
                        </m:ctrlPr>
                      </m:sSupPr>
                      <m:e>
                        <m:d>
                          <m:dPr>
                            <m:ctrlPr>
                              <a:rPr lang="en-US" i="1" dirty="0">
                                <a:latin typeface="Cambria Math" panose="02040503050406030204" pitchFamily="18" charset="0"/>
                                <a:cs typeface="Times New Roman" panose="02020603050405020304" pitchFamily="18" charset="0"/>
                              </a:rPr>
                            </m:ctrlPr>
                          </m:dPr>
                          <m:e>
                            <m:r>
                              <a:rPr lang="en-US" i="1" dirty="0">
                                <a:latin typeface="Cambria Math" panose="02040503050406030204" pitchFamily="18" charset="0"/>
                                <a:cs typeface="Times New Roman" panose="02020603050405020304" pitchFamily="18" charset="0"/>
                              </a:rPr>
                              <m:t>𝜃</m:t>
                            </m:r>
                            <m:r>
                              <a:rPr lang="en-US" i="1" dirty="0">
                                <a:latin typeface="Cambria Math" panose="02040503050406030204" pitchFamily="18" charset="0"/>
                                <a:ea typeface="Cambria Math" panose="02040503050406030204" pitchFamily="18" charset="0"/>
                                <a:cs typeface="Times New Roman" panose="02020603050405020304" pitchFamily="18" charset="0"/>
                              </a:rPr>
                              <m:t>⊙</m:t>
                            </m:r>
                            <m:r>
                              <a:rPr lang="en-US" i="1" dirty="0">
                                <a:latin typeface="Cambria Math" panose="02040503050406030204" pitchFamily="18" charset="0"/>
                                <a:ea typeface="Cambria Math" panose="02040503050406030204" pitchFamily="18" charset="0"/>
                                <a:cs typeface="Times New Roman" panose="02020603050405020304" pitchFamily="18" charset="0"/>
                              </a:rPr>
                              <m:t>𝑙</m:t>
                            </m:r>
                          </m:e>
                        </m:d>
                      </m:e>
                      <m:sup>
                        <m:r>
                          <a:rPr lang="en-US" b="0" i="1" smtClean="0">
                            <a:latin typeface="Cambria Math" panose="02040503050406030204" pitchFamily="18" charset="0"/>
                          </a:rPr>
                          <m:t>𝑇</m:t>
                        </m:r>
                      </m:sup>
                    </m:sSup>
                    <m:d>
                      <m:dPr>
                        <m:ctrlPr>
                          <a:rPr lang="en-US" i="1" dirty="0">
                            <a:latin typeface="Cambria Math" panose="02040503050406030204" pitchFamily="18" charset="0"/>
                            <a:cs typeface="Times New Roman" panose="02020603050405020304" pitchFamily="18" charset="0"/>
                          </a:rPr>
                        </m:ctrlPr>
                      </m:dPr>
                      <m:e>
                        <m:r>
                          <a:rPr lang="en-US" i="1" dirty="0">
                            <a:latin typeface="Cambria Math" panose="02040503050406030204" pitchFamily="18" charset="0"/>
                            <a:cs typeface="Times New Roman" panose="02020603050405020304" pitchFamily="18" charset="0"/>
                          </a:rPr>
                          <m:t>𝜃</m:t>
                        </m:r>
                        <m:r>
                          <a:rPr lang="en-US" i="1" dirty="0">
                            <a:latin typeface="Cambria Math" panose="02040503050406030204" pitchFamily="18" charset="0"/>
                            <a:ea typeface="Cambria Math" panose="02040503050406030204" pitchFamily="18" charset="0"/>
                            <a:cs typeface="Times New Roman" panose="02020603050405020304" pitchFamily="18" charset="0"/>
                          </a:rPr>
                          <m:t>⊙</m:t>
                        </m:r>
                        <m:r>
                          <a:rPr lang="en-US" i="1" dirty="0">
                            <a:latin typeface="Cambria Math" panose="02040503050406030204" pitchFamily="18" charset="0"/>
                            <a:ea typeface="Cambria Math" panose="02040503050406030204" pitchFamily="18" charset="0"/>
                            <a:cs typeface="Times New Roman" panose="02020603050405020304" pitchFamily="18" charset="0"/>
                          </a:rPr>
                          <m:t>𝑙</m:t>
                        </m:r>
                      </m:e>
                    </m:d>
                    <m:r>
                      <a:rPr lang="en-US" b="0" i="1" dirty="0" smtClean="0">
                        <a:latin typeface="Cambria Math" panose="02040503050406030204" pitchFamily="18" charset="0"/>
                        <a:ea typeface="Cambria Math" panose="02040503050406030204" pitchFamily="18" charset="0"/>
                        <a:cs typeface="Times New Roman" panose="02020603050405020304" pitchFamily="18" charset="0"/>
                      </a:rPr>
                      <m:t>, </m:t>
                    </m:r>
                    <m:r>
                      <a:rPr lang="en-US" i="1">
                        <a:latin typeface="Cambria Math" panose="02040503050406030204" pitchFamily="18" charset="0"/>
                      </a:rPr>
                      <m:t>𝑙</m:t>
                    </m:r>
                    <m:r>
                      <a:rPr lang="en-US" i="1">
                        <a:latin typeface="Cambria Math" panose="02040503050406030204" pitchFamily="18" charset="0"/>
                      </a:rPr>
                      <m:t>=</m:t>
                    </m:r>
                    <m:d>
                      <m:dPr>
                        <m:begChr m:val="["/>
                        <m:endChr m:val="]"/>
                        <m:ctrlPr>
                          <a:rPr lang="en-US" i="1">
                            <a:latin typeface="Cambria Math" panose="02040503050406030204" pitchFamily="18" charset="0"/>
                          </a:rPr>
                        </m:ctrlPr>
                      </m:dPr>
                      <m:e>
                        <m:eqArr>
                          <m:eqArrPr>
                            <m:ctrlPr>
                              <a:rPr lang="en-US" i="1">
                                <a:latin typeface="Cambria Math" panose="02040503050406030204" pitchFamily="18" charset="0"/>
                              </a:rPr>
                            </m:ctrlPr>
                          </m:eqArrPr>
                          <m:e>
                            <m:r>
                              <a:rPr lang="en-US" i="1">
                                <a:latin typeface="Cambria Math" panose="02040503050406030204" pitchFamily="18" charset="0"/>
                              </a:rPr>
                              <m:t>0</m:t>
                            </m:r>
                          </m:e>
                          <m:e>
                            <m:r>
                              <a:rPr lang="en-US" i="1">
                                <a:latin typeface="Cambria Math" panose="02040503050406030204" pitchFamily="18" charset="0"/>
                              </a:rPr>
                              <m:t>1</m:t>
                            </m:r>
                          </m:e>
                          <m:e>
                            <m:r>
                              <a:rPr lang="en-US" i="1">
                                <a:latin typeface="Cambria Math" panose="02040503050406030204" pitchFamily="18" charset="0"/>
                              </a:rPr>
                              <m:t>1</m:t>
                            </m:r>
                          </m:e>
                          <m:e>
                            <m:r>
                              <a:rPr lang="en-US" i="1">
                                <a:latin typeface="Cambria Math" panose="02040503050406030204" pitchFamily="18" charset="0"/>
                              </a:rPr>
                              <m:t>⋮</m:t>
                            </m:r>
                          </m:e>
                          <m:e>
                            <m:r>
                              <a:rPr lang="en-US" i="1">
                                <a:latin typeface="Cambria Math" panose="02040503050406030204" pitchFamily="18" charset="0"/>
                              </a:rPr>
                              <m:t>1</m:t>
                            </m:r>
                          </m:e>
                        </m:eqArr>
                      </m:e>
                    </m:d>
                  </m:oMath>
                </a14:m>
                <a:r>
                  <a:rPr lang="en-US" dirty="0">
                    <a:latin typeface="Times New Roman" panose="02020603050405020304" pitchFamily="18" charset="0"/>
                    <a:cs typeface="Times New Roman" panose="02020603050405020304" pitchFamily="18" charset="0"/>
                  </a:rPr>
                  <a:t> and </a:t>
                </a:r>
                <a14:m>
                  <m:oMath xmlns:m="http://schemas.openxmlformats.org/officeDocument/2006/math">
                    <m:r>
                      <a:rPr lang="en-US" i="1">
                        <a:latin typeface="Cambria Math" panose="02040503050406030204" pitchFamily="18" charset="0"/>
                        <a:ea typeface="Cambria Math" panose="02040503050406030204" pitchFamily="18" charset="0"/>
                      </a:rPr>
                      <m:t>⊙</m:t>
                    </m:r>
                  </m:oMath>
                </a14:m>
                <a:r>
                  <a:rPr lang="en-US" dirty="0">
                    <a:latin typeface="Times New Roman" panose="02020603050405020304" pitchFamily="18" charset="0"/>
                    <a:cs typeface="Times New Roman" panose="02020603050405020304" pitchFamily="18" charset="0"/>
                  </a:rPr>
                  <a:t> is </a:t>
                </a:r>
                <a:r>
                  <a:rPr lang="en-US" dirty="0" err="1">
                    <a:latin typeface="Times New Roman" panose="02020603050405020304" pitchFamily="18" charset="0"/>
                    <a:cs typeface="Times New Roman" panose="02020603050405020304" pitchFamily="18" charset="0"/>
                  </a:rPr>
                  <a:t>hadamard</a:t>
                </a:r>
                <a:r>
                  <a:rPr lang="en-US" dirty="0">
                    <a:latin typeface="Times New Roman" panose="02020603050405020304" pitchFamily="18" charset="0"/>
                    <a:cs typeface="Times New Roman" panose="02020603050405020304" pitchFamily="18" charset="0"/>
                  </a:rPr>
                  <a:t> product (elementwise multiplication)</a:t>
                </a:r>
              </a:p>
              <a:p>
                <a:pPr marL="0" indent="0">
                  <a:buNone/>
                </a:pP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The tuning parameter </a:t>
                </a:r>
                <a14:m>
                  <m:oMath xmlns:m="http://schemas.openxmlformats.org/officeDocument/2006/math">
                    <m:r>
                      <a:rPr lang="en-US" b="0" i="1" smtClean="0">
                        <a:latin typeface="Cambria Math" panose="02040503050406030204" pitchFamily="18" charset="0"/>
                        <a:cs typeface="Calibri"/>
                      </a:rPr>
                      <m:t>𝜆</m:t>
                    </m:r>
                    <m:r>
                      <a:rPr lang="en-US" b="0" i="1" smtClean="0">
                        <a:latin typeface="Cambria Math" panose="02040503050406030204" pitchFamily="18" charset="0"/>
                        <a:cs typeface="Calibri"/>
                      </a:rPr>
                      <m:t> </m:t>
                    </m:r>
                  </m:oMath>
                </a14:m>
                <a:r>
                  <a:rPr lang="en-US" dirty="0">
                    <a:latin typeface="Times New Roman" panose="02020603050405020304" pitchFamily="18" charset="0"/>
                    <a:cs typeface="Times New Roman" panose="02020603050405020304" pitchFamily="18" charset="0"/>
                  </a:rPr>
                  <a:t>serves to control the relative impact of these two terms on the regression coefficient estimate. </a:t>
                </a:r>
              </a:p>
              <a:p>
                <a:r>
                  <a:rPr lang="en-US" dirty="0">
                    <a:latin typeface="Times New Roman" panose="02020603050405020304" pitchFamily="18" charset="0"/>
                    <a:cs typeface="Times New Roman" panose="02020603050405020304" pitchFamily="18" charset="0"/>
                  </a:rPr>
                  <a:t>Selecting a good value for </a:t>
                </a:r>
                <a14:m>
                  <m:oMath xmlns:m="http://schemas.openxmlformats.org/officeDocument/2006/math">
                    <m:r>
                      <a:rPr lang="en-US" b="0" i="1" smtClean="0">
                        <a:latin typeface="Cambria Math" panose="02040503050406030204" pitchFamily="18" charset="0"/>
                        <a:cs typeface="Times New Roman" panose="02020603050405020304" pitchFamily="18" charset="0"/>
                      </a:rPr>
                      <m:t>𝜆</m:t>
                    </m:r>
                    <m:r>
                      <a:rPr lang="en-US" b="0" i="1" smtClean="0">
                        <a:latin typeface="Cambria Math" panose="02040503050406030204" pitchFamily="18" charset="0"/>
                        <a:cs typeface="Times New Roman" panose="02020603050405020304" pitchFamily="18" charset="0"/>
                      </a:rPr>
                      <m:t> </m:t>
                    </m:r>
                  </m:oMath>
                </a14:m>
                <a:r>
                  <a:rPr lang="en-US" dirty="0">
                    <a:latin typeface="Times New Roman" panose="02020603050405020304" pitchFamily="18" charset="0"/>
                    <a:cs typeface="Times New Roman" panose="02020603050405020304" pitchFamily="18" charset="0"/>
                  </a:rPr>
                  <a:t>is critical. </a:t>
                </a:r>
              </a:p>
              <a:p>
                <a:endParaRPr lang="en-US" dirty="0">
                  <a:latin typeface="Times New Roman" panose="02020603050405020304" pitchFamily="18" charset="0"/>
                  <a:cs typeface="Times New Roman" panose="02020603050405020304" pitchFamily="18" charset="0"/>
                </a:endParaRPr>
              </a:p>
              <a:p>
                <a:pPr marL="0" indent="0">
                  <a:buNone/>
                </a:pPr>
                <a:endParaRPr lang="en-US" dirty="0">
                  <a:latin typeface="Times New Roman" panose="02020603050405020304" pitchFamily="18" charset="0"/>
                  <a:cs typeface="Times New Roman" panose="02020603050405020304" pitchFamily="18" charset="0"/>
                </a:endParaRPr>
              </a:p>
            </p:txBody>
          </p:sp>
        </mc:Choice>
        <mc:Fallback xmlns="">
          <p:sp>
            <p:nvSpPr>
              <p:cNvPr id="3" name="Content Placeholder 2">
                <a:extLst>
                  <a:ext uri="{FF2B5EF4-FFF2-40B4-BE49-F238E27FC236}">
                    <a16:creationId xmlns:a16="http://schemas.microsoft.com/office/drawing/2014/main" id="{71E388BF-0241-41EB-B19C-4A9ACBE79155}"/>
                  </a:ext>
                </a:extLst>
              </p:cNvPr>
              <p:cNvSpPr>
                <a:spLocks noGrp="1" noRot="1" noChangeAspect="1" noMove="1" noResize="1" noEditPoints="1" noAdjustHandles="1" noChangeArrowheads="1" noChangeShapeType="1" noTextEdit="1"/>
              </p:cNvSpPr>
              <p:nvPr>
                <p:ph idx="1"/>
              </p:nvPr>
            </p:nvSpPr>
            <p:spPr>
              <a:blipFill>
                <a:blip r:embed="rId3"/>
                <a:stretch>
                  <a:fillRect l="-754" t="-2891" b="-2628"/>
                </a:stretch>
              </a:blipFill>
            </p:spPr>
            <p:txBody>
              <a:bodyPr/>
              <a:lstStyle/>
              <a:p>
                <a:r>
                  <a:rPr lang="en-US">
                    <a:noFill/>
                  </a:rPr>
                  <a:t> </a:t>
                </a:r>
              </a:p>
            </p:txBody>
          </p:sp>
        </mc:Fallback>
      </mc:AlternateContent>
    </p:spTree>
    <p:extLst>
      <p:ext uri="{BB962C8B-B14F-4D97-AF65-F5344CB8AC3E}">
        <p14:creationId xmlns:p14="http://schemas.microsoft.com/office/powerpoint/2010/main" val="428228885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4A160C2D-AA33-430E-A48F-09642F4F69C9}"/>
                  </a:ext>
                </a:extLst>
              </p:cNvPr>
              <p:cNvSpPr>
                <a:spLocks noGrp="1"/>
              </p:cNvSpPr>
              <p:nvPr>
                <p:ph type="title"/>
              </p:nvPr>
            </p:nvSpPr>
            <p:spPr/>
            <p:txBody>
              <a:bodyPr/>
              <a:lstStyle/>
              <a:p>
                <a:r>
                  <a:rPr lang="en-US" dirty="0"/>
                  <a:t>Hyper parameter : </a:t>
                </a:r>
                <a14:m>
                  <m:oMath xmlns:m="http://schemas.openxmlformats.org/officeDocument/2006/math">
                    <m:r>
                      <a:rPr lang="en-US" i="1">
                        <a:latin typeface="Cambria Math" panose="02040503050406030204" pitchFamily="18" charset="0"/>
                      </a:rPr>
                      <m:t>𝝀</m:t>
                    </m:r>
                  </m:oMath>
                </a14:m>
                <a:endParaRPr lang="en-US" dirty="0"/>
              </a:p>
            </p:txBody>
          </p:sp>
        </mc:Choice>
        <mc:Fallback xmlns="">
          <p:sp>
            <p:nvSpPr>
              <p:cNvPr id="2" name="Title 1">
                <a:extLst>
                  <a:ext uri="{FF2B5EF4-FFF2-40B4-BE49-F238E27FC236}">
                    <a16:creationId xmlns:a16="http://schemas.microsoft.com/office/drawing/2014/main" id="{4A160C2D-AA33-430E-A48F-09642F4F69C9}"/>
                  </a:ext>
                </a:extLst>
              </p:cNvPr>
              <p:cNvSpPr>
                <a:spLocks noGrp="1" noRot="1" noChangeAspect="1" noMove="1" noResize="1" noEditPoints="1" noAdjustHandles="1" noChangeArrowheads="1" noChangeShapeType="1" noTextEdit="1"/>
              </p:cNvSpPr>
              <p:nvPr>
                <p:ph type="title"/>
              </p:nvPr>
            </p:nvSpPr>
            <p:spPr>
              <a:blipFill>
                <a:blip r:embed="rId2"/>
                <a:stretch>
                  <a:fillRect t="-11111" b="-21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348C6BD-4CAD-4FC2-9626-400284B8BBBC}"/>
                  </a:ext>
                </a:extLst>
              </p:cNvPr>
              <p:cNvSpPr>
                <a:spLocks noGrp="1"/>
              </p:cNvSpPr>
              <p:nvPr>
                <p:ph idx="1"/>
              </p:nvPr>
            </p:nvSpPr>
            <p:spPr/>
            <p:txBody>
              <a:bodyPr vert="horz" lIns="91440" tIns="45720" rIns="91440" bIns="45720" rtlCol="0" anchor="t">
                <a:normAutofit fontScale="70000" lnSpcReduction="20000"/>
              </a:bodyPr>
              <a:lstStyle/>
              <a:p>
                <a:pPr marL="0" indent="0">
                  <a:buNone/>
                </a:pPr>
                <a14:m>
                  <m:oMath xmlns:m="http://schemas.openxmlformats.org/officeDocument/2006/math">
                    <m:r>
                      <a:rPr lang="en-US" b="0" i="1" smtClean="0">
                        <a:latin typeface="Cambria Math" panose="02040503050406030204" pitchFamily="18" charset="0"/>
                        <a:cs typeface="Calibri"/>
                      </a:rPr>
                      <m:t>𝜆</m:t>
                    </m:r>
                    <m:r>
                      <a:rPr lang="en-US" b="0" i="1" smtClean="0">
                        <a:latin typeface="Cambria Math" panose="02040503050406030204" pitchFamily="18" charset="0"/>
                        <a:cs typeface="Calibri"/>
                      </a:rPr>
                      <m:t>=0</m:t>
                    </m:r>
                  </m:oMath>
                </a14:m>
                <a:r>
                  <a:rPr lang="en-US" dirty="0">
                    <a:latin typeface="Times New Roman" panose="02020603050405020304" pitchFamily="18" charset="0"/>
                    <a:cs typeface="Times New Roman" panose="02020603050405020304" pitchFamily="18" charset="0"/>
                  </a:rPr>
                  <a:t>:</a:t>
                </a:r>
              </a:p>
              <a:p>
                <a:pPr marL="0" indent="0">
                  <a:buNone/>
                </a:pPr>
                <a:endParaRPr lang="en-US" dirty="0">
                  <a:latin typeface="Times New Roman" panose="02020603050405020304" pitchFamily="18" charset="0"/>
                  <a:cs typeface="Times New Roman" panose="02020603050405020304" pitchFamily="18" charset="0"/>
                </a:endParaRPr>
              </a:p>
              <a:p>
                <a:pPr marL="685800"/>
                <a:r>
                  <a:rPr lang="en-US" dirty="0">
                    <a:latin typeface="Times New Roman" panose="02020603050405020304" pitchFamily="18" charset="0"/>
                    <a:cs typeface="Times New Roman" panose="02020603050405020304" pitchFamily="18" charset="0"/>
                  </a:rPr>
                  <a:t>The objective becomes same as simple linear regression.</a:t>
                </a:r>
              </a:p>
              <a:p>
                <a:pPr marL="685800"/>
                <a:r>
                  <a:rPr lang="en-US" dirty="0">
                    <a:latin typeface="Times New Roman" panose="02020603050405020304" pitchFamily="18" charset="0"/>
                    <a:cs typeface="Times New Roman" panose="02020603050405020304" pitchFamily="18" charset="0"/>
                  </a:rPr>
                  <a:t>We’ll get the same coefficients as simple linear regression.</a:t>
                </a:r>
              </a:p>
              <a:p>
                <a:pPr marL="457200" indent="0">
                  <a:buNone/>
                </a:pPr>
                <a:endParaRPr lang="en-US" dirty="0">
                  <a:latin typeface="Times New Roman" panose="02020603050405020304" pitchFamily="18" charset="0"/>
                  <a:cs typeface="Times New Roman" panose="02020603050405020304" pitchFamily="18" charset="0"/>
                </a:endParaRPr>
              </a:p>
              <a:p>
                <a:pPr marL="0" indent="0">
                  <a:buNone/>
                </a:pPr>
                <a14:m>
                  <m:oMath xmlns:m="http://schemas.openxmlformats.org/officeDocument/2006/math">
                    <m:r>
                      <a:rPr lang="en-US" b="0" i="1" smtClean="0">
                        <a:latin typeface="Cambria Math" panose="02040503050406030204" pitchFamily="18" charset="0"/>
                        <a:cs typeface="Calibri"/>
                      </a:rPr>
                      <m:t>𝜆</m:t>
                    </m:r>
                    <m:r>
                      <a:rPr lang="en-US" b="0" i="1" smtClean="0">
                        <a:latin typeface="Cambria Math" panose="02040503050406030204" pitchFamily="18" charset="0"/>
                        <a:cs typeface="Calibri"/>
                      </a:rPr>
                      <m:t>=∞</m:t>
                    </m:r>
                  </m:oMath>
                </a14:m>
                <a:r>
                  <a:rPr lang="en-US" dirty="0">
                    <a:latin typeface="Times New Roman" panose="02020603050405020304" pitchFamily="18" charset="0"/>
                    <a:cs typeface="Times New Roman" panose="02020603050405020304" pitchFamily="18" charset="0"/>
                  </a:rPr>
                  <a:t>:</a:t>
                </a:r>
              </a:p>
              <a:p>
                <a:pPr marL="0" indent="0">
                  <a:buNone/>
                </a:pPr>
                <a:endParaRPr lang="en-US" dirty="0">
                  <a:latin typeface="Times New Roman" panose="02020603050405020304" pitchFamily="18" charset="0"/>
                  <a:cs typeface="Times New Roman" panose="02020603050405020304" pitchFamily="18" charset="0"/>
                </a:endParaRPr>
              </a:p>
              <a:p>
                <a:pPr marL="685800"/>
                <a:r>
                  <a:rPr lang="en-US" dirty="0">
                    <a:latin typeface="Times New Roman" panose="02020603050405020304" pitchFamily="18" charset="0"/>
                    <a:cs typeface="Times New Roman" panose="02020603050405020304" pitchFamily="18" charset="0"/>
                  </a:rPr>
                  <a:t>The coefficients will be zero. Why? Because of infinite weightage on square of coefficients, anything less than zero will make the objective infinite.</a:t>
                </a:r>
              </a:p>
              <a:p>
                <a:pPr marL="685800"/>
                <a:endParaRPr lang="en-US" dirty="0">
                  <a:latin typeface="Times New Roman" panose="02020603050405020304" pitchFamily="18" charset="0"/>
                  <a:cs typeface="Times New Roman" panose="02020603050405020304" pitchFamily="18" charset="0"/>
                </a:endParaRPr>
              </a:p>
              <a:p>
                <a:pPr marL="0" indent="0">
                  <a:buNone/>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cs typeface="Calibri"/>
                        </a:rPr>
                        <m:t>&lt;0&lt;</m:t>
                      </m:r>
                      <m:r>
                        <a:rPr lang="en-US" b="0" i="1" smtClean="0">
                          <a:latin typeface="Cambria Math" panose="02040503050406030204" pitchFamily="18" charset="0"/>
                          <a:cs typeface="Calibri"/>
                        </a:rPr>
                        <m:t>𝜆</m:t>
                      </m:r>
                      <m:r>
                        <a:rPr lang="en-US" b="0" i="1" smtClean="0">
                          <a:latin typeface="Cambria Math" panose="02040503050406030204" pitchFamily="18" charset="0"/>
                          <a:cs typeface="Calibri"/>
                        </a:rPr>
                        <m:t>&lt;∞</m:t>
                      </m:r>
                    </m:oMath>
                  </m:oMathPara>
                </a14:m>
                <a:endParaRPr lang="en-US" b="0" dirty="0">
                  <a:latin typeface="Times New Roman" panose="02020603050405020304" pitchFamily="18" charset="0"/>
                  <a:cs typeface="Times New Roman" panose="02020603050405020304" pitchFamily="18" charset="0"/>
                </a:endParaRPr>
              </a:p>
              <a:p>
                <a:pPr marL="0" indent="0">
                  <a:buNone/>
                </a:pPr>
                <a:endParaRPr lang="en-US" b="0" dirty="0">
                  <a:latin typeface="Times New Roman" panose="02020603050405020304" pitchFamily="18" charset="0"/>
                  <a:cs typeface="Times New Roman" panose="02020603050405020304" pitchFamily="18" charset="0"/>
                </a:endParaRPr>
              </a:p>
              <a:p>
                <a:pPr marL="685800"/>
                <a:r>
                  <a:rPr lang="en-US" sz="2900" dirty="0">
                    <a:latin typeface="Times New Roman" panose="02020603050405020304" pitchFamily="18" charset="0"/>
                    <a:cs typeface="Times New Roman" panose="02020603050405020304" pitchFamily="18" charset="0"/>
                  </a:rPr>
                  <a:t>The magnitude of α will decide the weightage given to different parts of objective.</a:t>
                </a:r>
              </a:p>
              <a:p>
                <a:pPr marL="685800"/>
                <a:r>
                  <a:rPr lang="en-US" dirty="0">
                    <a:latin typeface="Times New Roman" panose="02020603050405020304" pitchFamily="18" charset="0"/>
                    <a:cs typeface="Times New Roman" panose="02020603050405020304" pitchFamily="18" charset="0"/>
                  </a:rPr>
                  <a:t>The coefficients will be somewhere between 0 and ones for simple linear regression.</a:t>
                </a:r>
              </a:p>
              <a:p>
                <a:endParaRPr lang="en-US" dirty="0">
                  <a:latin typeface="Times New Roman" panose="02020603050405020304" pitchFamily="18" charset="0"/>
                  <a:cs typeface="Times New Roman" panose="02020603050405020304" pitchFamily="18" charset="0"/>
                </a:endParaRPr>
              </a:p>
            </p:txBody>
          </p:sp>
        </mc:Choice>
        <mc:Fallback xmlns="">
          <p:sp>
            <p:nvSpPr>
              <p:cNvPr id="3" name="Content Placeholder 2">
                <a:extLst>
                  <a:ext uri="{FF2B5EF4-FFF2-40B4-BE49-F238E27FC236}">
                    <a16:creationId xmlns:a16="http://schemas.microsoft.com/office/drawing/2014/main" id="{8348C6BD-4CAD-4FC2-9626-400284B8BBBC}"/>
                  </a:ext>
                </a:extLst>
              </p:cNvPr>
              <p:cNvSpPr>
                <a:spLocks noGrp="1" noRot="1" noChangeAspect="1" noMove="1" noResize="1" noEditPoints="1" noAdjustHandles="1" noChangeArrowheads="1" noChangeShapeType="1" noTextEdit="1"/>
              </p:cNvSpPr>
              <p:nvPr>
                <p:ph idx="1"/>
              </p:nvPr>
            </p:nvSpPr>
            <p:spPr>
              <a:blipFill>
                <a:blip r:embed="rId3"/>
                <a:stretch>
                  <a:fillRect t="-2628" b="-263"/>
                </a:stretch>
              </a:blipFill>
            </p:spPr>
            <p:txBody>
              <a:bodyPr/>
              <a:lstStyle/>
              <a:p>
                <a:r>
                  <a:rPr lang="en-US">
                    <a:noFill/>
                  </a:rPr>
                  <a:t> </a:t>
                </a:r>
              </a:p>
            </p:txBody>
          </p:sp>
        </mc:Fallback>
      </mc:AlternateContent>
    </p:spTree>
    <p:extLst>
      <p:ext uri="{BB962C8B-B14F-4D97-AF65-F5344CB8AC3E}">
        <p14:creationId xmlns:p14="http://schemas.microsoft.com/office/powerpoint/2010/main" val="323467160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Ridge Regression</a:t>
            </a:r>
          </a:p>
        </p:txBody>
      </p:sp>
      <p:sp>
        <p:nvSpPr>
          <p:cNvPr id="4" name="Slide Number Placeholder 3"/>
          <p:cNvSpPr>
            <a:spLocks noGrp="1"/>
          </p:cNvSpPr>
          <p:nvPr>
            <p:ph type="sldNum" sz="quarter" idx="12"/>
          </p:nvPr>
        </p:nvSpPr>
        <p:spPr/>
        <p:txBody>
          <a:bodyPr/>
          <a:lstStyle/>
          <a:p>
            <a:fld id="{65DBD1E2-D45E-47D4-8DD8-1285FEA24AE0}" type="slidenum">
              <a:rPr lang="en-US" smtClean="0"/>
              <a:pPr/>
              <a:t>65</a:t>
            </a:fld>
            <a:endParaRPr lang="en-US" dirty="0"/>
          </a:p>
        </p:txBody>
      </p:sp>
      <p:pic>
        <p:nvPicPr>
          <p:cNvPr id="6" name="Picture 5"/>
          <p:cNvPicPr>
            <a:picLocks noChangeAspect="1"/>
          </p:cNvPicPr>
          <p:nvPr/>
        </p:nvPicPr>
        <p:blipFill>
          <a:blip r:embed="rId2"/>
          <a:stretch>
            <a:fillRect/>
          </a:stretch>
        </p:blipFill>
        <p:spPr>
          <a:xfrm>
            <a:off x="1136373" y="1546000"/>
            <a:ext cx="9591261" cy="4622033"/>
          </a:xfrm>
          <a:prstGeom prst="rect">
            <a:avLst/>
          </a:prstGeom>
        </p:spPr>
      </p:pic>
    </p:spTree>
    <p:extLst>
      <p:ext uri="{BB962C8B-B14F-4D97-AF65-F5344CB8AC3E}">
        <p14:creationId xmlns:p14="http://schemas.microsoft.com/office/powerpoint/2010/main" val="187158321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Solutions Ridge</a:t>
            </a:r>
          </a:p>
        </p:txBody>
      </p:sp>
      <p:sp>
        <p:nvSpPr>
          <p:cNvPr id="3" name="Content Placeholder 2"/>
          <p:cNvSpPr>
            <a:spLocks noGrp="1"/>
          </p:cNvSpPr>
          <p:nvPr>
            <p:ph idx="1"/>
          </p:nvPr>
        </p:nvSpPr>
        <p:spPr>
          <a:xfrm>
            <a:off x="848958" y="1263206"/>
            <a:ext cx="3303494" cy="495669"/>
          </a:xfrm>
        </p:spPr>
        <p:txBody>
          <a:bodyPr>
            <a:normAutofit/>
          </a:bodyPr>
          <a:lstStyle/>
          <a:p>
            <a:r>
              <a:rPr lang="en-US" dirty="0"/>
              <a:t>Normal Equation: </a:t>
            </a:r>
          </a:p>
          <a:p>
            <a:endParaRPr lang="en-US" dirty="0"/>
          </a:p>
        </p:txBody>
      </p:sp>
      <p:sp>
        <p:nvSpPr>
          <p:cNvPr id="4" name="Slide Number Placeholder 3"/>
          <p:cNvSpPr>
            <a:spLocks noGrp="1"/>
          </p:cNvSpPr>
          <p:nvPr>
            <p:ph type="sldNum" sz="quarter" idx="12"/>
          </p:nvPr>
        </p:nvSpPr>
        <p:spPr/>
        <p:txBody>
          <a:bodyPr/>
          <a:lstStyle/>
          <a:p>
            <a:fld id="{65DBD1E2-D45E-47D4-8DD8-1285FEA24AE0}" type="slidenum">
              <a:rPr lang="en-US" smtClean="0"/>
              <a:pPr/>
              <a:t>66</a:t>
            </a:fld>
            <a:endParaRPr lang="en-US" dirty="0"/>
          </a:p>
        </p:txBody>
      </p:sp>
      <mc:AlternateContent xmlns:mc="http://schemas.openxmlformats.org/markup-compatibility/2006" xmlns:a14="http://schemas.microsoft.com/office/drawing/2010/main">
        <mc:Choice Requires="a14">
          <p:sp>
            <p:nvSpPr>
              <p:cNvPr id="5" name="Rectangle 4"/>
              <p:cNvSpPr/>
              <p:nvPr/>
            </p:nvSpPr>
            <p:spPr>
              <a:xfrm>
                <a:off x="902767" y="1736666"/>
                <a:ext cx="2580322" cy="156055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𝜃</m:t>
                      </m:r>
                      <m:r>
                        <a:rPr lang="en-US" i="1" smtClean="0">
                          <a:latin typeface="Cambria Math" panose="02040503050406030204" pitchFamily="18" charset="0"/>
                        </a:rPr>
                        <m:t>=</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𝑋</m:t>
                                  </m:r>
                                </m:e>
                                <m:sup>
                                  <m:r>
                                    <a:rPr lang="en-US" i="1">
                                      <a:latin typeface="Cambria Math" panose="02040503050406030204" pitchFamily="18" charset="0"/>
                                    </a:rPr>
                                    <m:t>𝑇</m:t>
                                  </m:r>
                                </m:sup>
                              </m:sSup>
                              <m:r>
                                <a:rPr lang="en-US" i="1">
                                  <a:latin typeface="Cambria Math" panose="02040503050406030204" pitchFamily="18" charset="0"/>
                                </a:rPr>
                                <m:t>𝑋</m:t>
                              </m:r>
                              <m:r>
                                <a:rPr lang="en-US" b="0" i="1" smtClean="0">
                                  <a:latin typeface="Cambria Math" panose="02040503050406030204" pitchFamily="18" charset="0"/>
                                </a:rPr>
                                <m:t>+</m:t>
                              </m:r>
                              <m:r>
                                <a:rPr lang="en-US" b="0" i="1" smtClean="0">
                                  <a:latin typeface="Cambria Math" panose="02040503050406030204" pitchFamily="18" charset="0"/>
                                </a:rPr>
                                <m:t>𝜆</m:t>
                              </m:r>
                              <m:r>
                                <a:rPr lang="en-US" b="0" i="1" smtClean="0">
                                  <a:latin typeface="Cambria Math" panose="02040503050406030204" pitchFamily="18" charset="0"/>
                                </a:rPr>
                                <m:t>𝐿</m:t>
                              </m:r>
                            </m:e>
                          </m:d>
                        </m:e>
                        <m:sup>
                          <m:r>
                            <a:rPr lang="en-US" i="1">
                              <a:latin typeface="Cambria Math" panose="02040503050406030204" pitchFamily="18" charset="0"/>
                            </a:rPr>
                            <m:t>−1</m:t>
                          </m:r>
                        </m:sup>
                      </m:sSup>
                      <m:sSup>
                        <m:sSupPr>
                          <m:ctrlPr>
                            <a:rPr lang="en-US" i="1">
                              <a:latin typeface="Cambria Math" panose="02040503050406030204" pitchFamily="18" charset="0"/>
                            </a:rPr>
                          </m:ctrlPr>
                        </m:sSupPr>
                        <m:e>
                          <m:r>
                            <a:rPr lang="en-US" i="1">
                              <a:latin typeface="Cambria Math" panose="02040503050406030204" pitchFamily="18" charset="0"/>
                            </a:rPr>
                            <m:t>𝑋</m:t>
                          </m:r>
                        </m:e>
                        <m:sup>
                          <m:r>
                            <a:rPr lang="en-US" i="1">
                              <a:latin typeface="Cambria Math" panose="02040503050406030204" pitchFamily="18" charset="0"/>
                            </a:rPr>
                            <m:t>𝑇</m:t>
                          </m:r>
                        </m:sup>
                      </m:sSup>
                      <m:r>
                        <a:rPr lang="en-US" i="1">
                          <a:latin typeface="Cambria Math" panose="02040503050406030204" pitchFamily="18" charset="0"/>
                        </a:rPr>
                        <m:t>𝑦</m:t>
                      </m:r>
                      <m:r>
                        <a:rPr lang="en-US" b="0" i="1" smtClean="0">
                          <a:latin typeface="Cambria Math" panose="02040503050406030204" pitchFamily="18" charset="0"/>
                        </a:rPr>
                        <m:t>, </m:t>
                      </m:r>
                    </m:oMath>
                  </m:oMathPara>
                </a14:m>
                <a:endParaRPr lang="en-US"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𝐿</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plcHide m:val="on"/>
                              <m:mcs>
                                <m:mc>
                                  <m:mcPr>
                                    <m:count m:val="3"/>
                                    <m:mcJc m:val="center"/>
                                  </m:mcPr>
                                </m:mc>
                              </m:mcs>
                              <m:ctrlPr>
                                <a:rPr lang="en-US" b="0" i="1" smtClean="0">
                                  <a:latin typeface="Cambria Math" panose="02040503050406030204" pitchFamily="18" charset="0"/>
                                </a:rPr>
                              </m:ctrlPr>
                            </m:mPr>
                            <m:mr>
                              <m:e>
                                <m:r>
                                  <a:rPr lang="en-US" b="0" i="1" smtClean="0">
                                    <a:latin typeface="Cambria Math" panose="02040503050406030204" pitchFamily="18" charset="0"/>
                                  </a:rPr>
                                  <m:t>0</m:t>
                                </m:r>
                              </m:e>
                              <m:e/>
                              <m:e/>
                            </m:mr>
                            <m:mr>
                              <m:e/>
                              <m:e>
                                <m:r>
                                  <a:rPr lang="en-US" b="0" i="1" smtClean="0">
                                    <a:latin typeface="Cambria Math" panose="02040503050406030204" pitchFamily="18" charset="0"/>
                                  </a:rPr>
                                  <m:t>1</m:t>
                                </m:r>
                              </m:e>
                              <m:e/>
                            </m:mr>
                            <m:mr>
                              <m:e/>
                              <m:e/>
                              <m:e>
                                <m:m>
                                  <m:mPr>
                                    <m:plcHide m:val="on"/>
                                    <m:mcs>
                                      <m:mc>
                                        <m:mcPr>
                                          <m:count m:val="3"/>
                                          <m:mcJc m:val="center"/>
                                        </m:mcPr>
                                      </m:mc>
                                    </m:mcs>
                                    <m:ctrlPr>
                                      <a:rPr lang="en-US" b="0" i="1" smtClean="0">
                                        <a:latin typeface="Cambria Math" panose="02040503050406030204" pitchFamily="18" charset="0"/>
                                      </a:rPr>
                                    </m:ctrlPr>
                                  </m:mPr>
                                  <m:mr>
                                    <m:e>
                                      <m:r>
                                        <a:rPr lang="en-US" b="0" i="1" smtClean="0">
                                          <a:latin typeface="Cambria Math" panose="02040503050406030204" pitchFamily="18" charset="0"/>
                                        </a:rPr>
                                        <m:t>.</m:t>
                                      </m:r>
                                    </m:e>
                                    <m:e/>
                                    <m:e/>
                                  </m:mr>
                                  <m:mr>
                                    <m:e/>
                                    <m:e>
                                      <m:r>
                                        <a:rPr lang="en-US" b="0" i="1" smtClean="0">
                                          <a:latin typeface="Cambria Math" panose="02040503050406030204" pitchFamily="18" charset="0"/>
                                        </a:rPr>
                                        <m:t>.</m:t>
                                      </m:r>
                                    </m:e>
                                    <m:e/>
                                  </m:mr>
                                  <m:mr>
                                    <m:e/>
                                    <m:e/>
                                    <m:e>
                                      <m:r>
                                        <a:rPr lang="en-US" b="0" i="1" smtClean="0">
                                          <a:latin typeface="Cambria Math" panose="02040503050406030204" pitchFamily="18" charset="0"/>
                                        </a:rPr>
                                        <m:t>1</m:t>
                                      </m:r>
                                    </m:e>
                                  </m:mr>
                                </m:m>
                              </m:e>
                            </m:mr>
                          </m:m>
                        </m:e>
                      </m:d>
                    </m:oMath>
                  </m:oMathPara>
                </a14:m>
                <a:endParaRPr lang="en-US" dirty="0">
                  <a:latin typeface="Times New Roman" panose="02020603050405020304" pitchFamily="18" charset="0"/>
                  <a:cs typeface="Times New Roman" panose="02020603050405020304" pitchFamily="18" charset="0"/>
                </a:endParaRPr>
              </a:p>
            </p:txBody>
          </p:sp>
        </mc:Choice>
        <mc:Fallback xmlns="">
          <p:sp>
            <p:nvSpPr>
              <p:cNvPr id="5" name="Rectangle 4"/>
              <p:cNvSpPr>
                <a:spLocks noRot="1" noChangeAspect="1" noMove="1" noResize="1" noEditPoints="1" noAdjustHandles="1" noChangeArrowheads="1" noChangeShapeType="1" noTextEdit="1"/>
              </p:cNvSpPr>
              <p:nvPr/>
            </p:nvSpPr>
            <p:spPr>
              <a:xfrm>
                <a:off x="902767" y="1736666"/>
                <a:ext cx="2580322" cy="1560555"/>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3991086" y="1623392"/>
                <a:ext cx="7569544" cy="1582741"/>
              </a:xfrm>
              <a:prstGeom prst="rect">
                <a:avLst/>
              </a:prstGeom>
              <a:noFill/>
            </p:spPr>
            <p:txBody>
              <a:bodyPr wrap="square" rtlCol="0">
                <a:spAutoFit/>
              </a:bodyPr>
              <a:lstStyle/>
              <a:p>
                <a:r>
                  <a:rPr lang="en-US" sz="2400" dirty="0"/>
                  <a:t>L is a matrix with 0 at the top left and 1's down the diagonal, with 0's everywhere else. It has same dimensions as </a:t>
                </a:r>
                <a14:m>
                  <m:oMath xmlns:m="http://schemas.openxmlformats.org/officeDocument/2006/math">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𝑋</m:t>
                        </m:r>
                      </m:e>
                      <m:sup>
                        <m:r>
                          <a:rPr lang="en-US" sz="2400" b="0" i="1" smtClean="0">
                            <a:latin typeface="Cambria Math" panose="02040503050406030204" pitchFamily="18" charset="0"/>
                          </a:rPr>
                          <m:t>𝑇</m:t>
                        </m:r>
                      </m:sup>
                    </m:sSup>
                    <m:r>
                      <a:rPr lang="en-US" sz="2400" b="0" i="1" smtClean="0">
                        <a:latin typeface="Cambria Math" panose="02040503050406030204" pitchFamily="18" charset="0"/>
                      </a:rPr>
                      <m:t>𝑋</m:t>
                    </m:r>
                  </m:oMath>
                </a14:m>
                <a:r>
                  <a:rPr lang="en-US" sz="2400" dirty="0"/>
                  <a:t>. </a:t>
                </a:r>
                <a:r>
                  <a:rPr lang="en-US" sz="2400" b="1" dirty="0">
                    <a:solidFill>
                      <a:srgbClr val="FF0000"/>
                    </a:solidFill>
                  </a:rPr>
                  <a:t>If </a:t>
                </a:r>
                <a14:m>
                  <m:oMath xmlns:m="http://schemas.openxmlformats.org/officeDocument/2006/math">
                    <m:r>
                      <a:rPr lang="en-US" sz="2400" b="1" i="1" smtClean="0">
                        <a:solidFill>
                          <a:srgbClr val="FF0000"/>
                        </a:solidFill>
                        <a:latin typeface="Cambria Math" panose="02040503050406030204" pitchFamily="18" charset="0"/>
                      </a:rPr>
                      <m:t>𝒎</m:t>
                    </m:r>
                    <m:r>
                      <a:rPr lang="en-US" sz="2400" b="1" i="1" smtClean="0">
                        <a:solidFill>
                          <a:srgbClr val="FF0000"/>
                        </a:solidFill>
                        <a:latin typeface="Cambria Math" panose="02040503050406030204" pitchFamily="18" charset="0"/>
                      </a:rPr>
                      <m:t>(</m:t>
                    </m:r>
                    <m:r>
                      <a:rPr lang="en-US" sz="2400" b="1" i="1" smtClean="0">
                        <a:solidFill>
                          <a:srgbClr val="FF0000"/>
                        </a:solidFill>
                        <a:latin typeface="Cambria Math" panose="02040503050406030204" pitchFamily="18" charset="0"/>
                      </a:rPr>
                      <m:t>𝒐𝒃𝒔𝒆𝒓𝒗𝒂𝒕𝒊𝒐𝒏𝒔</m:t>
                    </m:r>
                    <m:r>
                      <a:rPr lang="en-US" sz="2400" b="1" i="1" smtClean="0">
                        <a:solidFill>
                          <a:srgbClr val="FF0000"/>
                        </a:solidFill>
                        <a:latin typeface="Cambria Math" panose="02040503050406030204" pitchFamily="18" charset="0"/>
                      </a:rPr>
                      <m:t>≤</m:t>
                    </m:r>
                    <m:r>
                      <a:rPr lang="en-US" sz="2400" b="1" i="1" smtClean="0">
                        <a:solidFill>
                          <a:srgbClr val="FF0000"/>
                        </a:solidFill>
                        <a:latin typeface="Cambria Math" panose="02040503050406030204" pitchFamily="18" charset="0"/>
                      </a:rPr>
                      <m:t>𝒏</m:t>
                    </m:r>
                  </m:oMath>
                </a14:m>
                <a:r>
                  <a:rPr lang="en-US" sz="2400" b="1" dirty="0">
                    <a:solidFill>
                      <a:srgbClr val="FF0000"/>
                    </a:solidFill>
                  </a:rPr>
                  <a:t>(features), then </a:t>
                </a:r>
                <a14:m>
                  <m:oMath xmlns:m="http://schemas.openxmlformats.org/officeDocument/2006/math">
                    <m:sSup>
                      <m:sSupPr>
                        <m:ctrlPr>
                          <a:rPr lang="en-US" sz="2400" b="1" i="1" smtClean="0">
                            <a:solidFill>
                              <a:srgbClr val="FF0000"/>
                            </a:solidFill>
                            <a:latin typeface="Cambria Math" panose="02040503050406030204" pitchFamily="18" charset="0"/>
                          </a:rPr>
                        </m:ctrlPr>
                      </m:sSupPr>
                      <m:e>
                        <m:r>
                          <a:rPr lang="en-US" sz="2400" b="1" i="1" smtClean="0">
                            <a:solidFill>
                              <a:srgbClr val="FF0000"/>
                            </a:solidFill>
                            <a:latin typeface="Cambria Math" panose="02040503050406030204" pitchFamily="18" charset="0"/>
                          </a:rPr>
                          <m:t>𝑿</m:t>
                        </m:r>
                      </m:e>
                      <m:sup>
                        <m:r>
                          <a:rPr lang="en-US" sz="2400" b="1" i="1" smtClean="0">
                            <a:solidFill>
                              <a:srgbClr val="FF0000"/>
                            </a:solidFill>
                            <a:latin typeface="Cambria Math" panose="02040503050406030204" pitchFamily="18" charset="0"/>
                          </a:rPr>
                          <m:t>𝑻</m:t>
                        </m:r>
                      </m:sup>
                    </m:sSup>
                    <m:r>
                      <a:rPr lang="en-US" sz="2400" b="1" i="1" smtClean="0">
                        <a:solidFill>
                          <a:srgbClr val="FF0000"/>
                        </a:solidFill>
                        <a:latin typeface="Cambria Math" panose="02040503050406030204" pitchFamily="18" charset="0"/>
                      </a:rPr>
                      <m:t>𝑿</m:t>
                    </m:r>
                  </m:oMath>
                </a14:m>
                <a:r>
                  <a:rPr lang="en-US" sz="2400" b="1" dirty="0">
                    <a:solidFill>
                      <a:srgbClr val="FF0000"/>
                    </a:solidFill>
                  </a:rPr>
                  <a:t> is not invertible but </a:t>
                </a:r>
                <a14:m>
                  <m:oMath xmlns:m="http://schemas.openxmlformats.org/officeDocument/2006/math">
                    <m:sSup>
                      <m:sSupPr>
                        <m:ctrlPr>
                          <a:rPr lang="en-US" sz="2400" b="1" i="1" smtClean="0">
                            <a:solidFill>
                              <a:srgbClr val="FF0000"/>
                            </a:solidFill>
                            <a:latin typeface="Cambria Math" panose="02040503050406030204" pitchFamily="18" charset="0"/>
                          </a:rPr>
                        </m:ctrlPr>
                      </m:sSupPr>
                      <m:e>
                        <m:r>
                          <a:rPr lang="en-US" sz="2400" b="1" i="1" smtClean="0">
                            <a:solidFill>
                              <a:srgbClr val="FF0000"/>
                            </a:solidFill>
                            <a:latin typeface="Cambria Math" panose="02040503050406030204" pitchFamily="18" charset="0"/>
                          </a:rPr>
                          <m:t>𝑿</m:t>
                        </m:r>
                      </m:e>
                      <m:sup>
                        <m:r>
                          <a:rPr lang="en-US" sz="2400" b="1" i="1" smtClean="0">
                            <a:solidFill>
                              <a:srgbClr val="FF0000"/>
                            </a:solidFill>
                            <a:latin typeface="Cambria Math" panose="02040503050406030204" pitchFamily="18" charset="0"/>
                          </a:rPr>
                          <m:t>𝑻</m:t>
                        </m:r>
                      </m:sup>
                    </m:sSup>
                    <m:r>
                      <a:rPr lang="en-US" sz="2400" b="1" i="1" smtClean="0">
                        <a:solidFill>
                          <a:srgbClr val="FF0000"/>
                        </a:solidFill>
                        <a:latin typeface="Cambria Math" panose="02040503050406030204" pitchFamily="18" charset="0"/>
                      </a:rPr>
                      <m:t>𝑿</m:t>
                    </m:r>
                    <m:r>
                      <a:rPr lang="en-US" sz="2400" b="1" i="1" smtClean="0">
                        <a:solidFill>
                          <a:srgbClr val="FF0000"/>
                        </a:solidFill>
                        <a:latin typeface="Cambria Math" panose="02040503050406030204" pitchFamily="18" charset="0"/>
                      </a:rPr>
                      <m:t>+</m:t>
                    </m:r>
                    <m:r>
                      <a:rPr lang="en-US" sz="2400" b="1" i="1" smtClean="0">
                        <a:solidFill>
                          <a:srgbClr val="FF0000"/>
                        </a:solidFill>
                        <a:latin typeface="Cambria Math" panose="02040503050406030204" pitchFamily="18" charset="0"/>
                      </a:rPr>
                      <m:t>𝝀</m:t>
                    </m:r>
                    <m:r>
                      <a:rPr lang="en-US" sz="2400" b="1" i="1" smtClean="0">
                        <a:solidFill>
                          <a:srgbClr val="FF0000"/>
                        </a:solidFill>
                        <a:latin typeface="Cambria Math" panose="02040503050406030204" pitchFamily="18" charset="0"/>
                      </a:rPr>
                      <m:t>.</m:t>
                    </m:r>
                    <m:r>
                      <a:rPr lang="en-US" sz="2400" b="1" i="1" smtClean="0">
                        <a:solidFill>
                          <a:srgbClr val="FF0000"/>
                        </a:solidFill>
                        <a:latin typeface="Cambria Math" panose="02040503050406030204" pitchFamily="18" charset="0"/>
                      </a:rPr>
                      <m:t>𝑳</m:t>
                    </m:r>
                  </m:oMath>
                </a14:m>
                <a:r>
                  <a:rPr lang="en-US" sz="2400" b="1" dirty="0">
                    <a:solidFill>
                      <a:srgbClr val="FF0000"/>
                    </a:solidFill>
                  </a:rPr>
                  <a:t> is invertible</a:t>
                </a:r>
              </a:p>
            </p:txBody>
          </p:sp>
        </mc:Choice>
        <mc:Fallback xmlns="">
          <p:sp>
            <p:nvSpPr>
              <p:cNvPr id="6" name="TextBox 5"/>
              <p:cNvSpPr txBox="1">
                <a:spLocks noRot="1" noChangeAspect="1" noMove="1" noResize="1" noEditPoints="1" noAdjustHandles="1" noChangeArrowheads="1" noChangeShapeType="1" noTextEdit="1"/>
              </p:cNvSpPr>
              <p:nvPr/>
            </p:nvSpPr>
            <p:spPr>
              <a:xfrm>
                <a:off x="3991086" y="1623392"/>
                <a:ext cx="7569544" cy="1582741"/>
              </a:xfrm>
              <a:prstGeom prst="rect">
                <a:avLst/>
              </a:prstGeom>
              <a:blipFill>
                <a:blip r:embed="rId3"/>
                <a:stretch>
                  <a:fillRect l="-1289" t="-3077" r="-806" b="-76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988986" y="3367145"/>
                <a:ext cx="10828447" cy="3510576"/>
              </a:xfrm>
              <a:prstGeom prst="rect">
                <a:avLst/>
              </a:prstGeom>
              <a:noFill/>
            </p:spPr>
            <p:txBody>
              <a:bodyPr wrap="square" rtlCol="0">
                <a:spAutoFit/>
              </a:bodyPr>
              <a:lstStyle/>
              <a:p>
                <a:r>
                  <a:rPr lang="en-US" sz="2800" dirty="0">
                    <a:solidFill>
                      <a:srgbClr val="434343"/>
                    </a:solidFill>
                    <a:latin typeface="Museo Sans 500" panose="02000000000000000000" pitchFamily="50" charset="0"/>
                    <a:cs typeface="Helvetica" panose="020B0604020202020204" pitchFamily="34" charset="0"/>
                  </a:rPr>
                  <a:t>Gradient Descent:</a:t>
                </a:r>
              </a:p>
              <a:p>
                <a:r>
                  <a:rPr lang="en-US" dirty="0">
                    <a:latin typeface="Times New Roman" panose="02020603050405020304" pitchFamily="18" charset="0"/>
                    <a:cs typeface="Times New Roman" panose="02020603050405020304" pitchFamily="18" charset="0"/>
                  </a:rPr>
                  <a:t>Repeat until convergence :</a:t>
                </a:r>
                <a14:m>
                  <m:oMath xmlns:m="http://schemas.openxmlformats.org/officeDocument/2006/math">
                    <m:d>
                      <m:dPr>
                        <m:begChr m:val="{"/>
                        <m:endChr m:val="}"/>
                        <m:ctrlPr>
                          <a:rPr lang="en-US" i="1" smtClean="0">
                            <a:latin typeface="Cambria Math" panose="02040503050406030204" pitchFamily="18" charset="0"/>
                            <a:cs typeface="Times New Roman" panose="02020603050405020304" pitchFamily="18" charset="0"/>
                          </a:rPr>
                        </m:ctrlPr>
                      </m:dPr>
                      <m:e>
                        <m:eqArr>
                          <m:eqArrPr>
                            <m:ctrlPr>
                              <a:rPr lang="en-US" i="1">
                                <a:latin typeface="Cambria Math" panose="02040503050406030204" pitchFamily="18" charset="0"/>
                              </a:rPr>
                            </m:ctrlPr>
                          </m:eqArrPr>
                          <m:e>
                            <m:sSub>
                              <m:sSubPr>
                                <m:ctrlPr>
                                  <a:rPr lang="en-US" i="1">
                                    <a:latin typeface="Cambria Math" panose="02040503050406030204" pitchFamily="18" charset="0"/>
                                  </a:rPr>
                                </m:ctrlPr>
                              </m:sSubPr>
                              <m:e>
                                <m:r>
                                  <a:rPr lang="en-US" i="1">
                                    <a:latin typeface="Cambria Math" panose="02040503050406030204" pitchFamily="18" charset="0"/>
                                  </a:rPr>
                                  <m:t>𝜃</m:t>
                                </m:r>
                              </m:e>
                              <m:sub>
                                <m:r>
                                  <a:rPr lang="en-US" i="1">
                                    <a:latin typeface="Cambria Math" panose="02040503050406030204" pitchFamily="18" charset="0"/>
                                  </a:rPr>
                                  <m:t>0</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𝜃</m:t>
                                </m:r>
                              </m:e>
                              <m:sub>
                                <m:r>
                                  <a:rPr lang="en-US" i="1">
                                    <a:latin typeface="Cambria Math" panose="02040503050406030204" pitchFamily="18" charset="0"/>
                                  </a:rPr>
                                  <m:t>0</m:t>
                                </m:r>
                              </m:sub>
                            </m:sSub>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𝛼</m:t>
                                </m:r>
                              </m:num>
                              <m:den>
                                <m:r>
                                  <a:rPr lang="en-US" i="1">
                                    <a:latin typeface="Cambria Math" panose="02040503050406030204" pitchFamily="18" charset="0"/>
                                  </a:rPr>
                                  <m:t>𝑚</m:t>
                                </m:r>
                              </m:den>
                            </m:f>
                            <m:nary>
                              <m:naryPr>
                                <m:chr m:val="∑"/>
                                <m:ctrlPr>
                                  <a:rPr lang="en-US" i="1">
                                    <a:latin typeface="Cambria Math" panose="02040503050406030204" pitchFamily="18" charset="0"/>
                                    <a:cs typeface="Times New Roman" panose="02020603050405020304" pitchFamily="18" charset="0"/>
                                  </a:rPr>
                                </m:ctrlPr>
                              </m:naryPr>
                              <m:sub>
                                <m:r>
                                  <m:rPr>
                                    <m:brk m:alnAt="23"/>
                                  </m:rPr>
                                  <a:rPr lang="en-US">
                                    <a:latin typeface="Cambria Math" panose="02040503050406030204" pitchFamily="18" charset="0"/>
                                    <a:cs typeface="Times New Roman" panose="02020603050405020304" pitchFamily="18" charset="0"/>
                                  </a:rPr>
                                  <m:t>𝑖</m:t>
                                </m:r>
                                <m:r>
                                  <a:rPr lang="en-US">
                                    <a:latin typeface="Cambria Math" panose="02040503050406030204" pitchFamily="18" charset="0"/>
                                    <a:cs typeface="Times New Roman" panose="02020603050405020304" pitchFamily="18" charset="0"/>
                                  </a:rPr>
                                  <m:t>=1</m:t>
                                </m:r>
                              </m:sub>
                              <m:sup>
                                <m:r>
                                  <a:rPr lang="en-US">
                                    <a:latin typeface="Cambria Math" panose="02040503050406030204" pitchFamily="18" charset="0"/>
                                    <a:cs typeface="Times New Roman" panose="02020603050405020304" pitchFamily="18" charset="0"/>
                                  </a:rPr>
                                  <m:t>𝑚</m:t>
                                </m:r>
                              </m:sup>
                              <m:e>
                                <m:sSub>
                                  <m:sSubPr>
                                    <m:ctrlPr>
                                      <a:rPr lang="en-US" i="1">
                                        <a:latin typeface="Cambria Math" panose="02040503050406030204" pitchFamily="18" charset="0"/>
                                        <a:cs typeface="Times New Roman" panose="02020603050405020304" pitchFamily="18" charset="0"/>
                                      </a:rPr>
                                    </m:ctrlPr>
                                  </m:sSubPr>
                                  <m:e>
                                    <m:sSubSup>
                                      <m:sSubSupPr>
                                        <m:ctrlPr>
                                          <a:rPr lang="en-US" i="1">
                                            <a:latin typeface="Cambria Math" panose="02040503050406030204" pitchFamily="18" charset="0"/>
                                            <a:cs typeface="Times New Roman" panose="02020603050405020304" pitchFamily="18" charset="0"/>
                                          </a:rPr>
                                        </m:ctrlPr>
                                      </m:sSubSupPr>
                                      <m:e>
                                        <m:r>
                                          <a:rPr lang="en-US">
                                            <a:latin typeface="Cambria Math" panose="02040503050406030204" pitchFamily="18" charset="0"/>
                                            <a:cs typeface="Times New Roman" panose="02020603050405020304" pitchFamily="18" charset="0"/>
                                          </a:rPr>
                                          <m:t>𝑥</m:t>
                                        </m:r>
                                      </m:e>
                                      <m:sub>
                                        <m:r>
                                          <a:rPr lang="en-US">
                                            <a:latin typeface="Cambria Math" panose="02040503050406030204" pitchFamily="18" charset="0"/>
                                            <a:cs typeface="Times New Roman" panose="02020603050405020304" pitchFamily="18" charset="0"/>
                                          </a:rPr>
                                          <m:t>𝑗</m:t>
                                        </m:r>
                                      </m:sub>
                                      <m:sup>
                                        <m:r>
                                          <a:rPr lang="en-US" b="0" i="0" smtClean="0">
                                            <a:latin typeface="Cambria Math" panose="02040503050406030204" pitchFamily="18" charset="0"/>
                                            <a:cs typeface="Times New Roman" panose="02020603050405020304" pitchFamily="18" charset="0"/>
                                          </a:rPr>
                                          <m:t>(</m:t>
                                        </m:r>
                                        <m:r>
                                          <a:rPr lang="en-US">
                                            <a:latin typeface="Cambria Math" panose="02040503050406030204" pitchFamily="18" charset="0"/>
                                            <a:cs typeface="Times New Roman" panose="02020603050405020304" pitchFamily="18" charset="0"/>
                                          </a:rPr>
                                          <m:t>𝑖</m:t>
                                        </m:r>
                                        <m:r>
                                          <a:rPr lang="en-US" b="0" i="0" smtClean="0">
                                            <a:latin typeface="Cambria Math" panose="02040503050406030204" pitchFamily="18" charset="0"/>
                                            <a:cs typeface="Times New Roman" panose="02020603050405020304" pitchFamily="18" charset="0"/>
                                          </a:rPr>
                                          <m:t>)</m:t>
                                        </m:r>
                                      </m:sup>
                                    </m:sSubSup>
                                    <m:r>
                                      <a:rPr lang="en-US">
                                        <a:latin typeface="Cambria Math" panose="02040503050406030204" pitchFamily="18" charset="0"/>
                                        <a:cs typeface="Times New Roman" panose="02020603050405020304" pitchFamily="18" charset="0"/>
                                      </a:rPr>
                                      <m:t> (</m:t>
                                    </m:r>
                                    <m:r>
                                      <a:rPr lang="en-US">
                                        <a:latin typeface="Cambria Math" panose="02040503050406030204" pitchFamily="18" charset="0"/>
                                        <a:cs typeface="Times New Roman" panose="02020603050405020304" pitchFamily="18" charset="0"/>
                                      </a:rPr>
                                      <m:t>h</m:t>
                                    </m:r>
                                  </m:e>
                                  <m:sub>
                                    <m:r>
                                      <a:rPr lang="en-US">
                                        <a:latin typeface="Cambria Math" panose="02040503050406030204" pitchFamily="18" charset="0"/>
                                        <a:cs typeface="Times New Roman" panose="02020603050405020304" pitchFamily="18" charset="0"/>
                                      </a:rPr>
                                      <m:t>𝜃</m:t>
                                    </m:r>
                                  </m:sub>
                                </m:sSub>
                                <m:d>
                                  <m:dPr>
                                    <m:ctrlPr>
                                      <a:rPr lang="en-US" i="1">
                                        <a:latin typeface="Cambria Math" panose="02040503050406030204" pitchFamily="18" charset="0"/>
                                        <a:cs typeface="Times New Roman" panose="02020603050405020304" pitchFamily="18" charset="0"/>
                                      </a:rPr>
                                    </m:ctrlPr>
                                  </m:dPr>
                                  <m:e>
                                    <m:sSup>
                                      <m:sSupPr>
                                        <m:ctrlPr>
                                          <a:rPr lang="en-US" i="1">
                                            <a:latin typeface="Cambria Math" panose="02040503050406030204" pitchFamily="18" charset="0"/>
                                            <a:cs typeface="Times New Roman" panose="02020603050405020304" pitchFamily="18" charset="0"/>
                                          </a:rPr>
                                        </m:ctrlPr>
                                      </m:sSupPr>
                                      <m:e>
                                        <m:r>
                                          <a:rPr lang="en-US">
                                            <a:latin typeface="Cambria Math" panose="02040503050406030204" pitchFamily="18" charset="0"/>
                                            <a:cs typeface="Times New Roman" panose="02020603050405020304" pitchFamily="18" charset="0"/>
                                          </a:rPr>
                                          <m:t>𝑥</m:t>
                                        </m:r>
                                      </m:e>
                                      <m:sup>
                                        <m:d>
                                          <m:dPr>
                                            <m:ctrlPr>
                                              <a:rPr lang="en-US" i="1">
                                                <a:latin typeface="Cambria Math" panose="02040503050406030204" pitchFamily="18" charset="0"/>
                                                <a:cs typeface="Times New Roman" panose="02020603050405020304" pitchFamily="18" charset="0"/>
                                              </a:rPr>
                                            </m:ctrlPr>
                                          </m:dPr>
                                          <m:e>
                                            <m:r>
                                              <a:rPr lang="en-US">
                                                <a:latin typeface="Cambria Math" panose="02040503050406030204" pitchFamily="18" charset="0"/>
                                                <a:cs typeface="Times New Roman" panose="02020603050405020304" pitchFamily="18" charset="0"/>
                                              </a:rPr>
                                              <m:t>𝑖</m:t>
                                            </m:r>
                                          </m:e>
                                        </m:d>
                                      </m:sup>
                                    </m:sSup>
                                  </m:e>
                                </m:d>
                                <m:r>
                                  <a:rPr lang="en-US">
                                    <a:latin typeface="Cambria Math" panose="02040503050406030204" pitchFamily="18" charset="0"/>
                                    <a:cs typeface="Times New Roman" panose="02020603050405020304" pitchFamily="18" charset="0"/>
                                  </a:rPr>
                                  <m:t>−</m:t>
                                </m:r>
                                <m:sSup>
                                  <m:sSupPr>
                                    <m:ctrlPr>
                                      <a:rPr lang="en-US" i="1">
                                        <a:latin typeface="Cambria Math" panose="02040503050406030204" pitchFamily="18" charset="0"/>
                                        <a:cs typeface="Times New Roman" panose="02020603050405020304" pitchFamily="18" charset="0"/>
                                      </a:rPr>
                                    </m:ctrlPr>
                                  </m:sSupPr>
                                  <m:e>
                                    <m:r>
                                      <a:rPr lang="en-US">
                                        <a:latin typeface="Cambria Math" panose="02040503050406030204" pitchFamily="18" charset="0"/>
                                        <a:cs typeface="Times New Roman" panose="02020603050405020304" pitchFamily="18" charset="0"/>
                                      </a:rPr>
                                      <m:t>𝑦</m:t>
                                    </m:r>
                                  </m:e>
                                  <m:sup>
                                    <m:d>
                                      <m:dPr>
                                        <m:ctrlPr>
                                          <a:rPr lang="en-US" i="1">
                                            <a:latin typeface="Cambria Math" panose="02040503050406030204" pitchFamily="18" charset="0"/>
                                            <a:cs typeface="Times New Roman" panose="02020603050405020304" pitchFamily="18" charset="0"/>
                                          </a:rPr>
                                        </m:ctrlPr>
                                      </m:dPr>
                                      <m:e>
                                        <m:r>
                                          <a:rPr lang="en-US">
                                            <a:latin typeface="Cambria Math" panose="02040503050406030204" pitchFamily="18" charset="0"/>
                                            <a:cs typeface="Times New Roman" panose="02020603050405020304" pitchFamily="18" charset="0"/>
                                          </a:rPr>
                                          <m:t>𝑖</m:t>
                                        </m:r>
                                      </m:e>
                                    </m:d>
                                  </m:sup>
                                </m:sSup>
                                <m:r>
                                  <a:rPr lang="en-US">
                                    <a:latin typeface="Cambria Math" panose="02040503050406030204" pitchFamily="18" charset="0"/>
                                    <a:cs typeface="Times New Roman" panose="02020603050405020304" pitchFamily="18" charset="0"/>
                                  </a:rPr>
                                  <m:t>)</m:t>
                                </m:r>
                              </m:e>
                            </m:nary>
                            <m:r>
                              <m:rPr>
                                <m:nor/>
                              </m:rPr>
                              <a:rPr lang="en-US" dirty="0">
                                <a:latin typeface="Times New Roman" panose="02020603050405020304" pitchFamily="18" charset="0"/>
                                <a:cs typeface="Times New Roman" panose="02020603050405020304" pitchFamily="18" charset="0"/>
                              </a:rPr>
                              <m:t> </m:t>
                            </m:r>
                          </m:e>
                          <m:e>
                            <m:sSub>
                              <m:sSubPr>
                                <m:ctrlPr>
                                  <a:rPr lang="en-US" i="1">
                                    <a:latin typeface="Cambria Math" panose="02040503050406030204" pitchFamily="18" charset="0"/>
                                    <a:cs typeface="Times New Roman" panose="02020603050405020304" pitchFamily="18" charset="0"/>
                                  </a:rPr>
                                </m:ctrlPr>
                              </m:sSubPr>
                              <m:e>
                                <m:r>
                                  <a:rPr lang="en-US">
                                    <a:latin typeface="Cambria Math" panose="02040503050406030204" pitchFamily="18" charset="0"/>
                                    <a:cs typeface="Times New Roman" panose="02020603050405020304" pitchFamily="18" charset="0"/>
                                  </a:rPr>
                                  <m:t>𝜃</m:t>
                                </m:r>
                              </m:e>
                              <m:sub>
                                <m:r>
                                  <a:rPr lang="en-US">
                                    <a:latin typeface="Cambria Math" panose="02040503050406030204" pitchFamily="18" charset="0"/>
                                    <a:cs typeface="Times New Roman" panose="02020603050405020304" pitchFamily="18" charset="0"/>
                                  </a:rPr>
                                  <m:t>𝑗</m:t>
                                </m:r>
                              </m:sub>
                            </m:sSub>
                            <m:r>
                              <a:rPr lang="en-US">
                                <a:latin typeface="Cambria Math" panose="02040503050406030204" pitchFamily="18" charset="0"/>
                                <a:cs typeface="Times New Roman" panose="02020603050405020304" pitchFamily="18" charset="0"/>
                              </a:rPr>
                              <m:t>: =</m:t>
                            </m:r>
                            <m:sSub>
                              <m:sSubPr>
                                <m:ctrlPr>
                                  <a:rPr lang="en-US" i="1">
                                    <a:latin typeface="Cambria Math" panose="02040503050406030204" pitchFamily="18" charset="0"/>
                                    <a:cs typeface="Times New Roman" panose="02020603050405020304" pitchFamily="18" charset="0"/>
                                  </a:rPr>
                                </m:ctrlPr>
                              </m:sSubPr>
                              <m:e>
                                <m:r>
                                  <a:rPr lang="en-US">
                                    <a:latin typeface="Cambria Math" panose="02040503050406030204" pitchFamily="18" charset="0"/>
                                    <a:cs typeface="Times New Roman" panose="02020603050405020304" pitchFamily="18" charset="0"/>
                                  </a:rPr>
                                  <m:t>𝜃</m:t>
                                </m:r>
                              </m:e>
                              <m:sub>
                                <m:r>
                                  <a:rPr lang="en-US">
                                    <a:latin typeface="Cambria Math" panose="02040503050406030204" pitchFamily="18" charset="0"/>
                                    <a:cs typeface="Times New Roman" panose="02020603050405020304" pitchFamily="18" charset="0"/>
                                  </a:rPr>
                                  <m:t>𝑗</m:t>
                                </m:r>
                              </m:sub>
                            </m:sSub>
                            <m:r>
                              <a:rPr lang="en-US">
                                <a:latin typeface="Cambria Math" panose="02040503050406030204" pitchFamily="18" charset="0"/>
                                <a:cs typeface="Times New Roman" panose="02020603050405020304" pitchFamily="18" charset="0"/>
                              </a:rPr>
                              <m:t>−</m:t>
                            </m:r>
                            <m:r>
                              <a:rPr lang="en-US">
                                <a:latin typeface="Cambria Math" panose="02040503050406030204" pitchFamily="18" charset="0"/>
                                <a:cs typeface="Times New Roman" panose="02020603050405020304" pitchFamily="18" charset="0"/>
                              </a:rPr>
                              <m:t>𝛼</m:t>
                            </m:r>
                            <m:d>
                              <m:dPr>
                                <m:begChr m:val="["/>
                                <m:endChr m:val="]"/>
                                <m:ctrlPr>
                                  <a:rPr lang="en-US" i="1" smtClean="0">
                                    <a:latin typeface="Cambria Math" panose="02040503050406030204" pitchFamily="18" charset="0"/>
                                    <a:cs typeface="Times New Roman" panose="02020603050405020304" pitchFamily="18" charset="0"/>
                                  </a:rPr>
                                </m:ctrlPr>
                              </m:dPr>
                              <m:e>
                                <m:d>
                                  <m:dPr>
                                    <m:ctrlPr>
                                      <a:rPr lang="en-US" i="1">
                                        <a:latin typeface="Cambria Math" panose="02040503050406030204" pitchFamily="18" charset="0"/>
                                        <a:cs typeface="Times New Roman" panose="02020603050405020304" pitchFamily="18" charset="0"/>
                                      </a:rPr>
                                    </m:ctrlPr>
                                  </m:dPr>
                                  <m:e>
                                    <m:f>
                                      <m:fPr>
                                        <m:ctrlPr>
                                          <a:rPr lang="en-US" i="1">
                                            <a:latin typeface="Cambria Math" panose="02040503050406030204" pitchFamily="18" charset="0"/>
                                            <a:cs typeface="Times New Roman" panose="02020603050405020304" pitchFamily="18" charset="0"/>
                                          </a:rPr>
                                        </m:ctrlPr>
                                      </m:fPr>
                                      <m:num>
                                        <m:r>
                                          <a:rPr lang="en-US">
                                            <a:latin typeface="Cambria Math" panose="02040503050406030204" pitchFamily="18" charset="0"/>
                                            <a:cs typeface="Times New Roman" panose="02020603050405020304" pitchFamily="18" charset="0"/>
                                          </a:rPr>
                                          <m:t>1</m:t>
                                        </m:r>
                                      </m:num>
                                      <m:den>
                                        <m:r>
                                          <a:rPr lang="en-US">
                                            <a:latin typeface="Cambria Math" panose="02040503050406030204" pitchFamily="18" charset="0"/>
                                            <a:cs typeface="Times New Roman" panose="02020603050405020304" pitchFamily="18" charset="0"/>
                                          </a:rPr>
                                          <m:t>𝑚</m:t>
                                        </m:r>
                                      </m:den>
                                    </m:f>
                                    <m:nary>
                                      <m:naryPr>
                                        <m:chr m:val="∑"/>
                                        <m:ctrlPr>
                                          <a:rPr lang="en-US" i="1">
                                            <a:latin typeface="Cambria Math" panose="02040503050406030204" pitchFamily="18" charset="0"/>
                                            <a:cs typeface="Times New Roman" panose="02020603050405020304" pitchFamily="18" charset="0"/>
                                          </a:rPr>
                                        </m:ctrlPr>
                                      </m:naryPr>
                                      <m:sub>
                                        <m:r>
                                          <m:rPr>
                                            <m:brk m:alnAt="23"/>
                                          </m:rPr>
                                          <a:rPr lang="en-US">
                                            <a:latin typeface="Cambria Math" panose="02040503050406030204" pitchFamily="18" charset="0"/>
                                            <a:cs typeface="Times New Roman" panose="02020603050405020304" pitchFamily="18" charset="0"/>
                                          </a:rPr>
                                          <m:t>𝑖</m:t>
                                        </m:r>
                                        <m:r>
                                          <a:rPr lang="en-US">
                                            <a:latin typeface="Cambria Math" panose="02040503050406030204" pitchFamily="18" charset="0"/>
                                            <a:cs typeface="Times New Roman" panose="02020603050405020304" pitchFamily="18" charset="0"/>
                                          </a:rPr>
                                          <m:t>=1</m:t>
                                        </m:r>
                                      </m:sub>
                                      <m:sup>
                                        <m:r>
                                          <a:rPr lang="en-US">
                                            <a:latin typeface="Cambria Math" panose="02040503050406030204" pitchFamily="18" charset="0"/>
                                            <a:cs typeface="Times New Roman" panose="02020603050405020304" pitchFamily="18" charset="0"/>
                                          </a:rPr>
                                          <m:t>𝑚</m:t>
                                        </m:r>
                                      </m:sup>
                                      <m:e>
                                        <m:sSub>
                                          <m:sSubPr>
                                            <m:ctrlPr>
                                              <a:rPr lang="en-US" i="1">
                                                <a:latin typeface="Cambria Math" panose="02040503050406030204" pitchFamily="18" charset="0"/>
                                                <a:cs typeface="Times New Roman" panose="02020603050405020304" pitchFamily="18" charset="0"/>
                                              </a:rPr>
                                            </m:ctrlPr>
                                          </m:sSubPr>
                                          <m:e>
                                            <m:sSubSup>
                                              <m:sSubSupPr>
                                                <m:ctrlPr>
                                                  <a:rPr lang="en-US" i="1">
                                                    <a:latin typeface="Cambria Math" panose="02040503050406030204" pitchFamily="18" charset="0"/>
                                                    <a:cs typeface="Times New Roman" panose="02020603050405020304" pitchFamily="18" charset="0"/>
                                                  </a:rPr>
                                                </m:ctrlPr>
                                              </m:sSubSupPr>
                                              <m:e>
                                                <m:r>
                                                  <a:rPr lang="en-US">
                                                    <a:latin typeface="Cambria Math" panose="02040503050406030204" pitchFamily="18" charset="0"/>
                                                    <a:cs typeface="Times New Roman" panose="02020603050405020304" pitchFamily="18" charset="0"/>
                                                  </a:rPr>
                                                  <m:t>𝑥</m:t>
                                                </m:r>
                                              </m:e>
                                              <m:sub>
                                                <m:r>
                                                  <a:rPr lang="en-US">
                                                    <a:latin typeface="Cambria Math" panose="02040503050406030204" pitchFamily="18" charset="0"/>
                                                    <a:cs typeface="Times New Roman" panose="02020603050405020304" pitchFamily="18" charset="0"/>
                                                  </a:rPr>
                                                  <m:t>𝑗</m:t>
                                                </m:r>
                                              </m:sub>
                                              <m:sup>
                                                <m:r>
                                                  <a:rPr lang="en-US" b="0" i="0" smtClean="0">
                                                    <a:latin typeface="Cambria Math" panose="02040503050406030204" pitchFamily="18" charset="0"/>
                                                    <a:cs typeface="Times New Roman" panose="02020603050405020304" pitchFamily="18" charset="0"/>
                                                  </a:rPr>
                                                  <m:t>(</m:t>
                                                </m:r>
                                                <m:r>
                                                  <a:rPr lang="en-US">
                                                    <a:latin typeface="Cambria Math" panose="02040503050406030204" pitchFamily="18" charset="0"/>
                                                    <a:cs typeface="Times New Roman" panose="02020603050405020304" pitchFamily="18" charset="0"/>
                                                  </a:rPr>
                                                  <m:t>𝑖</m:t>
                                                </m:r>
                                                <m:r>
                                                  <a:rPr lang="en-US" b="0" i="0" smtClean="0">
                                                    <a:latin typeface="Cambria Math" panose="02040503050406030204" pitchFamily="18" charset="0"/>
                                                    <a:cs typeface="Times New Roman" panose="02020603050405020304" pitchFamily="18" charset="0"/>
                                                  </a:rPr>
                                                  <m:t>)</m:t>
                                                </m:r>
                                              </m:sup>
                                            </m:sSubSup>
                                            <m:r>
                                              <a:rPr lang="en-US">
                                                <a:latin typeface="Cambria Math" panose="02040503050406030204" pitchFamily="18" charset="0"/>
                                                <a:cs typeface="Times New Roman" panose="02020603050405020304" pitchFamily="18" charset="0"/>
                                              </a:rPr>
                                              <m:t> (</m:t>
                                            </m:r>
                                            <m:r>
                                              <a:rPr lang="en-US">
                                                <a:latin typeface="Cambria Math" panose="02040503050406030204" pitchFamily="18" charset="0"/>
                                                <a:cs typeface="Times New Roman" panose="02020603050405020304" pitchFamily="18" charset="0"/>
                                              </a:rPr>
                                              <m:t>h</m:t>
                                            </m:r>
                                          </m:e>
                                          <m:sub>
                                            <m:r>
                                              <a:rPr lang="en-US">
                                                <a:latin typeface="Cambria Math" panose="02040503050406030204" pitchFamily="18" charset="0"/>
                                                <a:cs typeface="Times New Roman" panose="02020603050405020304" pitchFamily="18" charset="0"/>
                                              </a:rPr>
                                              <m:t>𝜃</m:t>
                                            </m:r>
                                          </m:sub>
                                        </m:sSub>
                                        <m:d>
                                          <m:dPr>
                                            <m:ctrlPr>
                                              <a:rPr lang="en-US" i="1">
                                                <a:latin typeface="Cambria Math" panose="02040503050406030204" pitchFamily="18" charset="0"/>
                                                <a:cs typeface="Times New Roman" panose="02020603050405020304" pitchFamily="18" charset="0"/>
                                              </a:rPr>
                                            </m:ctrlPr>
                                          </m:dPr>
                                          <m:e>
                                            <m:sSup>
                                              <m:sSupPr>
                                                <m:ctrlPr>
                                                  <a:rPr lang="en-US" i="1">
                                                    <a:latin typeface="Cambria Math" panose="02040503050406030204" pitchFamily="18" charset="0"/>
                                                    <a:cs typeface="Times New Roman" panose="02020603050405020304" pitchFamily="18" charset="0"/>
                                                  </a:rPr>
                                                </m:ctrlPr>
                                              </m:sSupPr>
                                              <m:e>
                                                <m:r>
                                                  <a:rPr lang="en-US">
                                                    <a:latin typeface="Cambria Math" panose="02040503050406030204" pitchFamily="18" charset="0"/>
                                                    <a:cs typeface="Times New Roman" panose="02020603050405020304" pitchFamily="18" charset="0"/>
                                                  </a:rPr>
                                                  <m:t>𝑥</m:t>
                                                </m:r>
                                              </m:e>
                                              <m:sup>
                                                <m:d>
                                                  <m:dPr>
                                                    <m:ctrlPr>
                                                      <a:rPr lang="en-US" i="1">
                                                        <a:latin typeface="Cambria Math" panose="02040503050406030204" pitchFamily="18" charset="0"/>
                                                        <a:cs typeface="Times New Roman" panose="02020603050405020304" pitchFamily="18" charset="0"/>
                                                      </a:rPr>
                                                    </m:ctrlPr>
                                                  </m:dPr>
                                                  <m:e>
                                                    <m:r>
                                                      <a:rPr lang="en-US">
                                                        <a:latin typeface="Cambria Math" panose="02040503050406030204" pitchFamily="18" charset="0"/>
                                                        <a:cs typeface="Times New Roman" panose="02020603050405020304" pitchFamily="18" charset="0"/>
                                                      </a:rPr>
                                                      <m:t>𝑖</m:t>
                                                    </m:r>
                                                  </m:e>
                                                </m:d>
                                              </m:sup>
                                            </m:sSup>
                                          </m:e>
                                        </m:d>
                                        <m:r>
                                          <a:rPr lang="en-US">
                                            <a:latin typeface="Cambria Math" panose="02040503050406030204" pitchFamily="18" charset="0"/>
                                            <a:cs typeface="Times New Roman" panose="02020603050405020304" pitchFamily="18" charset="0"/>
                                          </a:rPr>
                                          <m:t>−</m:t>
                                        </m:r>
                                        <m:sSup>
                                          <m:sSupPr>
                                            <m:ctrlPr>
                                              <a:rPr lang="en-US" i="1">
                                                <a:latin typeface="Cambria Math" panose="02040503050406030204" pitchFamily="18" charset="0"/>
                                                <a:cs typeface="Times New Roman" panose="02020603050405020304" pitchFamily="18" charset="0"/>
                                              </a:rPr>
                                            </m:ctrlPr>
                                          </m:sSupPr>
                                          <m:e>
                                            <m:r>
                                              <a:rPr lang="en-US">
                                                <a:latin typeface="Cambria Math" panose="02040503050406030204" pitchFamily="18" charset="0"/>
                                                <a:cs typeface="Times New Roman" panose="02020603050405020304" pitchFamily="18" charset="0"/>
                                              </a:rPr>
                                              <m:t>𝑦</m:t>
                                            </m:r>
                                          </m:e>
                                          <m:sup>
                                            <m:d>
                                              <m:dPr>
                                                <m:ctrlPr>
                                                  <a:rPr lang="en-US" i="1">
                                                    <a:latin typeface="Cambria Math" panose="02040503050406030204" pitchFamily="18" charset="0"/>
                                                    <a:cs typeface="Times New Roman" panose="02020603050405020304" pitchFamily="18" charset="0"/>
                                                  </a:rPr>
                                                </m:ctrlPr>
                                              </m:dPr>
                                              <m:e>
                                                <m:r>
                                                  <a:rPr lang="en-US">
                                                    <a:latin typeface="Cambria Math" panose="02040503050406030204" pitchFamily="18" charset="0"/>
                                                    <a:cs typeface="Times New Roman" panose="02020603050405020304" pitchFamily="18" charset="0"/>
                                                  </a:rPr>
                                                  <m:t>𝑖</m:t>
                                                </m:r>
                                              </m:e>
                                            </m:d>
                                          </m:sup>
                                        </m:sSup>
                                        <m:r>
                                          <a:rPr lang="en-US">
                                            <a:latin typeface="Cambria Math" panose="02040503050406030204" pitchFamily="18" charset="0"/>
                                            <a:cs typeface="Times New Roman" panose="02020603050405020304" pitchFamily="18" charset="0"/>
                                          </a:rPr>
                                          <m:t>)</m:t>
                                        </m:r>
                                      </m:e>
                                    </m:nary>
                                  </m:e>
                                </m:d>
                                <m:r>
                                  <a:rPr lang="en-US" i="1">
                                    <a:latin typeface="Cambria Math" panose="02040503050406030204" pitchFamily="18" charset="0"/>
                                    <a:cs typeface="Times New Roman" panose="02020603050405020304" pitchFamily="18" charset="0"/>
                                  </a:rPr>
                                  <m:t>+</m:t>
                                </m:r>
                                <m:f>
                                  <m:fPr>
                                    <m:ctrlPr>
                                      <a:rPr lang="en-US" i="1">
                                        <a:latin typeface="Cambria Math" panose="02040503050406030204" pitchFamily="18" charset="0"/>
                                        <a:cs typeface="Times New Roman" panose="02020603050405020304" pitchFamily="18" charset="0"/>
                                      </a:rPr>
                                    </m:ctrlPr>
                                  </m:fPr>
                                  <m:num>
                                    <m:r>
                                      <a:rPr lang="en-US" i="1">
                                        <a:latin typeface="Cambria Math" panose="02040503050406030204" pitchFamily="18" charset="0"/>
                                        <a:cs typeface="Times New Roman" panose="02020603050405020304" pitchFamily="18" charset="0"/>
                                      </a:rPr>
                                      <m:t>𝜆</m:t>
                                    </m:r>
                                  </m:num>
                                  <m:den>
                                    <m:r>
                                      <a:rPr lang="en-US" i="1">
                                        <a:latin typeface="Cambria Math" panose="02040503050406030204" pitchFamily="18" charset="0"/>
                                        <a:cs typeface="Times New Roman" panose="02020603050405020304" pitchFamily="18" charset="0"/>
                                      </a:rPr>
                                      <m:t>𝑚</m:t>
                                    </m:r>
                                  </m:den>
                                </m:f>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𝜃</m:t>
                                    </m:r>
                                  </m:e>
                                  <m:sub>
                                    <m:r>
                                      <a:rPr lang="en-US" i="1">
                                        <a:latin typeface="Cambria Math" panose="02040503050406030204" pitchFamily="18" charset="0"/>
                                        <a:cs typeface="Times New Roman" panose="02020603050405020304" pitchFamily="18" charset="0"/>
                                      </a:rPr>
                                      <m:t>𝑗</m:t>
                                    </m:r>
                                  </m:sub>
                                </m:sSub>
                              </m:e>
                            </m:d>
                            <m:r>
                              <a:rPr lang="en-US">
                                <a:latin typeface="Cambria Math" panose="02040503050406030204" pitchFamily="18" charset="0"/>
                                <a:cs typeface="Times New Roman" panose="02020603050405020304" pitchFamily="18" charset="0"/>
                              </a:rPr>
                              <m:t> </m:t>
                            </m:r>
                            <m:r>
                              <m:rPr>
                                <m:sty m:val="p"/>
                              </m:rPr>
                              <a:rPr lang="en-US">
                                <a:latin typeface="Cambria Math" panose="02040503050406030204" pitchFamily="18" charset="0"/>
                                <a:cs typeface="Times New Roman" panose="02020603050405020304" pitchFamily="18" charset="0"/>
                              </a:rPr>
                              <m:t>for</m:t>
                            </m:r>
                            <m:r>
                              <a:rPr lang="en-US">
                                <a:latin typeface="Cambria Math" panose="02040503050406030204" pitchFamily="18" charset="0"/>
                                <a:cs typeface="Times New Roman" panose="02020603050405020304" pitchFamily="18" charset="0"/>
                              </a:rPr>
                              <m:t> </m:t>
                            </m:r>
                            <m:r>
                              <m:rPr>
                                <m:sty m:val="p"/>
                              </m:rPr>
                              <a:rPr lang="en-US">
                                <a:latin typeface="Cambria Math" panose="02040503050406030204" pitchFamily="18" charset="0"/>
                                <a:cs typeface="Times New Roman" panose="02020603050405020304" pitchFamily="18" charset="0"/>
                              </a:rPr>
                              <m:t>j</m:t>
                            </m:r>
                            <m:r>
                              <a:rPr lang="en-US">
                                <a:latin typeface="Cambria Math" panose="02040503050406030204" pitchFamily="18" charset="0"/>
                                <a:cs typeface="Times New Roman" panose="02020603050405020304" pitchFamily="18" charset="0"/>
                              </a:rPr>
                              <m:t> </m:t>
                            </m:r>
                            <m:r>
                              <a:rPr lang="en-US" i="1">
                                <a:latin typeface="Cambria Math" panose="02040503050406030204" pitchFamily="18" charset="0"/>
                                <a:ea typeface="Cambria Math" panose="02040503050406030204" pitchFamily="18" charset="0"/>
                                <a:cs typeface="Times New Roman" panose="02020603050405020304" pitchFamily="18" charset="0"/>
                              </a:rPr>
                              <m:t>∈</m:t>
                            </m:r>
                            <m:d>
                              <m:dPr>
                                <m:begChr m:val="{"/>
                                <m:endChr m:val="}"/>
                                <m:ctrlPr>
                                  <a:rPr lang="en-US" i="1">
                                    <a:latin typeface="Cambria Math" panose="02040503050406030204" pitchFamily="18" charset="0"/>
                                    <a:ea typeface="Cambria Math" panose="02040503050406030204" pitchFamily="18" charset="0"/>
                                    <a:cs typeface="Times New Roman" panose="02020603050405020304" pitchFamily="18" charset="0"/>
                                  </a:rPr>
                                </m:ctrlPr>
                              </m:dPr>
                              <m:e>
                                <m:r>
                                  <a:rPr lang="en-US" i="1">
                                    <a:latin typeface="Cambria Math" panose="02040503050406030204" pitchFamily="18" charset="0"/>
                                    <a:ea typeface="Cambria Math" panose="02040503050406030204" pitchFamily="18" charset="0"/>
                                    <a:cs typeface="Times New Roman" panose="02020603050405020304" pitchFamily="18" charset="0"/>
                                  </a:rPr>
                                  <m:t>1,2…</m:t>
                                </m:r>
                                <m:r>
                                  <a:rPr lang="en-US" i="1">
                                    <a:latin typeface="Cambria Math" panose="02040503050406030204" pitchFamily="18" charset="0"/>
                                    <a:ea typeface="Cambria Math" panose="02040503050406030204" pitchFamily="18" charset="0"/>
                                    <a:cs typeface="Times New Roman" panose="02020603050405020304" pitchFamily="18" charset="0"/>
                                  </a:rPr>
                                  <m:t>𝑛</m:t>
                                </m:r>
                              </m:e>
                            </m:d>
                          </m:e>
                        </m:eqArr>
                      </m:e>
                    </m:d>
                  </m:oMath>
                </a14:m>
                <a:endParaRPr lang="en-US" dirty="0">
                  <a:latin typeface="Times New Roman" panose="02020603050405020304" pitchFamily="18" charset="0"/>
                  <a:cs typeface="Times New Roman" panose="02020603050405020304" pitchFamily="18" charset="0"/>
                </a:endParaRPr>
              </a:p>
              <a:p>
                <a:endParaRPr lang="en-US" b="0" dirty="0">
                  <a:latin typeface="Times New Roman" panose="02020603050405020304" pitchFamily="18" charset="0"/>
                  <a:ea typeface="Cambria Math" panose="02040503050406030204" pitchFamily="18" charset="0"/>
                  <a:cs typeface="Times New Roman" panose="02020603050405020304" pitchFamily="18" charset="0"/>
                </a:endParaRPr>
              </a:p>
              <a:p>
                <a:r>
                  <a:rPr lang="en-US" dirty="0">
                    <a:latin typeface="Times New Roman" panose="02020603050405020304" pitchFamily="18" charset="0"/>
                    <a:ea typeface="Cambria Math" panose="02040503050406030204" pitchFamily="18" charset="0"/>
                    <a:cs typeface="Times New Roman" panose="02020603050405020304" pitchFamily="18" charset="0"/>
                  </a:rPr>
                  <a:t>Matrix Notation:</a:t>
                </a:r>
              </a:p>
              <a:p>
                <a:r>
                  <a:rPr lang="en-US" dirty="0">
                    <a:latin typeface="Times New Roman" panose="02020603050405020304" pitchFamily="18" charset="0"/>
                    <a:cs typeface="Times New Roman" panose="02020603050405020304" pitchFamily="18" charset="0"/>
                  </a:rPr>
                  <a:t> </a:t>
                </a:r>
                <a14:m>
                  <m:oMath xmlns:m="http://schemas.openxmlformats.org/officeDocument/2006/math">
                    <m:r>
                      <a:rPr lang="en-US" i="1">
                        <a:latin typeface="Cambria Math" panose="02040503050406030204" pitchFamily="18" charset="0"/>
                        <a:cs typeface="Times New Roman" panose="02020603050405020304" pitchFamily="18" charset="0"/>
                      </a:rPr>
                      <m:t>𝜃</m:t>
                    </m:r>
                    <m:r>
                      <a:rPr lang="en-US" i="1">
                        <a:latin typeface="Cambria Math" panose="02040503050406030204" pitchFamily="18" charset="0"/>
                        <a:cs typeface="Times New Roman" panose="02020603050405020304" pitchFamily="18" charset="0"/>
                      </a:rPr>
                      <m:t> ≔</m:t>
                    </m:r>
                    <m:r>
                      <a:rPr lang="en-US" i="1">
                        <a:latin typeface="Cambria Math" panose="02040503050406030204" pitchFamily="18" charset="0"/>
                        <a:cs typeface="Times New Roman" panose="02020603050405020304" pitchFamily="18" charset="0"/>
                      </a:rPr>
                      <m:t>𝜃</m:t>
                    </m:r>
                    <m:r>
                      <a:rPr lang="en-US" i="1">
                        <a:latin typeface="Cambria Math" panose="02040503050406030204" pitchFamily="18" charset="0"/>
                        <a:cs typeface="Times New Roman" panose="02020603050405020304" pitchFamily="18" charset="0"/>
                      </a:rPr>
                      <m:t> −</m:t>
                    </m:r>
                    <m:f>
                      <m:fPr>
                        <m:ctrlPr>
                          <a:rPr lang="en-US" i="1">
                            <a:latin typeface="Cambria Math" panose="02040503050406030204" pitchFamily="18" charset="0"/>
                            <a:cs typeface="Times New Roman" panose="02020603050405020304" pitchFamily="18" charset="0"/>
                          </a:rPr>
                        </m:ctrlPr>
                      </m:fPr>
                      <m:num>
                        <m:r>
                          <a:rPr lang="en-US" i="1">
                            <a:latin typeface="Cambria Math" panose="02040503050406030204" pitchFamily="18" charset="0"/>
                            <a:cs typeface="Times New Roman" panose="02020603050405020304" pitchFamily="18" charset="0"/>
                          </a:rPr>
                          <m:t>𝛼</m:t>
                        </m:r>
                      </m:num>
                      <m:den>
                        <m:r>
                          <a:rPr lang="en-US" i="1">
                            <a:latin typeface="Cambria Math" panose="02040503050406030204" pitchFamily="18" charset="0"/>
                            <a:cs typeface="Times New Roman" panose="02020603050405020304" pitchFamily="18" charset="0"/>
                          </a:rPr>
                          <m:t>𝑚</m:t>
                        </m:r>
                      </m:den>
                    </m:f>
                    <m:d>
                      <m:dPr>
                        <m:begChr m:val="["/>
                        <m:endChr m:val="]"/>
                        <m:ctrlPr>
                          <a:rPr lang="en-US" i="1" smtClean="0">
                            <a:latin typeface="Cambria Math" panose="02040503050406030204" pitchFamily="18" charset="0"/>
                            <a:cs typeface="Times New Roman" panose="02020603050405020304" pitchFamily="18" charset="0"/>
                          </a:rPr>
                        </m:ctrlPr>
                      </m:dPr>
                      <m:e>
                        <m:sSup>
                          <m:sSupPr>
                            <m:ctrlPr>
                              <a:rPr lang="en-US" i="1">
                                <a:latin typeface="Cambria Math" panose="02040503050406030204" pitchFamily="18" charset="0"/>
                                <a:cs typeface="Times New Roman" panose="02020603050405020304" pitchFamily="18" charset="0"/>
                              </a:rPr>
                            </m:ctrlPr>
                          </m:sSupPr>
                          <m:e>
                            <m:r>
                              <a:rPr lang="en-US" i="1">
                                <a:latin typeface="Cambria Math" panose="02040503050406030204" pitchFamily="18" charset="0"/>
                                <a:cs typeface="Times New Roman" panose="02020603050405020304" pitchFamily="18" charset="0"/>
                              </a:rPr>
                              <m:t>𝑋</m:t>
                            </m:r>
                          </m:e>
                          <m:sup>
                            <m:r>
                              <a:rPr lang="en-US" i="1">
                                <a:latin typeface="Cambria Math" panose="02040503050406030204" pitchFamily="18" charset="0"/>
                                <a:cs typeface="Times New Roman" panose="02020603050405020304" pitchFamily="18" charset="0"/>
                              </a:rPr>
                              <m:t>𝑇</m:t>
                            </m:r>
                          </m:sup>
                        </m:sSup>
                        <m:r>
                          <a:rPr lang="en-US" i="1">
                            <a:latin typeface="Cambria Math" panose="02040503050406030204" pitchFamily="18" charset="0"/>
                            <a:cs typeface="Times New Roman" panose="02020603050405020304" pitchFamily="18" charset="0"/>
                          </a:rPr>
                          <m:t>(</m:t>
                        </m:r>
                        <m:r>
                          <a:rPr lang="en-US" i="1">
                            <a:latin typeface="Cambria Math" panose="02040503050406030204" pitchFamily="18" charset="0"/>
                            <a:cs typeface="Times New Roman" panose="02020603050405020304" pitchFamily="18" charset="0"/>
                          </a:rPr>
                          <m:t>𝑋</m:t>
                        </m:r>
                        <m:r>
                          <a:rPr lang="en-US" i="1">
                            <a:latin typeface="Cambria Math" panose="02040503050406030204" pitchFamily="18" charset="0"/>
                            <a:cs typeface="Times New Roman" panose="02020603050405020304" pitchFamily="18" charset="0"/>
                          </a:rPr>
                          <m:t>𝜃</m:t>
                        </m:r>
                        <m:r>
                          <a:rPr lang="en-US" i="1">
                            <a:latin typeface="Cambria Math" panose="02040503050406030204" pitchFamily="18" charset="0"/>
                            <a:cs typeface="Times New Roman" panose="02020603050405020304" pitchFamily="18" charset="0"/>
                          </a:rPr>
                          <m:t>−</m:t>
                        </m:r>
                        <m:acc>
                          <m:accPr>
                            <m:chr m:val="⃗"/>
                            <m:ctrlPr>
                              <a:rPr lang="en-US" i="1">
                                <a:latin typeface="Cambria Math" panose="02040503050406030204" pitchFamily="18" charset="0"/>
                                <a:cs typeface="Times New Roman" panose="02020603050405020304" pitchFamily="18" charset="0"/>
                              </a:rPr>
                            </m:ctrlPr>
                          </m:accPr>
                          <m:e>
                            <m:r>
                              <a:rPr lang="en-US" i="1">
                                <a:latin typeface="Cambria Math" panose="02040503050406030204" pitchFamily="18" charset="0"/>
                                <a:cs typeface="Times New Roman" panose="02020603050405020304" pitchFamily="18" charset="0"/>
                              </a:rPr>
                              <m:t>𝑦</m:t>
                            </m:r>
                          </m:e>
                        </m:acc>
                        <m:r>
                          <m:rPr>
                            <m:nor/>
                          </m:rPr>
                          <a:rPr lang="en-US" dirty="0">
                            <a:latin typeface="Times New Roman" panose="02020603050405020304" pitchFamily="18" charset="0"/>
                            <a:cs typeface="Times New Roman" panose="02020603050405020304" pitchFamily="18" charset="0"/>
                          </a:rPr>
                          <m:t>) </m:t>
                        </m:r>
                        <m:r>
                          <a:rPr lang="en-US" b="0" i="1" dirty="0" smtClean="0">
                            <a:latin typeface="Cambria Math" panose="02040503050406030204" pitchFamily="18" charset="0"/>
                            <a:cs typeface="Times New Roman" panose="02020603050405020304" pitchFamily="18" charset="0"/>
                          </a:rPr>
                          <m:t>+</m:t>
                        </m:r>
                        <m:r>
                          <a:rPr lang="en-US" b="0" i="1" dirty="0" smtClean="0">
                            <a:latin typeface="Cambria Math" panose="02040503050406030204" pitchFamily="18" charset="0"/>
                            <a:cs typeface="Times New Roman" panose="02020603050405020304" pitchFamily="18" charset="0"/>
                          </a:rPr>
                          <m:t>𝜆</m:t>
                        </m:r>
                        <m:d>
                          <m:dPr>
                            <m:ctrlPr>
                              <a:rPr lang="en-US" b="0" i="1" dirty="0" smtClean="0">
                                <a:latin typeface="Cambria Math" panose="02040503050406030204" pitchFamily="18" charset="0"/>
                                <a:cs typeface="Times New Roman" panose="02020603050405020304" pitchFamily="18" charset="0"/>
                              </a:rPr>
                            </m:ctrlPr>
                          </m:dPr>
                          <m:e>
                            <m:r>
                              <a:rPr lang="en-US" i="1" dirty="0">
                                <a:latin typeface="Cambria Math" panose="02040503050406030204" pitchFamily="18" charset="0"/>
                                <a:cs typeface="Times New Roman" panose="02020603050405020304" pitchFamily="18" charset="0"/>
                              </a:rPr>
                              <m:t>𝜃</m:t>
                            </m:r>
                            <m:r>
                              <a:rPr lang="en-US" i="1" dirty="0">
                                <a:latin typeface="Cambria Math" panose="02040503050406030204" pitchFamily="18" charset="0"/>
                                <a:ea typeface="Cambria Math" panose="02040503050406030204" pitchFamily="18" charset="0"/>
                                <a:cs typeface="Times New Roman" panose="02020603050405020304" pitchFamily="18" charset="0"/>
                              </a:rPr>
                              <m:t>⊙</m:t>
                            </m:r>
                            <m:r>
                              <a:rPr lang="en-US" b="0" i="1" dirty="0" smtClean="0">
                                <a:latin typeface="Cambria Math" panose="02040503050406030204" pitchFamily="18" charset="0"/>
                                <a:ea typeface="Cambria Math" panose="02040503050406030204" pitchFamily="18" charset="0"/>
                                <a:cs typeface="Times New Roman" panose="02020603050405020304" pitchFamily="18" charset="0"/>
                              </a:rPr>
                              <m:t>𝑙</m:t>
                            </m:r>
                          </m:e>
                        </m:d>
                      </m:e>
                    </m:d>
                  </m:oMath>
                </a14:m>
                <a:r>
                  <a:rPr lang="en-US" dirty="0"/>
                  <a:t>, </a:t>
                </a:r>
                <a14:m>
                  <m:oMath xmlns:m="http://schemas.openxmlformats.org/officeDocument/2006/math">
                    <m:r>
                      <a:rPr lang="en-US" b="0" i="1" smtClean="0">
                        <a:latin typeface="Cambria Math" panose="02040503050406030204" pitchFamily="18" charset="0"/>
                      </a:rPr>
                      <m:t>𝑙</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eqArr>
                          <m:eqArrPr>
                            <m:ctrlPr>
                              <a:rPr lang="en-US" b="0" i="1" smtClean="0">
                                <a:latin typeface="Cambria Math" panose="02040503050406030204" pitchFamily="18" charset="0"/>
                              </a:rPr>
                            </m:ctrlPr>
                          </m:eqArrPr>
                          <m:e>
                            <m:r>
                              <a:rPr lang="en-US" b="0" i="1" smtClean="0">
                                <a:latin typeface="Cambria Math" panose="02040503050406030204" pitchFamily="18" charset="0"/>
                              </a:rPr>
                              <m:t>0</m:t>
                            </m:r>
                          </m:e>
                          <m:e>
                            <m:r>
                              <a:rPr lang="en-US" b="0" i="1" smtClean="0">
                                <a:latin typeface="Cambria Math" panose="02040503050406030204" pitchFamily="18" charset="0"/>
                              </a:rPr>
                              <m:t>1</m:t>
                            </m:r>
                          </m:e>
                          <m:e>
                            <m:r>
                              <a:rPr lang="en-US" b="0" i="1" smtClean="0">
                                <a:latin typeface="Cambria Math" panose="02040503050406030204" pitchFamily="18" charset="0"/>
                              </a:rPr>
                              <m:t>1</m:t>
                            </m:r>
                          </m:e>
                          <m:e>
                            <m:r>
                              <a:rPr lang="en-US" b="0" i="1" smtClean="0">
                                <a:latin typeface="Cambria Math" panose="02040503050406030204" pitchFamily="18" charset="0"/>
                              </a:rPr>
                              <m:t>⋮</m:t>
                            </m:r>
                          </m:e>
                          <m:e>
                            <m:r>
                              <a:rPr lang="en-US" b="0" i="1" smtClean="0">
                                <a:latin typeface="Cambria Math" panose="02040503050406030204" pitchFamily="18" charset="0"/>
                              </a:rPr>
                              <m:t>1</m:t>
                            </m:r>
                          </m:e>
                        </m:eqArr>
                      </m:e>
                    </m:d>
                  </m:oMath>
                </a14:m>
                <a:r>
                  <a:rPr lang="en-US" dirty="0"/>
                  <a:t> and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 is </a:t>
                </a:r>
                <a:r>
                  <a:rPr lang="en-US" dirty="0" err="1"/>
                  <a:t>hadamard</a:t>
                </a:r>
                <a:r>
                  <a:rPr lang="en-US" dirty="0"/>
                  <a:t> product (elementwise multiplication).</a:t>
                </a:r>
              </a:p>
              <a:p>
                <a:endParaRPr 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988986" y="3367145"/>
                <a:ext cx="10828447" cy="3510576"/>
              </a:xfrm>
              <a:prstGeom prst="rect">
                <a:avLst/>
              </a:prstGeom>
              <a:blipFill>
                <a:blip r:embed="rId4"/>
                <a:stretch>
                  <a:fillRect l="-1125" t="-1910"/>
                </a:stretch>
              </a:blipFill>
            </p:spPr>
            <p:txBody>
              <a:bodyPr/>
              <a:lstStyle/>
              <a:p>
                <a:r>
                  <a:rPr lang="en-US">
                    <a:noFill/>
                  </a:rPr>
                  <a:t> </a:t>
                </a:r>
              </a:p>
            </p:txBody>
          </p:sp>
        </mc:Fallback>
      </mc:AlternateContent>
    </p:spTree>
    <p:extLst>
      <p:ext uri="{BB962C8B-B14F-4D97-AF65-F5344CB8AC3E}">
        <p14:creationId xmlns:p14="http://schemas.microsoft.com/office/powerpoint/2010/main" val="144153989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Ridge - </a:t>
            </a:r>
            <a:r>
              <a:rPr lang="en-US" dirty="0" err="1"/>
              <a:t>Sklearn</a:t>
            </a:r>
            <a:endParaRPr lang="en-US" dirty="0"/>
          </a:p>
        </p:txBody>
      </p:sp>
      <p:sp>
        <p:nvSpPr>
          <p:cNvPr id="4" name="Slide Number Placeholder 3"/>
          <p:cNvSpPr>
            <a:spLocks noGrp="1"/>
          </p:cNvSpPr>
          <p:nvPr>
            <p:ph type="sldNum" sz="quarter" idx="12"/>
          </p:nvPr>
        </p:nvSpPr>
        <p:spPr/>
        <p:txBody>
          <a:bodyPr/>
          <a:lstStyle/>
          <a:p>
            <a:fld id="{65DBD1E2-D45E-47D4-8DD8-1285FEA24AE0}" type="slidenum">
              <a:rPr lang="en-US" smtClean="0"/>
              <a:pPr/>
              <a:t>67</a:t>
            </a:fld>
            <a:endParaRPr lang="en-US" dirty="0"/>
          </a:p>
        </p:txBody>
      </p:sp>
      <p:pic>
        <p:nvPicPr>
          <p:cNvPr id="5" name="Picture 4"/>
          <p:cNvPicPr>
            <a:picLocks noChangeAspect="1"/>
          </p:cNvPicPr>
          <p:nvPr/>
        </p:nvPicPr>
        <p:blipFill>
          <a:blip r:embed="rId2"/>
          <a:stretch>
            <a:fillRect/>
          </a:stretch>
        </p:blipFill>
        <p:spPr>
          <a:xfrm>
            <a:off x="516834" y="1304237"/>
            <a:ext cx="7673010" cy="1535744"/>
          </a:xfrm>
          <a:prstGeom prst="rect">
            <a:avLst/>
          </a:prstGeom>
        </p:spPr>
      </p:pic>
      <p:pic>
        <p:nvPicPr>
          <p:cNvPr id="6" name="Picture 5"/>
          <p:cNvPicPr>
            <a:picLocks noChangeAspect="1"/>
          </p:cNvPicPr>
          <p:nvPr/>
        </p:nvPicPr>
        <p:blipFill>
          <a:blip r:embed="rId3"/>
          <a:stretch>
            <a:fillRect/>
          </a:stretch>
        </p:blipFill>
        <p:spPr>
          <a:xfrm>
            <a:off x="650364" y="3041776"/>
            <a:ext cx="8546646" cy="1357045"/>
          </a:xfrm>
          <a:prstGeom prst="rect">
            <a:avLst/>
          </a:prstGeom>
        </p:spPr>
      </p:pic>
      <p:pic>
        <p:nvPicPr>
          <p:cNvPr id="7" name="Picture 6"/>
          <p:cNvPicPr>
            <a:picLocks noChangeAspect="1"/>
          </p:cNvPicPr>
          <p:nvPr/>
        </p:nvPicPr>
        <p:blipFill>
          <a:blip r:embed="rId4"/>
          <a:stretch>
            <a:fillRect/>
          </a:stretch>
        </p:blipFill>
        <p:spPr>
          <a:xfrm>
            <a:off x="650364" y="4510185"/>
            <a:ext cx="10727221" cy="1566975"/>
          </a:xfrm>
          <a:prstGeom prst="rect">
            <a:avLst/>
          </a:prstGeom>
        </p:spPr>
      </p:pic>
      <p:sp>
        <p:nvSpPr>
          <p:cNvPr id="8" name="TextBox 7"/>
          <p:cNvSpPr txBox="1"/>
          <p:nvPr/>
        </p:nvSpPr>
        <p:spPr>
          <a:xfrm>
            <a:off x="8706678" y="1520153"/>
            <a:ext cx="2826854" cy="1200329"/>
          </a:xfrm>
          <a:prstGeom prst="rect">
            <a:avLst/>
          </a:prstGeom>
          <a:noFill/>
        </p:spPr>
        <p:txBody>
          <a:bodyPr wrap="square" rtlCol="0">
            <a:spAutoFit/>
          </a:bodyPr>
          <a:lstStyle/>
          <a:p>
            <a:r>
              <a:rPr lang="en-US" sz="2400" b="1" dirty="0">
                <a:solidFill>
                  <a:srgbClr val="FF0000"/>
                </a:solidFill>
              </a:rPr>
              <a:t>Here alpha is same as lambda in previous slides</a:t>
            </a:r>
          </a:p>
        </p:txBody>
      </p:sp>
      <p:sp>
        <p:nvSpPr>
          <p:cNvPr id="9" name="TextBox 8"/>
          <p:cNvSpPr txBox="1"/>
          <p:nvPr/>
        </p:nvSpPr>
        <p:spPr>
          <a:xfrm>
            <a:off x="4717774" y="5182308"/>
            <a:ext cx="6533322" cy="369332"/>
          </a:xfrm>
          <a:prstGeom prst="rect">
            <a:avLst/>
          </a:prstGeom>
          <a:noFill/>
        </p:spPr>
        <p:txBody>
          <a:bodyPr wrap="square" rtlCol="0">
            <a:spAutoFit/>
          </a:bodyPr>
          <a:lstStyle/>
          <a:p>
            <a:r>
              <a:rPr lang="en-US" b="1" dirty="0">
                <a:solidFill>
                  <a:srgbClr val="FF0000"/>
                </a:solidFill>
              </a:rPr>
              <a:t>You can specify alpha and learning rate as </a:t>
            </a:r>
            <a:r>
              <a:rPr lang="en-US" b="1" dirty="0" err="1">
                <a:solidFill>
                  <a:srgbClr val="FF0000"/>
                </a:solidFill>
              </a:rPr>
              <a:t>hyperparameters</a:t>
            </a:r>
            <a:r>
              <a:rPr lang="en-US" b="1" dirty="0">
                <a:solidFill>
                  <a:srgbClr val="FF0000"/>
                </a:solidFill>
              </a:rPr>
              <a:t> as well </a:t>
            </a:r>
          </a:p>
        </p:txBody>
      </p:sp>
    </p:spTree>
    <p:extLst>
      <p:ext uri="{BB962C8B-B14F-4D97-AF65-F5344CB8AC3E}">
        <p14:creationId xmlns:p14="http://schemas.microsoft.com/office/powerpoint/2010/main" val="368275599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Ridge – effect on co-</a:t>
            </a:r>
            <a:r>
              <a:rPr lang="en-US" dirty="0" err="1"/>
              <a:t>efficients</a:t>
            </a:r>
            <a:endParaRPr lang="en-US" dirty="0"/>
          </a:p>
        </p:txBody>
      </p:sp>
      <p:sp>
        <p:nvSpPr>
          <p:cNvPr id="4" name="Slide Number Placeholder 3"/>
          <p:cNvSpPr>
            <a:spLocks noGrp="1"/>
          </p:cNvSpPr>
          <p:nvPr>
            <p:ph type="sldNum" sz="quarter" idx="12"/>
          </p:nvPr>
        </p:nvSpPr>
        <p:spPr/>
        <p:txBody>
          <a:bodyPr/>
          <a:lstStyle/>
          <a:p>
            <a:fld id="{65DBD1E2-D45E-47D4-8DD8-1285FEA24AE0}" type="slidenum">
              <a:rPr lang="en-US" smtClean="0"/>
              <a:pPr/>
              <a:t>68</a:t>
            </a:fld>
            <a:endParaRPr lang="en-US" dirty="0"/>
          </a:p>
        </p:txBody>
      </p:sp>
      <p:pic>
        <p:nvPicPr>
          <p:cNvPr id="5" name="Picture 4"/>
          <p:cNvPicPr>
            <a:picLocks noChangeAspect="1"/>
          </p:cNvPicPr>
          <p:nvPr/>
        </p:nvPicPr>
        <p:blipFill>
          <a:blip r:embed="rId2"/>
          <a:stretch>
            <a:fillRect/>
          </a:stretch>
        </p:blipFill>
        <p:spPr>
          <a:xfrm>
            <a:off x="435044" y="1363437"/>
            <a:ext cx="10895565" cy="5304910"/>
          </a:xfrm>
          <a:prstGeom prst="rect">
            <a:avLst/>
          </a:prstGeom>
        </p:spPr>
      </p:pic>
    </p:spTree>
    <p:extLst>
      <p:ext uri="{BB962C8B-B14F-4D97-AF65-F5344CB8AC3E}">
        <p14:creationId xmlns:p14="http://schemas.microsoft.com/office/powerpoint/2010/main" val="162947810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Ridge - </a:t>
            </a:r>
            <a:r>
              <a:rPr lang="en-US" dirty="0" err="1"/>
              <a:t>Sklearn</a:t>
            </a:r>
            <a:endParaRPr lang="en-US" dirty="0"/>
          </a:p>
        </p:txBody>
      </p:sp>
      <p:sp>
        <p:nvSpPr>
          <p:cNvPr id="4" name="Slide Number Placeholder 3"/>
          <p:cNvSpPr>
            <a:spLocks noGrp="1"/>
          </p:cNvSpPr>
          <p:nvPr>
            <p:ph type="sldNum" sz="quarter" idx="12"/>
          </p:nvPr>
        </p:nvSpPr>
        <p:spPr/>
        <p:txBody>
          <a:bodyPr/>
          <a:lstStyle/>
          <a:p>
            <a:fld id="{65DBD1E2-D45E-47D4-8DD8-1285FEA24AE0}" type="slidenum">
              <a:rPr lang="en-US" smtClean="0"/>
              <a:pPr/>
              <a:t>69</a:t>
            </a:fld>
            <a:endParaRPr lang="en-US" dirty="0"/>
          </a:p>
        </p:txBody>
      </p:sp>
      <p:pic>
        <p:nvPicPr>
          <p:cNvPr id="3" name="Picture 2"/>
          <p:cNvPicPr>
            <a:picLocks noChangeAspect="1"/>
          </p:cNvPicPr>
          <p:nvPr/>
        </p:nvPicPr>
        <p:blipFill>
          <a:blip r:embed="rId2"/>
          <a:stretch>
            <a:fillRect/>
          </a:stretch>
        </p:blipFill>
        <p:spPr>
          <a:xfrm>
            <a:off x="265059" y="2599057"/>
            <a:ext cx="11552374" cy="3939025"/>
          </a:xfrm>
          <a:prstGeom prst="rect">
            <a:avLst/>
          </a:prstGeom>
        </p:spPr>
      </p:pic>
      <p:pic>
        <p:nvPicPr>
          <p:cNvPr id="8" name="Picture 7"/>
          <p:cNvPicPr>
            <a:picLocks noChangeAspect="1"/>
          </p:cNvPicPr>
          <p:nvPr/>
        </p:nvPicPr>
        <p:blipFill>
          <a:blip r:embed="rId3"/>
          <a:stretch>
            <a:fillRect/>
          </a:stretch>
        </p:blipFill>
        <p:spPr>
          <a:xfrm>
            <a:off x="351198" y="1363437"/>
            <a:ext cx="6268263" cy="1003741"/>
          </a:xfrm>
          <a:prstGeom prst="rect">
            <a:avLst/>
          </a:prstGeom>
        </p:spPr>
      </p:pic>
    </p:spTree>
    <p:extLst>
      <p:ext uri="{BB962C8B-B14F-4D97-AF65-F5344CB8AC3E}">
        <p14:creationId xmlns:p14="http://schemas.microsoft.com/office/powerpoint/2010/main" val="31829706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CA9545-49C6-49DE-A422-95F91FDBE6B7}"/>
              </a:ext>
            </a:extLst>
          </p:cNvPr>
          <p:cNvSpPr>
            <a:spLocks noGrp="1"/>
          </p:cNvSpPr>
          <p:nvPr>
            <p:ph type="title"/>
          </p:nvPr>
        </p:nvSpPr>
        <p:spPr/>
        <p:txBody>
          <a:bodyPr/>
          <a:lstStyle/>
          <a:p>
            <a:r>
              <a:rPr lang="en-US" dirty="0"/>
              <a:t>Linear Model?</a:t>
            </a:r>
          </a:p>
        </p:txBody>
      </p:sp>
      <p:sp>
        <p:nvSpPr>
          <p:cNvPr id="4" name="Slide Number Placeholder 3">
            <a:extLst>
              <a:ext uri="{FF2B5EF4-FFF2-40B4-BE49-F238E27FC236}">
                <a16:creationId xmlns:a16="http://schemas.microsoft.com/office/drawing/2014/main" id="{EA82DD25-0EAF-40FB-B6F2-05682320EB89}"/>
              </a:ext>
            </a:extLst>
          </p:cNvPr>
          <p:cNvSpPr>
            <a:spLocks noGrp="1"/>
          </p:cNvSpPr>
          <p:nvPr>
            <p:ph type="sldNum" sz="quarter" idx="12"/>
          </p:nvPr>
        </p:nvSpPr>
        <p:spPr/>
        <p:txBody>
          <a:bodyPr/>
          <a:lstStyle/>
          <a:p>
            <a:fld id="{65DBD1E2-D45E-47D4-8DD8-1285FEA24AE0}" type="slidenum">
              <a:rPr lang="en-US" smtClean="0"/>
              <a:pPr/>
              <a:t>7</a:t>
            </a:fld>
            <a:endParaRPr lang="en-US" dirty="0"/>
          </a:p>
        </p:txBody>
      </p:sp>
      <p:pic>
        <p:nvPicPr>
          <p:cNvPr id="5" name="Picture 4">
            <a:extLst>
              <a:ext uri="{FF2B5EF4-FFF2-40B4-BE49-F238E27FC236}">
                <a16:creationId xmlns:a16="http://schemas.microsoft.com/office/drawing/2014/main" id="{262DD768-7F59-403A-8979-D086F7D5019D}"/>
              </a:ext>
            </a:extLst>
          </p:cNvPr>
          <p:cNvPicPr>
            <a:picLocks noChangeAspect="1"/>
          </p:cNvPicPr>
          <p:nvPr/>
        </p:nvPicPr>
        <p:blipFill>
          <a:blip r:embed="rId3"/>
          <a:stretch>
            <a:fillRect/>
          </a:stretch>
        </p:blipFill>
        <p:spPr>
          <a:xfrm>
            <a:off x="4144095" y="1546000"/>
            <a:ext cx="2903249" cy="1820344"/>
          </a:xfrm>
          <a:prstGeom prst="rect">
            <a:avLst/>
          </a:prstGeom>
        </p:spPr>
      </p:pic>
      <p:pic>
        <p:nvPicPr>
          <p:cNvPr id="6" name="Picture 5">
            <a:extLst>
              <a:ext uri="{FF2B5EF4-FFF2-40B4-BE49-F238E27FC236}">
                <a16:creationId xmlns:a16="http://schemas.microsoft.com/office/drawing/2014/main" id="{C6427DB2-76FF-49CB-AA86-CA6640448E9F}"/>
              </a:ext>
            </a:extLst>
          </p:cNvPr>
          <p:cNvPicPr>
            <a:picLocks noChangeAspect="1"/>
          </p:cNvPicPr>
          <p:nvPr/>
        </p:nvPicPr>
        <p:blipFill>
          <a:blip r:embed="rId4"/>
          <a:stretch>
            <a:fillRect/>
          </a:stretch>
        </p:blipFill>
        <p:spPr>
          <a:xfrm>
            <a:off x="7630821" y="1546000"/>
            <a:ext cx="2903249" cy="1820344"/>
          </a:xfrm>
          <a:prstGeom prst="rect">
            <a:avLst/>
          </a:prstGeom>
        </p:spPr>
      </p:pic>
      <p:pic>
        <p:nvPicPr>
          <p:cNvPr id="7" name="Picture 6">
            <a:extLst>
              <a:ext uri="{FF2B5EF4-FFF2-40B4-BE49-F238E27FC236}">
                <a16:creationId xmlns:a16="http://schemas.microsoft.com/office/drawing/2014/main" id="{20931539-12D0-4D79-81FB-712C12D11774}"/>
              </a:ext>
            </a:extLst>
          </p:cNvPr>
          <p:cNvPicPr>
            <a:picLocks noChangeAspect="1"/>
          </p:cNvPicPr>
          <p:nvPr/>
        </p:nvPicPr>
        <p:blipFill>
          <a:blip r:embed="rId5"/>
          <a:stretch>
            <a:fillRect/>
          </a:stretch>
        </p:blipFill>
        <p:spPr>
          <a:xfrm>
            <a:off x="4144095" y="3548907"/>
            <a:ext cx="2903249" cy="1834391"/>
          </a:xfrm>
          <a:prstGeom prst="rect">
            <a:avLst/>
          </a:prstGeom>
        </p:spPr>
      </p:pic>
      <mc:AlternateContent xmlns:mc="http://schemas.openxmlformats.org/markup-compatibility/2006" xmlns:a14="http://schemas.microsoft.com/office/drawing/2010/main">
        <mc:Choice Requires="a14">
          <p:sp>
            <p:nvSpPr>
              <p:cNvPr id="8" name="Rectangle: Rounded Corners 7">
                <a:extLst>
                  <a:ext uri="{FF2B5EF4-FFF2-40B4-BE49-F238E27FC236}">
                    <a16:creationId xmlns:a16="http://schemas.microsoft.com/office/drawing/2014/main" id="{1819E30F-B6EE-4B8E-87F9-825D0495CEFA}"/>
                  </a:ext>
                </a:extLst>
              </p:cNvPr>
              <p:cNvSpPr/>
              <p:nvPr/>
            </p:nvSpPr>
            <p:spPr>
              <a:xfrm>
                <a:off x="657369" y="1954910"/>
                <a:ext cx="2903249" cy="479451"/>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acc>
                        <m:accPr>
                          <m:chr m:val="̂"/>
                          <m:ctrlPr>
                            <a:rPr lang="en-US" sz="2400" b="1" i="1" smtClean="0">
                              <a:solidFill>
                                <a:srgbClr val="414141"/>
                              </a:solidFill>
                              <a:latin typeface="Cambria Math" panose="02040503050406030204" pitchFamily="18" charset="0"/>
                            </a:rPr>
                          </m:ctrlPr>
                        </m:accPr>
                        <m:e>
                          <m:r>
                            <a:rPr lang="en-US" sz="2400" b="1" i="1" smtClean="0">
                              <a:solidFill>
                                <a:srgbClr val="414141"/>
                              </a:solidFill>
                              <a:latin typeface="Cambria Math" panose="02040503050406030204" pitchFamily="18" charset="0"/>
                            </a:rPr>
                            <m:t>𝒚</m:t>
                          </m:r>
                        </m:e>
                      </m:acc>
                      <m:r>
                        <a:rPr lang="en-US" sz="2400" b="1" i="1" smtClean="0">
                          <a:solidFill>
                            <a:srgbClr val="414141"/>
                          </a:solidFill>
                          <a:latin typeface="Cambria Math" panose="02040503050406030204" pitchFamily="18" charset="0"/>
                        </a:rPr>
                        <m:t>=</m:t>
                      </m:r>
                      <m:sSub>
                        <m:sSubPr>
                          <m:ctrlPr>
                            <a:rPr lang="en-US" sz="2400" b="1" i="1" smtClean="0">
                              <a:solidFill>
                                <a:srgbClr val="414141"/>
                              </a:solidFill>
                              <a:latin typeface="Cambria Math" panose="02040503050406030204" pitchFamily="18" charset="0"/>
                            </a:rPr>
                          </m:ctrlPr>
                        </m:sSubPr>
                        <m:e>
                          <m:r>
                            <a:rPr lang="en-US" sz="2400" b="1" i="1" smtClean="0">
                              <a:solidFill>
                                <a:srgbClr val="414141"/>
                              </a:solidFill>
                              <a:latin typeface="Cambria Math" panose="02040503050406030204" pitchFamily="18" charset="0"/>
                            </a:rPr>
                            <m:t>𝜽</m:t>
                          </m:r>
                        </m:e>
                        <m:sub>
                          <m:r>
                            <a:rPr lang="en-US" sz="2400" b="1" i="1" smtClean="0">
                              <a:solidFill>
                                <a:srgbClr val="414141"/>
                              </a:solidFill>
                              <a:latin typeface="Cambria Math" panose="02040503050406030204" pitchFamily="18" charset="0"/>
                            </a:rPr>
                            <m:t>𝟎</m:t>
                          </m:r>
                        </m:sub>
                      </m:sSub>
                      <m:r>
                        <a:rPr lang="en-US" sz="2400" b="1" i="1" smtClean="0">
                          <a:solidFill>
                            <a:srgbClr val="414141"/>
                          </a:solidFill>
                          <a:latin typeface="Cambria Math" panose="02040503050406030204" pitchFamily="18" charset="0"/>
                        </a:rPr>
                        <m:t>+</m:t>
                      </m:r>
                      <m:r>
                        <a:rPr lang="en-US" sz="2400" b="1" i="1" smtClean="0">
                          <a:solidFill>
                            <a:srgbClr val="414141"/>
                          </a:solidFill>
                          <a:latin typeface="Cambria Math" panose="02040503050406030204" pitchFamily="18" charset="0"/>
                        </a:rPr>
                        <m:t>𝜽</m:t>
                      </m:r>
                      <m:sSub>
                        <m:sSubPr>
                          <m:ctrlPr>
                            <a:rPr lang="en-US" sz="2400" b="1" i="1" smtClean="0">
                              <a:solidFill>
                                <a:srgbClr val="414141"/>
                              </a:solidFill>
                              <a:latin typeface="Cambria Math" panose="02040503050406030204" pitchFamily="18" charset="0"/>
                            </a:rPr>
                          </m:ctrlPr>
                        </m:sSubPr>
                        <m:e>
                          <m:r>
                            <a:rPr lang="en-US" sz="2400" b="1" i="1" smtClean="0">
                              <a:solidFill>
                                <a:srgbClr val="414141"/>
                              </a:solidFill>
                              <a:latin typeface="Cambria Math" panose="02040503050406030204" pitchFamily="18" charset="0"/>
                            </a:rPr>
                            <m:t>𝒙</m:t>
                          </m:r>
                        </m:e>
                        <m:sub>
                          <m:r>
                            <a:rPr lang="en-US" sz="2400" b="1" i="1" smtClean="0">
                              <a:solidFill>
                                <a:srgbClr val="414141"/>
                              </a:solidFill>
                              <a:latin typeface="Cambria Math" panose="02040503050406030204" pitchFamily="18" charset="0"/>
                            </a:rPr>
                            <m:t>𝒋</m:t>
                          </m:r>
                        </m:sub>
                      </m:sSub>
                    </m:oMath>
                  </m:oMathPara>
                </a14:m>
                <a:endParaRPr lang="en-US" b="1" dirty="0">
                  <a:solidFill>
                    <a:srgbClr val="414141"/>
                  </a:solidFill>
                  <a:latin typeface="Museo Sans 500" panose="02000000000000000000" pitchFamily="50" charset="0"/>
                </a:endParaRPr>
              </a:p>
            </p:txBody>
          </p:sp>
        </mc:Choice>
        <mc:Fallback xmlns="">
          <p:sp>
            <p:nvSpPr>
              <p:cNvPr id="8" name="Rectangle: Rounded Corners 7">
                <a:extLst>
                  <a:ext uri="{FF2B5EF4-FFF2-40B4-BE49-F238E27FC236}">
                    <a16:creationId xmlns:a16="http://schemas.microsoft.com/office/drawing/2014/main" id="{1819E30F-B6EE-4B8E-87F9-825D0495CEFA}"/>
                  </a:ext>
                </a:extLst>
              </p:cNvPr>
              <p:cNvSpPr>
                <a:spLocks noRot="1" noChangeAspect="1" noMove="1" noResize="1" noEditPoints="1" noAdjustHandles="1" noChangeArrowheads="1" noChangeShapeType="1" noTextEdit="1"/>
              </p:cNvSpPr>
              <p:nvPr/>
            </p:nvSpPr>
            <p:spPr>
              <a:xfrm>
                <a:off x="657369" y="1954910"/>
                <a:ext cx="2903249" cy="479451"/>
              </a:xfrm>
              <a:prstGeom prst="roundRect">
                <a:avLst/>
              </a:prstGeom>
              <a:blipFill>
                <a:blip r:embed="rId6"/>
                <a:stretch>
                  <a:fillRect t="-5128" b="-14103"/>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Rounded Corners 8">
                <a:extLst>
                  <a:ext uri="{FF2B5EF4-FFF2-40B4-BE49-F238E27FC236}">
                    <a16:creationId xmlns:a16="http://schemas.microsoft.com/office/drawing/2014/main" id="{F1204AEF-F62F-482B-8317-61C39B21EF4C}"/>
                  </a:ext>
                </a:extLst>
              </p:cNvPr>
              <p:cNvSpPr/>
              <p:nvPr/>
            </p:nvSpPr>
            <p:spPr>
              <a:xfrm>
                <a:off x="424149" y="3834510"/>
                <a:ext cx="3532807" cy="479451"/>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acc>
                        <m:accPr>
                          <m:chr m:val="̂"/>
                          <m:ctrlPr>
                            <a:rPr lang="en-US" sz="2000" b="1" i="1" smtClean="0">
                              <a:solidFill>
                                <a:srgbClr val="414141"/>
                              </a:solidFill>
                              <a:latin typeface="Cambria Math" panose="02040503050406030204" pitchFamily="18" charset="0"/>
                            </a:rPr>
                          </m:ctrlPr>
                        </m:accPr>
                        <m:e>
                          <m:r>
                            <a:rPr lang="en-US" sz="2000" b="1" i="1" smtClean="0">
                              <a:solidFill>
                                <a:srgbClr val="414141"/>
                              </a:solidFill>
                              <a:latin typeface="Cambria Math" panose="02040503050406030204" pitchFamily="18" charset="0"/>
                            </a:rPr>
                            <m:t>𝒚</m:t>
                          </m:r>
                        </m:e>
                      </m:acc>
                      <m:r>
                        <a:rPr lang="en-US" sz="2000" b="1" i="1" smtClean="0">
                          <a:solidFill>
                            <a:srgbClr val="414141"/>
                          </a:solidFill>
                          <a:latin typeface="Cambria Math" panose="02040503050406030204" pitchFamily="18" charset="0"/>
                        </a:rPr>
                        <m:t>=</m:t>
                      </m:r>
                      <m:sSub>
                        <m:sSubPr>
                          <m:ctrlPr>
                            <a:rPr lang="en-US" sz="2000" b="1" i="1" smtClean="0">
                              <a:solidFill>
                                <a:srgbClr val="414141"/>
                              </a:solidFill>
                              <a:latin typeface="Cambria Math" panose="02040503050406030204" pitchFamily="18" charset="0"/>
                            </a:rPr>
                          </m:ctrlPr>
                        </m:sSubPr>
                        <m:e>
                          <m:r>
                            <a:rPr lang="en-US" sz="2000" b="1" i="1" smtClean="0">
                              <a:solidFill>
                                <a:srgbClr val="414141"/>
                              </a:solidFill>
                              <a:latin typeface="Cambria Math" panose="02040503050406030204" pitchFamily="18" charset="0"/>
                            </a:rPr>
                            <m:t>𝜽</m:t>
                          </m:r>
                        </m:e>
                        <m:sub>
                          <m:r>
                            <a:rPr lang="en-US" sz="2000" b="1" i="1" smtClean="0">
                              <a:solidFill>
                                <a:srgbClr val="414141"/>
                              </a:solidFill>
                              <a:latin typeface="Cambria Math" panose="02040503050406030204" pitchFamily="18" charset="0"/>
                            </a:rPr>
                            <m:t>𝟎</m:t>
                          </m:r>
                        </m:sub>
                      </m:sSub>
                      <m:r>
                        <a:rPr lang="en-US" sz="2000" b="1" i="1" smtClean="0">
                          <a:solidFill>
                            <a:srgbClr val="414141"/>
                          </a:solidFill>
                          <a:latin typeface="Cambria Math" panose="02040503050406030204" pitchFamily="18" charset="0"/>
                        </a:rPr>
                        <m:t>+</m:t>
                      </m:r>
                      <m:sSub>
                        <m:sSubPr>
                          <m:ctrlPr>
                            <a:rPr lang="en-US" sz="2000" b="1" i="1" smtClean="0">
                              <a:solidFill>
                                <a:srgbClr val="414141"/>
                              </a:solidFill>
                              <a:latin typeface="Cambria Math" panose="02040503050406030204" pitchFamily="18" charset="0"/>
                            </a:rPr>
                          </m:ctrlPr>
                        </m:sSubPr>
                        <m:e>
                          <m:r>
                            <a:rPr lang="en-US" sz="2000" b="1" i="1" smtClean="0">
                              <a:solidFill>
                                <a:srgbClr val="414141"/>
                              </a:solidFill>
                              <a:latin typeface="Cambria Math" panose="02040503050406030204" pitchFamily="18" charset="0"/>
                            </a:rPr>
                            <m:t>𝜽</m:t>
                          </m:r>
                        </m:e>
                        <m:sub>
                          <m:r>
                            <a:rPr lang="en-US" sz="2000" b="1" i="1" smtClean="0">
                              <a:solidFill>
                                <a:srgbClr val="414141"/>
                              </a:solidFill>
                              <a:latin typeface="Cambria Math" panose="02040503050406030204" pitchFamily="18" charset="0"/>
                            </a:rPr>
                            <m:t>𝟏</m:t>
                          </m:r>
                        </m:sub>
                      </m:sSub>
                      <m:sSub>
                        <m:sSubPr>
                          <m:ctrlPr>
                            <a:rPr lang="en-US" sz="2000" b="1" i="1" smtClean="0">
                              <a:solidFill>
                                <a:srgbClr val="414141"/>
                              </a:solidFill>
                              <a:latin typeface="Cambria Math" panose="02040503050406030204" pitchFamily="18" charset="0"/>
                            </a:rPr>
                          </m:ctrlPr>
                        </m:sSubPr>
                        <m:e>
                          <m:r>
                            <a:rPr lang="en-US" sz="2000" b="1" i="1" smtClean="0">
                              <a:solidFill>
                                <a:srgbClr val="414141"/>
                              </a:solidFill>
                              <a:latin typeface="Cambria Math" panose="02040503050406030204" pitchFamily="18" charset="0"/>
                            </a:rPr>
                            <m:t>𝒙</m:t>
                          </m:r>
                        </m:e>
                        <m:sub>
                          <m:r>
                            <a:rPr lang="en-US" sz="2000" b="1" i="1" smtClean="0">
                              <a:solidFill>
                                <a:srgbClr val="414141"/>
                              </a:solidFill>
                              <a:latin typeface="Cambria Math" panose="02040503050406030204" pitchFamily="18" charset="0"/>
                            </a:rPr>
                            <m:t>𝒋</m:t>
                          </m:r>
                        </m:sub>
                      </m:sSub>
                      <m:r>
                        <a:rPr lang="en-US" sz="2000" b="1" i="1" smtClean="0">
                          <a:solidFill>
                            <a:srgbClr val="414141"/>
                          </a:solidFill>
                          <a:latin typeface="Cambria Math" panose="02040503050406030204" pitchFamily="18" charset="0"/>
                        </a:rPr>
                        <m:t>+</m:t>
                      </m:r>
                      <m:sSub>
                        <m:sSubPr>
                          <m:ctrlPr>
                            <a:rPr lang="en-US" sz="2000" b="1" i="1" smtClean="0">
                              <a:solidFill>
                                <a:srgbClr val="414141"/>
                              </a:solidFill>
                              <a:latin typeface="Cambria Math" panose="02040503050406030204" pitchFamily="18" charset="0"/>
                            </a:rPr>
                          </m:ctrlPr>
                        </m:sSubPr>
                        <m:e>
                          <m:r>
                            <a:rPr lang="en-US" sz="2000" b="1" i="1" smtClean="0">
                              <a:solidFill>
                                <a:srgbClr val="414141"/>
                              </a:solidFill>
                              <a:latin typeface="Cambria Math" panose="02040503050406030204" pitchFamily="18" charset="0"/>
                            </a:rPr>
                            <m:t>𝜽</m:t>
                          </m:r>
                        </m:e>
                        <m:sub>
                          <m:r>
                            <a:rPr lang="en-US" sz="2000" b="1" i="1" smtClean="0">
                              <a:solidFill>
                                <a:srgbClr val="414141"/>
                              </a:solidFill>
                              <a:latin typeface="Cambria Math" panose="02040503050406030204" pitchFamily="18" charset="0"/>
                            </a:rPr>
                            <m:t>𝟐</m:t>
                          </m:r>
                        </m:sub>
                      </m:sSub>
                      <m:sSubSup>
                        <m:sSubSupPr>
                          <m:ctrlPr>
                            <a:rPr lang="en-US" sz="2000" b="1" i="1" smtClean="0">
                              <a:solidFill>
                                <a:srgbClr val="414141"/>
                              </a:solidFill>
                              <a:latin typeface="Cambria Math" panose="02040503050406030204" pitchFamily="18" charset="0"/>
                            </a:rPr>
                          </m:ctrlPr>
                        </m:sSubSupPr>
                        <m:e>
                          <m:r>
                            <a:rPr lang="en-US" sz="2000" b="1" i="1" smtClean="0">
                              <a:solidFill>
                                <a:srgbClr val="414141"/>
                              </a:solidFill>
                              <a:latin typeface="Cambria Math" panose="02040503050406030204" pitchFamily="18" charset="0"/>
                            </a:rPr>
                            <m:t>𝒙</m:t>
                          </m:r>
                        </m:e>
                        <m:sub>
                          <m:r>
                            <a:rPr lang="en-US" sz="2000" b="1" i="1" smtClean="0">
                              <a:solidFill>
                                <a:srgbClr val="414141"/>
                              </a:solidFill>
                              <a:latin typeface="Cambria Math" panose="02040503050406030204" pitchFamily="18" charset="0"/>
                            </a:rPr>
                            <m:t>𝒋</m:t>
                          </m:r>
                        </m:sub>
                        <m:sup>
                          <m:r>
                            <a:rPr lang="en-US" sz="2000" b="1" i="1" smtClean="0">
                              <a:solidFill>
                                <a:srgbClr val="414141"/>
                              </a:solidFill>
                              <a:latin typeface="Cambria Math" panose="02040503050406030204" pitchFamily="18" charset="0"/>
                            </a:rPr>
                            <m:t>𝟐</m:t>
                          </m:r>
                        </m:sup>
                      </m:sSubSup>
                    </m:oMath>
                  </m:oMathPara>
                </a14:m>
                <a:endParaRPr lang="en-US" sz="1600" b="1" dirty="0">
                  <a:solidFill>
                    <a:srgbClr val="414141"/>
                  </a:solidFill>
                  <a:latin typeface="Museo Sans 500" panose="02000000000000000000" pitchFamily="50" charset="0"/>
                </a:endParaRPr>
              </a:p>
            </p:txBody>
          </p:sp>
        </mc:Choice>
        <mc:Fallback xmlns="">
          <p:sp>
            <p:nvSpPr>
              <p:cNvPr id="9" name="Rectangle: Rounded Corners 8">
                <a:extLst>
                  <a:ext uri="{FF2B5EF4-FFF2-40B4-BE49-F238E27FC236}">
                    <a16:creationId xmlns:a16="http://schemas.microsoft.com/office/drawing/2014/main" id="{F1204AEF-F62F-482B-8317-61C39B21EF4C}"/>
                  </a:ext>
                </a:extLst>
              </p:cNvPr>
              <p:cNvSpPr>
                <a:spLocks noRot="1" noChangeAspect="1" noMove="1" noResize="1" noEditPoints="1" noAdjustHandles="1" noChangeArrowheads="1" noChangeShapeType="1" noTextEdit="1"/>
              </p:cNvSpPr>
              <p:nvPr/>
            </p:nvSpPr>
            <p:spPr>
              <a:xfrm>
                <a:off x="424149" y="3834510"/>
                <a:ext cx="3532807" cy="479451"/>
              </a:xfrm>
              <a:prstGeom prst="roundRect">
                <a:avLst/>
              </a:prstGeom>
              <a:blipFill>
                <a:blip r:embed="rId7"/>
                <a:stretch>
                  <a:fillRect b="-7595"/>
                </a:stretch>
              </a:blipFill>
              <a:ln>
                <a:noFill/>
              </a:ln>
            </p:spPr>
            <p:txBody>
              <a:bodyPr/>
              <a:lstStyle/>
              <a:p>
                <a:r>
                  <a:rPr lang="en-US">
                    <a:noFill/>
                  </a:rPr>
                  <a:t> </a:t>
                </a:r>
              </a:p>
            </p:txBody>
          </p:sp>
        </mc:Fallback>
      </mc:AlternateContent>
      <p:pic>
        <p:nvPicPr>
          <p:cNvPr id="10" name="Picture 9">
            <a:extLst>
              <a:ext uri="{FF2B5EF4-FFF2-40B4-BE49-F238E27FC236}">
                <a16:creationId xmlns:a16="http://schemas.microsoft.com/office/drawing/2014/main" id="{F0E08792-379C-4E28-8BEE-2D68FBF12DC1}"/>
              </a:ext>
            </a:extLst>
          </p:cNvPr>
          <p:cNvPicPr>
            <a:picLocks noChangeAspect="1"/>
          </p:cNvPicPr>
          <p:nvPr/>
        </p:nvPicPr>
        <p:blipFill>
          <a:blip r:embed="rId8"/>
          <a:stretch>
            <a:fillRect/>
          </a:stretch>
        </p:blipFill>
        <p:spPr>
          <a:xfrm>
            <a:off x="7630822" y="3548907"/>
            <a:ext cx="2903250" cy="1826355"/>
          </a:xfrm>
          <a:prstGeom prst="rect">
            <a:avLst/>
          </a:prstGeom>
        </p:spPr>
      </p:pic>
      <p:sp>
        <p:nvSpPr>
          <p:cNvPr id="11" name="Rectangle: Rounded Corners 10">
            <a:extLst>
              <a:ext uri="{FF2B5EF4-FFF2-40B4-BE49-F238E27FC236}">
                <a16:creationId xmlns:a16="http://schemas.microsoft.com/office/drawing/2014/main" id="{8F589BDE-2B08-4651-98E8-9240CC977C28}"/>
              </a:ext>
            </a:extLst>
          </p:cNvPr>
          <p:cNvSpPr/>
          <p:nvPr/>
        </p:nvSpPr>
        <p:spPr>
          <a:xfrm>
            <a:off x="2478444" y="5548591"/>
            <a:ext cx="7949411" cy="713664"/>
          </a:xfrm>
          <a:prstGeom prst="roundRect">
            <a:avLst/>
          </a:prstGeom>
          <a:solidFill>
            <a:srgbClr val="324A5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F5DC96"/>
                </a:solidFill>
                <a:latin typeface="Museo Sans 500" panose="02000000000000000000" pitchFamily="50" charset="0"/>
              </a:rPr>
              <a:t>A linear model means linear in parameters (not X)!</a:t>
            </a:r>
          </a:p>
        </p:txBody>
      </p:sp>
    </p:spTree>
    <p:extLst>
      <p:ext uri="{BB962C8B-B14F-4D97-AF65-F5344CB8AC3E}">
        <p14:creationId xmlns:p14="http://schemas.microsoft.com/office/powerpoint/2010/main" val="2397702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Ridge - </a:t>
            </a:r>
            <a:r>
              <a:rPr lang="en-US" dirty="0" err="1"/>
              <a:t>Sklearn</a:t>
            </a:r>
            <a:endParaRPr lang="en-US" dirty="0"/>
          </a:p>
        </p:txBody>
      </p:sp>
      <p:sp>
        <p:nvSpPr>
          <p:cNvPr id="4" name="Slide Number Placeholder 3"/>
          <p:cNvSpPr>
            <a:spLocks noGrp="1"/>
          </p:cNvSpPr>
          <p:nvPr>
            <p:ph type="sldNum" sz="quarter" idx="12"/>
          </p:nvPr>
        </p:nvSpPr>
        <p:spPr/>
        <p:txBody>
          <a:bodyPr/>
          <a:lstStyle/>
          <a:p>
            <a:fld id="{65DBD1E2-D45E-47D4-8DD8-1285FEA24AE0}" type="slidenum">
              <a:rPr lang="en-US" smtClean="0"/>
              <a:pPr/>
              <a:t>70</a:t>
            </a:fld>
            <a:endParaRPr lang="en-US" dirty="0"/>
          </a:p>
        </p:txBody>
      </p:sp>
      <p:pic>
        <p:nvPicPr>
          <p:cNvPr id="5" name="Picture 4"/>
          <p:cNvPicPr>
            <a:picLocks noChangeAspect="1"/>
          </p:cNvPicPr>
          <p:nvPr/>
        </p:nvPicPr>
        <p:blipFill>
          <a:blip r:embed="rId2"/>
          <a:stretch>
            <a:fillRect/>
          </a:stretch>
        </p:blipFill>
        <p:spPr>
          <a:xfrm>
            <a:off x="596347" y="1435785"/>
            <a:ext cx="9356036" cy="377420"/>
          </a:xfrm>
          <a:prstGeom prst="rect">
            <a:avLst/>
          </a:prstGeom>
        </p:spPr>
      </p:pic>
      <p:pic>
        <p:nvPicPr>
          <p:cNvPr id="6" name="Picture 5"/>
          <p:cNvPicPr>
            <a:picLocks noChangeAspect="1"/>
          </p:cNvPicPr>
          <p:nvPr/>
        </p:nvPicPr>
        <p:blipFill>
          <a:blip r:embed="rId3"/>
          <a:stretch>
            <a:fillRect/>
          </a:stretch>
        </p:blipFill>
        <p:spPr>
          <a:xfrm>
            <a:off x="142870" y="2557668"/>
            <a:ext cx="7534467" cy="4300332"/>
          </a:xfrm>
          <a:prstGeom prst="rect">
            <a:avLst/>
          </a:prstGeom>
        </p:spPr>
      </p:pic>
      <p:pic>
        <p:nvPicPr>
          <p:cNvPr id="7" name="Picture 6"/>
          <p:cNvPicPr>
            <a:picLocks noChangeAspect="1"/>
          </p:cNvPicPr>
          <p:nvPr/>
        </p:nvPicPr>
        <p:blipFill>
          <a:blip r:embed="rId4"/>
          <a:stretch>
            <a:fillRect/>
          </a:stretch>
        </p:blipFill>
        <p:spPr>
          <a:xfrm>
            <a:off x="518077" y="1978060"/>
            <a:ext cx="9752357" cy="413575"/>
          </a:xfrm>
          <a:prstGeom prst="rect">
            <a:avLst/>
          </a:prstGeom>
        </p:spPr>
      </p:pic>
    </p:spTree>
    <p:extLst>
      <p:ext uri="{BB962C8B-B14F-4D97-AF65-F5344CB8AC3E}">
        <p14:creationId xmlns:p14="http://schemas.microsoft.com/office/powerpoint/2010/main" val="383386397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Ridge – Learning Curves</a:t>
            </a:r>
          </a:p>
        </p:txBody>
      </p:sp>
      <p:sp>
        <p:nvSpPr>
          <p:cNvPr id="4" name="Slide Number Placeholder 3"/>
          <p:cNvSpPr>
            <a:spLocks noGrp="1"/>
          </p:cNvSpPr>
          <p:nvPr>
            <p:ph type="sldNum" sz="quarter" idx="12"/>
          </p:nvPr>
        </p:nvSpPr>
        <p:spPr/>
        <p:txBody>
          <a:bodyPr/>
          <a:lstStyle/>
          <a:p>
            <a:fld id="{65DBD1E2-D45E-47D4-8DD8-1285FEA24AE0}" type="slidenum">
              <a:rPr lang="en-US" smtClean="0"/>
              <a:pPr/>
              <a:t>71</a:t>
            </a:fld>
            <a:endParaRPr lang="en-US" dirty="0"/>
          </a:p>
        </p:txBody>
      </p:sp>
      <p:pic>
        <p:nvPicPr>
          <p:cNvPr id="3" name="Picture 2"/>
          <p:cNvPicPr>
            <a:picLocks noChangeAspect="1"/>
          </p:cNvPicPr>
          <p:nvPr/>
        </p:nvPicPr>
        <p:blipFill>
          <a:blip r:embed="rId2"/>
          <a:stretch>
            <a:fillRect/>
          </a:stretch>
        </p:blipFill>
        <p:spPr>
          <a:xfrm>
            <a:off x="214972" y="1436324"/>
            <a:ext cx="10556142" cy="5216267"/>
          </a:xfrm>
          <a:prstGeom prst="rect">
            <a:avLst/>
          </a:prstGeom>
        </p:spPr>
      </p:pic>
    </p:spTree>
    <p:extLst>
      <p:ext uri="{BB962C8B-B14F-4D97-AF65-F5344CB8AC3E}">
        <p14:creationId xmlns:p14="http://schemas.microsoft.com/office/powerpoint/2010/main" val="6087788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7F0BB3-4180-4116-86A6-3A28DBEC0887}"/>
              </a:ext>
            </a:extLst>
          </p:cNvPr>
          <p:cNvSpPr>
            <a:spLocks noGrp="1"/>
          </p:cNvSpPr>
          <p:nvPr>
            <p:ph type="title"/>
          </p:nvPr>
        </p:nvSpPr>
        <p:spPr/>
        <p:txBody>
          <a:bodyPr/>
          <a:lstStyle/>
          <a:p>
            <a:r>
              <a:rPr lang="en-US" dirty="0">
                <a:cs typeface="Calibri Light"/>
              </a:rPr>
              <a:t>Lasso</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7C6BD97-AA39-49E6-9553-FEF367DBEDF9}"/>
                  </a:ext>
                </a:extLst>
              </p:cNvPr>
              <p:cNvSpPr>
                <a:spLocks noGrp="1"/>
              </p:cNvSpPr>
              <p:nvPr>
                <p:ph idx="1"/>
              </p:nvPr>
            </p:nvSpPr>
            <p:spPr/>
            <p:txBody>
              <a:bodyPr vert="horz" lIns="91440" tIns="45720" rIns="91440" bIns="45720" rtlCol="0" anchor="t">
                <a:normAutofit/>
              </a:bodyPr>
              <a:lstStyle/>
              <a:p>
                <a:pPr marL="0" indent="0">
                  <a:buNone/>
                </a:pPr>
                <a:r>
                  <a:rPr lang="en-US" i="1" dirty="0">
                    <a:latin typeface="Times New Roman" panose="02020603050405020304" pitchFamily="18" charset="0"/>
                    <a:cs typeface="Times New Roman" panose="02020603050405020304" pitchFamily="18" charset="0"/>
                  </a:rPr>
                  <a:t>Least Absolute Shrinkage and Selection Operator Regression</a:t>
                </a:r>
              </a:p>
              <a:p>
                <a:pPr marL="0" indent="0">
                  <a:buNone/>
                </a:pPr>
                <a:endParaRPr lang="en-US" dirty="0">
                  <a:latin typeface="Times New Roman" panose="02020603050405020304" pitchFamily="18" charset="0"/>
                  <a:cs typeface="Times New Roman" panose="02020603050405020304" pitchFamily="18" charset="0"/>
                </a:endParaRPr>
              </a:p>
              <a:p>
                <a:pPr marL="0" indent="0" algn="just">
                  <a:buNone/>
                </a:pPr>
                <a14:m>
                  <m:oMathPara xmlns:m="http://schemas.openxmlformats.org/officeDocument/2006/math">
                    <m:oMathParaPr>
                      <m:jc m:val="center"/>
                    </m:oMathParaPr>
                    <m:oMath xmlns:m="http://schemas.openxmlformats.org/officeDocument/2006/math">
                      <m:r>
                        <a:rPr lang="en-US" i="1">
                          <a:latin typeface="Cambria Math" panose="02040503050406030204" pitchFamily="18" charset="0"/>
                          <a:cs typeface="Calibri"/>
                        </a:rPr>
                        <m:t>𝐽</m:t>
                      </m:r>
                      <m:d>
                        <m:dPr>
                          <m:ctrlPr>
                            <a:rPr lang="en-US" i="1">
                              <a:latin typeface="Cambria Math" panose="02040503050406030204" pitchFamily="18" charset="0"/>
                              <a:cs typeface="Calibri"/>
                            </a:rPr>
                          </m:ctrlPr>
                        </m:dPr>
                        <m:e>
                          <m:r>
                            <a:rPr lang="en-US" i="1">
                              <a:latin typeface="Cambria Math" panose="02040503050406030204" pitchFamily="18" charset="0"/>
                              <a:cs typeface="Calibri"/>
                            </a:rPr>
                            <m:t>𝜃</m:t>
                          </m:r>
                        </m:e>
                      </m:d>
                      <m:r>
                        <a:rPr lang="en-US" i="1">
                          <a:latin typeface="Cambria Math" panose="02040503050406030204" pitchFamily="18" charset="0"/>
                          <a:cs typeface="Calibri"/>
                        </a:rPr>
                        <m:t>=</m:t>
                      </m:r>
                      <m:r>
                        <a:rPr lang="en-US" i="1">
                          <a:latin typeface="Cambria Math" panose="02040503050406030204" pitchFamily="18" charset="0"/>
                          <a:cs typeface="Calibri"/>
                        </a:rPr>
                        <m:t>𝑀𝑆𝐸</m:t>
                      </m:r>
                      <m:d>
                        <m:dPr>
                          <m:ctrlPr>
                            <a:rPr lang="en-US" i="1">
                              <a:latin typeface="Cambria Math" panose="02040503050406030204" pitchFamily="18" charset="0"/>
                              <a:cs typeface="Calibri"/>
                            </a:rPr>
                          </m:ctrlPr>
                        </m:dPr>
                        <m:e>
                          <m:r>
                            <a:rPr lang="en-US" i="1">
                              <a:latin typeface="Cambria Math" panose="02040503050406030204" pitchFamily="18" charset="0"/>
                              <a:cs typeface="Calibri"/>
                            </a:rPr>
                            <m:t>𝜃</m:t>
                          </m:r>
                        </m:e>
                      </m:d>
                      <m:r>
                        <a:rPr lang="en-US" i="1">
                          <a:latin typeface="Cambria Math" panose="02040503050406030204" pitchFamily="18" charset="0"/>
                          <a:cs typeface="Calibri"/>
                        </a:rPr>
                        <m:t>+</m:t>
                      </m:r>
                      <m:r>
                        <a:rPr lang="en-US" b="0" i="1" smtClean="0">
                          <a:latin typeface="Cambria Math" panose="02040503050406030204" pitchFamily="18" charset="0"/>
                          <a:cs typeface="Calibri"/>
                        </a:rPr>
                        <m:t>𝜆</m:t>
                      </m:r>
                      <m:nary>
                        <m:naryPr>
                          <m:chr m:val="∑"/>
                          <m:ctrlPr>
                            <a:rPr lang="en-US" i="1" smtClean="0">
                              <a:latin typeface="Cambria Math" panose="02040503050406030204" pitchFamily="18" charset="0"/>
                              <a:cs typeface="Calibri"/>
                            </a:rPr>
                          </m:ctrlPr>
                        </m:naryPr>
                        <m:sub>
                          <m:r>
                            <a:rPr lang="en-US" i="1">
                              <a:latin typeface="Cambria Math" panose="02040503050406030204" pitchFamily="18" charset="0"/>
                              <a:cs typeface="Calibri"/>
                            </a:rPr>
                            <m:t>𝑖</m:t>
                          </m:r>
                          <m:r>
                            <a:rPr lang="en-US" i="1">
                              <a:latin typeface="Cambria Math" panose="02040503050406030204" pitchFamily="18" charset="0"/>
                              <a:cs typeface="Calibri"/>
                            </a:rPr>
                            <m:t>=1</m:t>
                          </m:r>
                        </m:sub>
                        <m:sup>
                          <m:r>
                            <a:rPr lang="en-US" i="1">
                              <a:latin typeface="Cambria Math" panose="02040503050406030204" pitchFamily="18" charset="0"/>
                              <a:cs typeface="Calibri"/>
                            </a:rPr>
                            <m:t>𝑛</m:t>
                          </m:r>
                        </m:sup>
                        <m:e>
                          <m:r>
                            <a:rPr lang="en-US" b="0" i="1" smtClean="0">
                              <a:latin typeface="Cambria Math" panose="02040503050406030204" pitchFamily="18" charset="0"/>
                              <a:cs typeface="Calibri"/>
                            </a:rPr>
                            <m:t>|</m:t>
                          </m:r>
                          <m:sSub>
                            <m:sSubPr>
                              <m:ctrlPr>
                                <a:rPr lang="en-US" b="0" i="1" smtClean="0">
                                  <a:latin typeface="Cambria Math" panose="02040503050406030204" pitchFamily="18" charset="0"/>
                                  <a:cs typeface="Calibri"/>
                                </a:rPr>
                              </m:ctrlPr>
                            </m:sSubPr>
                            <m:e>
                              <m:r>
                                <a:rPr lang="en-US" b="0" i="1" smtClean="0">
                                  <a:latin typeface="Cambria Math" panose="02040503050406030204" pitchFamily="18" charset="0"/>
                                  <a:cs typeface="Calibri"/>
                                </a:rPr>
                                <m:t>𝜃</m:t>
                              </m:r>
                            </m:e>
                            <m:sub>
                              <m:r>
                                <a:rPr lang="en-US" b="0" i="1" smtClean="0">
                                  <a:latin typeface="Cambria Math" panose="02040503050406030204" pitchFamily="18" charset="0"/>
                                  <a:cs typeface="Calibri"/>
                                </a:rPr>
                                <m:t>𝑖</m:t>
                              </m:r>
                            </m:sub>
                          </m:sSub>
                          <m:r>
                            <a:rPr lang="en-US" b="0" i="1" smtClean="0">
                              <a:latin typeface="Cambria Math" panose="02040503050406030204" pitchFamily="18" charset="0"/>
                              <a:cs typeface="Calibri"/>
                            </a:rPr>
                            <m:t>|</m:t>
                          </m:r>
                        </m:e>
                      </m:nary>
                    </m:oMath>
                  </m:oMathPara>
                </a14:m>
                <a:endParaRPr lang="en-US" i="1" dirty="0">
                  <a:latin typeface="Times New Roman" panose="02020603050405020304" pitchFamily="18" charset="0"/>
                  <a:cs typeface="Times New Roman" panose="02020603050405020304" pitchFamily="18" charset="0"/>
                </a:endParaRPr>
              </a:p>
              <a:p>
                <a:endParaRPr lang="en-US" i="1" dirty="0">
                  <a:latin typeface="Times New Roman" panose="02020603050405020304" pitchFamily="18" charset="0"/>
                  <a:cs typeface="Times New Roman" panose="02020603050405020304" pitchFamily="18" charset="0"/>
                </a:endParaRPr>
              </a:p>
              <a:p>
                <a:endParaRPr lang="en-US" i="1"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mc:Choice>
        <mc:Fallback xmlns="">
          <p:sp>
            <p:nvSpPr>
              <p:cNvPr id="3" name="Content Placeholder 2">
                <a:extLst>
                  <a:ext uri="{FF2B5EF4-FFF2-40B4-BE49-F238E27FC236}">
                    <a16:creationId xmlns:a16="http://schemas.microsoft.com/office/drawing/2014/main" id="{E7C6BD97-AA39-49E6-9553-FEF367DBEDF9}"/>
                  </a:ext>
                </a:extLst>
              </p:cNvPr>
              <p:cNvSpPr>
                <a:spLocks noGrp="1" noRot="1" noChangeAspect="1" noMove="1" noResize="1" noEditPoints="1" noAdjustHandles="1" noChangeArrowheads="1" noChangeShapeType="1" noTextEdit="1"/>
              </p:cNvSpPr>
              <p:nvPr>
                <p:ph idx="1"/>
              </p:nvPr>
            </p:nvSpPr>
            <p:spPr>
              <a:blipFill>
                <a:blip r:embed="rId3"/>
                <a:stretch>
                  <a:fillRect l="-1217" t="-2365"/>
                </a:stretch>
              </a:blipFill>
            </p:spPr>
            <p:txBody>
              <a:bodyPr/>
              <a:lstStyle/>
              <a:p>
                <a:r>
                  <a:rPr lang="en-US">
                    <a:noFill/>
                  </a:rPr>
                  <a:t> </a:t>
                </a:r>
              </a:p>
            </p:txBody>
          </p:sp>
        </mc:Fallback>
      </mc:AlternateContent>
      <p:sp>
        <p:nvSpPr>
          <p:cNvPr id="5" name="Content Placeholder 2"/>
          <p:cNvSpPr txBox="1">
            <a:spLocks/>
          </p:cNvSpPr>
          <p:nvPr/>
        </p:nvSpPr>
        <p:spPr>
          <a:xfrm>
            <a:off x="923365" y="3591822"/>
            <a:ext cx="8656320" cy="275659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434343"/>
                </a:solidFill>
                <a:latin typeface="Museo Sans 500" panose="02000000000000000000" pitchFamily="50" charset="0"/>
                <a:ea typeface="+mn-ea"/>
                <a:cs typeface="Helvetica"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434343"/>
                </a:solidFill>
                <a:latin typeface="Museo Sans 500" panose="02000000000000000000" pitchFamily="50" charset="0"/>
                <a:ea typeface="+mn-ea"/>
                <a:cs typeface="Helvetica"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434343"/>
                </a:solidFill>
                <a:latin typeface="Museo Sans 500" panose="02000000000000000000" pitchFamily="50" charset="0"/>
                <a:ea typeface="+mn-ea"/>
                <a:cs typeface="Helvetica"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434343"/>
                </a:solidFill>
                <a:latin typeface="Museo Sans 500" panose="02000000000000000000" pitchFamily="50" charset="0"/>
                <a:ea typeface="+mn-ea"/>
                <a:cs typeface="Helvetica"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434343"/>
                </a:solidFill>
                <a:latin typeface="Museo Sans 500" panose="02000000000000000000" pitchFamily="50"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latin typeface="Times New Roman" panose="02020603050405020304" pitchFamily="18" charset="0"/>
                <a:cs typeface="Times New Roman" panose="02020603050405020304" pitchFamily="18" charset="0"/>
              </a:rPr>
              <a:t>Lasso combines some of the shrinking advantages of ridge with </a:t>
            </a:r>
            <a:r>
              <a:rPr lang="en-US" sz="2400" b="1" dirty="0">
                <a:solidFill>
                  <a:srgbClr val="EF3E42"/>
                </a:solidFill>
                <a:latin typeface="Times New Roman" panose="02020603050405020304" pitchFamily="18" charset="0"/>
                <a:cs typeface="Times New Roman" panose="02020603050405020304" pitchFamily="18" charset="0"/>
              </a:rPr>
              <a:t>variable selection</a:t>
            </a:r>
          </a:p>
          <a:p>
            <a:pPr lvl="1"/>
            <a:r>
              <a:rPr lang="en-US" sz="2000" dirty="0">
                <a:latin typeface="Times New Roman" panose="02020603050405020304" pitchFamily="18" charset="0"/>
                <a:cs typeface="Times New Roman" panose="02020603050405020304" pitchFamily="18" charset="0"/>
              </a:rPr>
              <a:t>The L1 penalty has the effects of forcing some coefficient estimates to be exactly equal to zero</a:t>
            </a:r>
          </a:p>
        </p:txBody>
      </p:sp>
      <p:sp>
        <p:nvSpPr>
          <p:cNvPr id="6" name="TextBox 5"/>
          <p:cNvSpPr txBox="1"/>
          <p:nvPr/>
        </p:nvSpPr>
        <p:spPr>
          <a:xfrm>
            <a:off x="1142603" y="5173612"/>
            <a:ext cx="8217843" cy="769441"/>
          </a:xfrm>
          <a:prstGeom prst="rect">
            <a:avLst/>
          </a:prstGeom>
          <a:solidFill>
            <a:srgbClr val="F6EDD3"/>
          </a:solidFill>
        </p:spPr>
        <p:txBody>
          <a:bodyPr wrap="square" rtlCol="0">
            <a:spAutoFit/>
          </a:bodyPr>
          <a:lstStyle/>
          <a:p>
            <a:r>
              <a:rPr lang="en-US" sz="2200" b="1" dirty="0">
                <a:latin typeface="Times New Roman" panose="02020603050405020304" pitchFamily="18" charset="0"/>
                <a:cs typeface="Times New Roman" panose="02020603050405020304" pitchFamily="18" charset="0"/>
              </a:rPr>
              <a:t>Tip</a:t>
            </a:r>
            <a:r>
              <a:rPr lang="en-US" sz="2200" b="0" dirty="0">
                <a:latin typeface="Times New Roman" panose="02020603050405020304" pitchFamily="18" charset="0"/>
                <a:cs typeface="Times New Roman" panose="02020603050405020304" pitchFamily="18" charset="0"/>
              </a:rPr>
              <a:t>: Techniques such as cross validation are recommended to determine which approach is better on a particular dataset</a:t>
            </a:r>
          </a:p>
        </p:txBody>
      </p:sp>
    </p:spTree>
    <p:extLst>
      <p:ext uri="{BB962C8B-B14F-4D97-AF65-F5344CB8AC3E}">
        <p14:creationId xmlns:p14="http://schemas.microsoft.com/office/powerpoint/2010/main" val="176621268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Solutions Lasso</a:t>
            </a:r>
          </a:p>
        </p:txBody>
      </p:sp>
      <p:sp>
        <p:nvSpPr>
          <p:cNvPr id="4" name="Slide Number Placeholder 3"/>
          <p:cNvSpPr>
            <a:spLocks noGrp="1"/>
          </p:cNvSpPr>
          <p:nvPr>
            <p:ph type="sldNum" sz="quarter" idx="12"/>
          </p:nvPr>
        </p:nvSpPr>
        <p:spPr/>
        <p:txBody>
          <a:bodyPr/>
          <a:lstStyle/>
          <a:p>
            <a:fld id="{65DBD1E2-D45E-47D4-8DD8-1285FEA24AE0}" type="slidenum">
              <a:rPr lang="en-US" smtClean="0"/>
              <a:pPr/>
              <a:t>73</a:t>
            </a:fld>
            <a:endParaRPr lang="en-US" dirty="0"/>
          </a:p>
        </p:txBody>
      </p:sp>
      <mc:AlternateContent xmlns:mc="http://schemas.openxmlformats.org/markup-compatibility/2006" xmlns:a14="http://schemas.microsoft.com/office/drawing/2010/main">
        <mc:Choice Requires="a14">
          <p:sp>
            <p:nvSpPr>
              <p:cNvPr id="7" name="TextBox 6"/>
              <p:cNvSpPr txBox="1"/>
              <p:nvPr/>
            </p:nvSpPr>
            <p:spPr>
              <a:xfrm>
                <a:off x="775214" y="2173047"/>
                <a:ext cx="10828447" cy="4337278"/>
              </a:xfrm>
              <a:prstGeom prst="rect">
                <a:avLst/>
              </a:prstGeom>
              <a:noFill/>
            </p:spPr>
            <p:txBody>
              <a:bodyPr wrap="square" rtlCol="0">
                <a:spAutoFit/>
              </a:bodyPr>
              <a:lstStyle/>
              <a:p>
                <a:r>
                  <a:rPr lang="en-US" sz="2800" dirty="0">
                    <a:solidFill>
                      <a:srgbClr val="434343"/>
                    </a:solidFill>
                    <a:latin typeface="Times New Roman" panose="02020603050405020304" pitchFamily="18" charset="0"/>
                    <a:cs typeface="Times New Roman" panose="02020603050405020304" pitchFamily="18" charset="0"/>
                  </a:rPr>
                  <a:t>Gradient Descent (approximate solution using sub-gradient):</a:t>
                </a:r>
              </a:p>
              <a:p>
                <a:endParaRPr lang="en-US" dirty="0">
                  <a:latin typeface="Times New Roman" panose="020206030504050203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cs typeface="Times New Roman" panose="02020603050405020304" pitchFamily="18" charset="0"/>
                        </a:rPr>
                        <m:t>𝜃</m:t>
                      </m:r>
                      <m:r>
                        <a:rPr lang="en-US" i="1">
                          <a:latin typeface="Cambria Math" panose="02040503050406030204" pitchFamily="18" charset="0"/>
                          <a:cs typeface="Times New Roman" panose="02020603050405020304" pitchFamily="18" charset="0"/>
                        </a:rPr>
                        <m:t> ≔</m:t>
                      </m:r>
                      <m:r>
                        <a:rPr lang="en-US" i="1">
                          <a:latin typeface="Cambria Math" panose="02040503050406030204" pitchFamily="18" charset="0"/>
                          <a:cs typeface="Times New Roman" panose="02020603050405020304" pitchFamily="18" charset="0"/>
                        </a:rPr>
                        <m:t>𝜃</m:t>
                      </m:r>
                      <m:r>
                        <a:rPr lang="en-US" i="1">
                          <a:latin typeface="Cambria Math" panose="02040503050406030204" pitchFamily="18" charset="0"/>
                          <a:cs typeface="Times New Roman" panose="02020603050405020304" pitchFamily="18" charset="0"/>
                        </a:rPr>
                        <m:t> −</m:t>
                      </m:r>
                      <m:r>
                        <a:rPr lang="en-US" b="0" i="1" smtClean="0">
                          <a:latin typeface="Cambria Math" panose="02040503050406030204" pitchFamily="18" charset="0"/>
                          <a:cs typeface="Times New Roman" panose="02020603050405020304" pitchFamily="18" charset="0"/>
                        </a:rPr>
                        <m:t>𝛼</m:t>
                      </m:r>
                      <m:d>
                        <m:dPr>
                          <m:begChr m:val="["/>
                          <m:endChr m:val="]"/>
                          <m:ctrlPr>
                            <a:rPr lang="en-US" i="1">
                              <a:latin typeface="Cambria Math" panose="02040503050406030204" pitchFamily="18" charset="0"/>
                              <a:cs typeface="Times New Roman" panose="02020603050405020304" pitchFamily="18" charset="0"/>
                            </a:rPr>
                          </m:ctrlPr>
                        </m:dPr>
                        <m:e>
                          <m:sSup>
                            <m:sSupPr>
                              <m:ctrlPr>
                                <a:rPr lang="en-US" i="1">
                                  <a:latin typeface="Cambria Math" panose="02040503050406030204" pitchFamily="18" charset="0"/>
                                  <a:cs typeface="Times New Roman" panose="02020603050405020304" pitchFamily="18" charset="0"/>
                                </a:rPr>
                              </m:ctrlPr>
                            </m:sSupPr>
                            <m:e>
                              <m:f>
                                <m:fPr>
                                  <m:ctrlPr>
                                    <a:rPr lang="en-US" b="0" i="1" smtClean="0">
                                      <a:latin typeface="Cambria Math" panose="02040503050406030204" pitchFamily="18" charset="0"/>
                                      <a:cs typeface="Times New Roman" panose="02020603050405020304" pitchFamily="18" charset="0"/>
                                    </a:rPr>
                                  </m:ctrlPr>
                                </m:fPr>
                                <m:num>
                                  <m:r>
                                    <a:rPr lang="en-US" b="0" i="1" smtClean="0">
                                      <a:latin typeface="Cambria Math" panose="02040503050406030204" pitchFamily="18" charset="0"/>
                                      <a:cs typeface="Times New Roman" panose="02020603050405020304" pitchFamily="18" charset="0"/>
                                    </a:rPr>
                                    <m:t>1</m:t>
                                  </m:r>
                                </m:num>
                                <m:den>
                                  <m:r>
                                    <a:rPr lang="en-US" b="0" i="1" smtClean="0">
                                      <a:latin typeface="Cambria Math" panose="02040503050406030204" pitchFamily="18" charset="0"/>
                                      <a:cs typeface="Times New Roman" panose="02020603050405020304" pitchFamily="18" charset="0"/>
                                    </a:rPr>
                                    <m:t>𝑚</m:t>
                                  </m:r>
                                </m:den>
                              </m:f>
                              <m:r>
                                <a:rPr lang="en-US" i="1">
                                  <a:latin typeface="Cambria Math" panose="02040503050406030204" pitchFamily="18" charset="0"/>
                                  <a:cs typeface="Times New Roman" panose="02020603050405020304" pitchFamily="18" charset="0"/>
                                </a:rPr>
                                <m:t>𝑋</m:t>
                              </m:r>
                            </m:e>
                            <m:sup>
                              <m:r>
                                <a:rPr lang="en-US" i="1">
                                  <a:latin typeface="Cambria Math" panose="02040503050406030204" pitchFamily="18" charset="0"/>
                                  <a:cs typeface="Times New Roman" panose="02020603050405020304" pitchFamily="18" charset="0"/>
                                </a:rPr>
                                <m:t>𝑇</m:t>
                              </m:r>
                            </m:sup>
                          </m:sSup>
                          <m:r>
                            <a:rPr lang="en-US" i="1">
                              <a:latin typeface="Cambria Math" panose="02040503050406030204" pitchFamily="18" charset="0"/>
                              <a:cs typeface="Times New Roman" panose="02020603050405020304" pitchFamily="18" charset="0"/>
                            </a:rPr>
                            <m:t>(</m:t>
                          </m:r>
                          <m:r>
                            <a:rPr lang="en-US" i="1">
                              <a:latin typeface="Cambria Math" panose="02040503050406030204" pitchFamily="18" charset="0"/>
                              <a:cs typeface="Times New Roman" panose="02020603050405020304" pitchFamily="18" charset="0"/>
                            </a:rPr>
                            <m:t>𝑋</m:t>
                          </m:r>
                          <m:r>
                            <a:rPr lang="en-US" i="1">
                              <a:latin typeface="Cambria Math" panose="02040503050406030204" pitchFamily="18" charset="0"/>
                              <a:cs typeface="Times New Roman" panose="02020603050405020304" pitchFamily="18" charset="0"/>
                            </a:rPr>
                            <m:t>𝜃</m:t>
                          </m:r>
                          <m:r>
                            <a:rPr lang="en-US" i="1">
                              <a:latin typeface="Cambria Math" panose="02040503050406030204" pitchFamily="18" charset="0"/>
                              <a:cs typeface="Times New Roman" panose="02020603050405020304" pitchFamily="18" charset="0"/>
                            </a:rPr>
                            <m:t>−</m:t>
                          </m:r>
                          <m:acc>
                            <m:accPr>
                              <m:chr m:val="⃗"/>
                              <m:ctrlPr>
                                <a:rPr lang="en-US" i="1">
                                  <a:latin typeface="Cambria Math" panose="02040503050406030204" pitchFamily="18" charset="0"/>
                                  <a:cs typeface="Times New Roman" panose="02020603050405020304" pitchFamily="18" charset="0"/>
                                </a:rPr>
                              </m:ctrlPr>
                            </m:accPr>
                            <m:e>
                              <m:r>
                                <a:rPr lang="en-US" i="1">
                                  <a:latin typeface="Cambria Math" panose="02040503050406030204" pitchFamily="18" charset="0"/>
                                  <a:cs typeface="Times New Roman" panose="02020603050405020304" pitchFamily="18" charset="0"/>
                                </a:rPr>
                                <m:t>𝑦</m:t>
                              </m:r>
                            </m:e>
                          </m:acc>
                          <m:r>
                            <m:rPr>
                              <m:nor/>
                            </m:rPr>
                            <a:rPr lang="en-US" dirty="0">
                              <a:latin typeface="Times New Roman" panose="02020603050405020304" pitchFamily="18" charset="0"/>
                              <a:cs typeface="Times New Roman" panose="02020603050405020304" pitchFamily="18" charset="0"/>
                            </a:rPr>
                            <m:t>) </m:t>
                          </m:r>
                          <m:r>
                            <a:rPr lang="en-US" i="1" dirty="0">
                              <a:latin typeface="Cambria Math" panose="02040503050406030204" pitchFamily="18" charset="0"/>
                              <a:cs typeface="Times New Roman" panose="02020603050405020304" pitchFamily="18" charset="0"/>
                            </a:rPr>
                            <m:t>+</m:t>
                          </m:r>
                          <m:r>
                            <a:rPr lang="en-US" i="1" dirty="0">
                              <a:latin typeface="Cambria Math" panose="02040503050406030204" pitchFamily="18" charset="0"/>
                              <a:cs typeface="Times New Roman" panose="02020603050405020304" pitchFamily="18" charset="0"/>
                            </a:rPr>
                            <m:t>𝜆</m:t>
                          </m:r>
                          <m:r>
                            <a:rPr lang="en-US" b="0" i="1" dirty="0" smtClean="0">
                              <a:latin typeface="Cambria Math" panose="02040503050406030204" pitchFamily="18" charset="0"/>
                              <a:cs typeface="Times New Roman" panose="02020603050405020304" pitchFamily="18" charset="0"/>
                            </a:rPr>
                            <m:t> </m:t>
                          </m:r>
                          <m:r>
                            <a:rPr lang="en-US" b="0" i="1" dirty="0" smtClean="0">
                              <a:latin typeface="Cambria Math" panose="02040503050406030204" pitchFamily="18" charset="0"/>
                              <a:cs typeface="Times New Roman" panose="02020603050405020304" pitchFamily="18" charset="0"/>
                            </a:rPr>
                            <m:t>𝑠𝑖𝑔𝑛</m:t>
                          </m:r>
                          <m:r>
                            <a:rPr lang="en-US" b="0" i="1" dirty="0" smtClean="0">
                              <a:latin typeface="Cambria Math" panose="02040503050406030204" pitchFamily="18" charset="0"/>
                              <a:cs typeface="Times New Roman" panose="02020603050405020304" pitchFamily="18" charset="0"/>
                            </a:rPr>
                            <m:t>(</m:t>
                          </m:r>
                          <m:r>
                            <a:rPr lang="en-US" b="0" i="1" dirty="0" smtClean="0">
                              <a:latin typeface="Cambria Math" panose="02040503050406030204" pitchFamily="18" charset="0"/>
                              <a:cs typeface="Times New Roman" panose="02020603050405020304" pitchFamily="18" charset="0"/>
                            </a:rPr>
                            <m:t>𝜃</m:t>
                          </m:r>
                          <m:r>
                            <a:rPr lang="en-US" b="0" i="1" dirty="0" smtClean="0">
                              <a:latin typeface="Cambria Math" panose="02040503050406030204" pitchFamily="18" charset="0"/>
                              <a:cs typeface="Times New Roman" panose="02020603050405020304" pitchFamily="18" charset="0"/>
                            </a:rPr>
                            <m:t>)</m:t>
                          </m:r>
                        </m:e>
                      </m:d>
                    </m:oMath>
                  </m:oMathPara>
                </a14:m>
                <a:endParaRPr lang="en-US" dirty="0">
                  <a:latin typeface="Times New Roman" panose="020206030504050203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cs typeface="Times New Roman" panose="02020603050405020304" pitchFamily="18" charset="0"/>
                        </a:rPr>
                        <m:t>𝑠𝑖𝑔𝑛</m:t>
                      </m:r>
                      <m:d>
                        <m:dPr>
                          <m:ctrlPr>
                            <a:rPr lang="en-US" b="0" i="1" smtClean="0">
                              <a:latin typeface="Cambria Math" panose="02040503050406030204" pitchFamily="18" charset="0"/>
                              <a:cs typeface="Times New Roman" panose="02020603050405020304" pitchFamily="18" charset="0"/>
                            </a:rPr>
                          </m:ctrlPr>
                        </m:dPr>
                        <m:e>
                          <m:r>
                            <a:rPr lang="en-US" b="0" i="1" smtClean="0">
                              <a:latin typeface="Cambria Math" panose="02040503050406030204" pitchFamily="18" charset="0"/>
                              <a:cs typeface="Times New Roman" panose="02020603050405020304" pitchFamily="18" charset="0"/>
                            </a:rPr>
                            <m:t>𝜃</m:t>
                          </m:r>
                        </m:e>
                      </m:d>
                      <m:r>
                        <a:rPr lang="en-US" b="0" i="1" smtClean="0">
                          <a:latin typeface="Cambria Math" panose="02040503050406030204" pitchFamily="18" charset="0"/>
                          <a:cs typeface="Times New Roman" panose="02020603050405020304" pitchFamily="18" charset="0"/>
                        </a:rPr>
                        <m:t>=</m:t>
                      </m:r>
                      <m:d>
                        <m:dPr>
                          <m:begChr m:val="["/>
                          <m:endChr m:val="]"/>
                          <m:ctrlPr>
                            <a:rPr lang="en-US" b="0" i="1" smtClean="0">
                              <a:latin typeface="Cambria Math" panose="02040503050406030204" pitchFamily="18" charset="0"/>
                              <a:cs typeface="Times New Roman" panose="02020603050405020304" pitchFamily="18" charset="0"/>
                            </a:rPr>
                          </m:ctrlPr>
                        </m:dPr>
                        <m:e>
                          <m:eqArr>
                            <m:eqArrPr>
                              <m:ctrlPr>
                                <a:rPr lang="en-US" b="0" i="1" smtClean="0">
                                  <a:latin typeface="Cambria Math" panose="02040503050406030204" pitchFamily="18" charset="0"/>
                                  <a:cs typeface="Times New Roman" panose="02020603050405020304" pitchFamily="18" charset="0"/>
                                </a:rPr>
                              </m:ctrlPr>
                            </m:eqArrPr>
                            <m:e>
                              <m:r>
                                <a:rPr lang="en-US" b="0" i="1" smtClean="0">
                                  <a:latin typeface="Cambria Math" panose="02040503050406030204" pitchFamily="18" charset="0"/>
                                  <a:cs typeface="Times New Roman" panose="02020603050405020304" pitchFamily="18" charset="0"/>
                                </a:rPr>
                                <m:t>0</m:t>
                              </m:r>
                            </m:e>
                            <m:e>
                              <m:r>
                                <a:rPr lang="en-US" b="0" i="1" smtClean="0">
                                  <a:latin typeface="Cambria Math" panose="02040503050406030204" pitchFamily="18" charset="0"/>
                                  <a:cs typeface="Times New Roman" panose="02020603050405020304" pitchFamily="18" charset="0"/>
                                </a:rPr>
                                <m:t>𝑠𝑖𝑔𝑛</m:t>
                              </m:r>
                              <m:r>
                                <a:rPr lang="en-US" b="0" i="1" smtClean="0">
                                  <a:latin typeface="Cambria Math" panose="02040503050406030204" pitchFamily="18" charset="0"/>
                                  <a:cs typeface="Times New Roman" panose="02020603050405020304" pitchFamily="18" charset="0"/>
                                </a:rPr>
                                <m:t>(</m:t>
                              </m:r>
                              <m:sSub>
                                <m:sSubPr>
                                  <m:ctrlPr>
                                    <a:rPr lang="en-US" b="0" i="1" smtClean="0">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𝜃</m:t>
                                  </m:r>
                                </m:e>
                                <m:sub>
                                  <m:r>
                                    <a:rPr lang="en-US" b="0" i="1" smtClean="0">
                                      <a:latin typeface="Cambria Math" panose="02040503050406030204" pitchFamily="18" charset="0"/>
                                      <a:cs typeface="Times New Roman" panose="02020603050405020304" pitchFamily="18" charset="0"/>
                                    </a:rPr>
                                    <m:t>1</m:t>
                                  </m:r>
                                </m:sub>
                              </m:sSub>
                              <m:r>
                                <a:rPr lang="en-US" b="0" i="1" smtClean="0">
                                  <a:latin typeface="Cambria Math" panose="02040503050406030204" pitchFamily="18" charset="0"/>
                                  <a:cs typeface="Times New Roman" panose="02020603050405020304" pitchFamily="18" charset="0"/>
                                </a:rPr>
                                <m:t>)</m:t>
                              </m:r>
                            </m:e>
                            <m:e>
                              <m:r>
                                <a:rPr lang="en-US" b="0" i="1" smtClean="0">
                                  <a:latin typeface="Cambria Math" panose="02040503050406030204" pitchFamily="18" charset="0"/>
                                  <a:cs typeface="Times New Roman" panose="02020603050405020304" pitchFamily="18" charset="0"/>
                                </a:rPr>
                                <m:t>𝑠𝑖𝑔𝑛</m:t>
                              </m:r>
                              <m:r>
                                <a:rPr lang="en-US" b="0" i="1" smtClean="0">
                                  <a:latin typeface="Cambria Math" panose="02040503050406030204" pitchFamily="18" charset="0"/>
                                  <a:cs typeface="Times New Roman" panose="02020603050405020304" pitchFamily="18" charset="0"/>
                                </a:rPr>
                                <m:t>(</m:t>
                              </m:r>
                              <m:sSub>
                                <m:sSubPr>
                                  <m:ctrlPr>
                                    <a:rPr lang="en-US" b="0" i="1" smtClean="0">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𝜃</m:t>
                                  </m:r>
                                </m:e>
                                <m:sub>
                                  <m:r>
                                    <a:rPr lang="en-US" b="0" i="1" smtClean="0">
                                      <a:latin typeface="Cambria Math" panose="02040503050406030204" pitchFamily="18" charset="0"/>
                                      <a:cs typeface="Times New Roman" panose="02020603050405020304" pitchFamily="18" charset="0"/>
                                    </a:rPr>
                                    <m:t>2</m:t>
                                  </m:r>
                                </m:sub>
                              </m:sSub>
                              <m:r>
                                <a:rPr lang="en-US" b="0" i="1" smtClean="0">
                                  <a:latin typeface="Cambria Math" panose="02040503050406030204" pitchFamily="18" charset="0"/>
                                  <a:cs typeface="Times New Roman" panose="02020603050405020304" pitchFamily="18" charset="0"/>
                                </a:rPr>
                                <m:t>)</m:t>
                              </m:r>
                            </m:e>
                            <m:e>
                              <m:r>
                                <a:rPr lang="en-US" b="0" i="1" smtClean="0">
                                  <a:latin typeface="Cambria Math" panose="02040503050406030204" pitchFamily="18" charset="0"/>
                                  <a:cs typeface="Times New Roman" panose="02020603050405020304" pitchFamily="18" charset="0"/>
                                </a:rPr>
                                <m:t>⋮</m:t>
                              </m:r>
                            </m:e>
                            <m:e>
                              <m:r>
                                <a:rPr lang="en-US" b="0" i="1" smtClean="0">
                                  <a:latin typeface="Cambria Math" panose="02040503050406030204" pitchFamily="18" charset="0"/>
                                  <a:cs typeface="Times New Roman" panose="02020603050405020304" pitchFamily="18" charset="0"/>
                                </a:rPr>
                                <m:t>𝑠𝑖𝑔𝑛</m:t>
                              </m:r>
                              <m:r>
                                <a:rPr lang="en-US" b="0" i="1" smtClean="0">
                                  <a:latin typeface="Cambria Math" panose="02040503050406030204" pitchFamily="18" charset="0"/>
                                  <a:cs typeface="Times New Roman" panose="02020603050405020304" pitchFamily="18" charset="0"/>
                                </a:rPr>
                                <m:t>(</m:t>
                              </m:r>
                              <m:sSub>
                                <m:sSubPr>
                                  <m:ctrlPr>
                                    <a:rPr lang="en-US" b="0" i="1" smtClean="0">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𝜃</m:t>
                                  </m:r>
                                </m:e>
                                <m:sub>
                                  <m:r>
                                    <a:rPr lang="en-US" b="0" i="1" smtClean="0">
                                      <a:latin typeface="Cambria Math" panose="02040503050406030204" pitchFamily="18" charset="0"/>
                                      <a:cs typeface="Times New Roman" panose="02020603050405020304" pitchFamily="18" charset="0"/>
                                    </a:rPr>
                                    <m:t>𝑛</m:t>
                                  </m:r>
                                </m:sub>
                              </m:sSub>
                              <m:r>
                                <a:rPr lang="en-US" b="0" i="1" smtClean="0">
                                  <a:latin typeface="Cambria Math" panose="02040503050406030204" pitchFamily="18" charset="0"/>
                                  <a:cs typeface="Times New Roman" panose="02020603050405020304" pitchFamily="18" charset="0"/>
                                </a:rPr>
                                <m:t>)</m:t>
                              </m:r>
                            </m:e>
                          </m:eqArr>
                        </m:e>
                      </m:d>
                    </m:oMath>
                  </m:oMathPara>
                </a14:m>
                <a:endParaRPr lang="en-US" dirty="0">
                  <a:latin typeface="Times New Roman" panose="02020603050405020304" pitchFamily="18" charset="0"/>
                  <a:cs typeface="Times New Roman" panose="02020603050405020304" pitchFamily="18" charset="0"/>
                </a:endParaRPr>
              </a:p>
              <a:p>
                <a:endParaRPr lang="en-US" b="0" i="1" dirty="0">
                  <a:latin typeface="Cambria Math" panose="020405030504060302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cs typeface="Times New Roman" panose="02020603050405020304" pitchFamily="18" charset="0"/>
                        </a:rPr>
                        <m:t>𝑤h𝑒𝑟𝑒</m:t>
                      </m:r>
                      <m:r>
                        <a:rPr lang="en-US" b="0" i="1" smtClean="0">
                          <a:latin typeface="Cambria Math" panose="02040503050406030204" pitchFamily="18" charset="0"/>
                          <a:cs typeface="Times New Roman" panose="02020603050405020304" pitchFamily="18" charset="0"/>
                        </a:rPr>
                        <m:t> </m:t>
                      </m:r>
                      <m:r>
                        <a:rPr lang="en-US" b="0" i="1" smtClean="0">
                          <a:latin typeface="Cambria Math" panose="02040503050406030204" pitchFamily="18" charset="0"/>
                          <a:cs typeface="Times New Roman" panose="02020603050405020304" pitchFamily="18" charset="0"/>
                        </a:rPr>
                        <m:t>𝑠𝑖𝑔𝑛</m:t>
                      </m:r>
                      <m:d>
                        <m:dPr>
                          <m:ctrlPr>
                            <a:rPr lang="en-US" b="0" i="1" smtClean="0">
                              <a:latin typeface="Cambria Math" panose="02040503050406030204" pitchFamily="18" charset="0"/>
                              <a:cs typeface="Times New Roman" panose="02020603050405020304" pitchFamily="18" charset="0"/>
                            </a:rPr>
                          </m:ctrlPr>
                        </m:dPr>
                        <m:e>
                          <m:sSub>
                            <m:sSubPr>
                              <m:ctrlPr>
                                <a:rPr lang="en-US" b="0" i="1" smtClean="0">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𝜃</m:t>
                              </m:r>
                            </m:e>
                            <m:sub>
                              <m:r>
                                <a:rPr lang="en-US" b="0" i="1" smtClean="0">
                                  <a:latin typeface="Cambria Math" panose="02040503050406030204" pitchFamily="18" charset="0"/>
                                  <a:cs typeface="Times New Roman" panose="02020603050405020304" pitchFamily="18" charset="0"/>
                                </a:rPr>
                                <m:t>𝑗</m:t>
                              </m:r>
                            </m:sub>
                          </m:sSub>
                        </m:e>
                      </m:d>
                      <m:r>
                        <a:rPr lang="en-US" b="0" i="1" smtClean="0">
                          <a:latin typeface="Cambria Math" panose="02040503050406030204" pitchFamily="18" charset="0"/>
                          <a:cs typeface="Times New Roman" panose="02020603050405020304" pitchFamily="18" charset="0"/>
                        </a:rPr>
                        <m:t>=</m:t>
                      </m:r>
                      <m:d>
                        <m:dPr>
                          <m:begChr m:val="{"/>
                          <m:endChr m:val=""/>
                          <m:ctrlPr>
                            <a:rPr lang="en-US" b="0" i="1" smtClean="0">
                              <a:latin typeface="Cambria Math" panose="02040503050406030204" pitchFamily="18" charset="0"/>
                              <a:cs typeface="Times New Roman" panose="02020603050405020304" pitchFamily="18" charset="0"/>
                            </a:rPr>
                          </m:ctrlPr>
                        </m:dPr>
                        <m:e>
                          <m:eqArr>
                            <m:eqArrPr>
                              <m:ctrlPr>
                                <a:rPr lang="en-US" b="0" i="1" smtClean="0">
                                  <a:latin typeface="Cambria Math" panose="02040503050406030204" pitchFamily="18" charset="0"/>
                                  <a:cs typeface="Times New Roman" panose="02020603050405020304" pitchFamily="18" charset="0"/>
                                </a:rPr>
                              </m:ctrlPr>
                            </m:eqArrPr>
                            <m:e>
                              <m:r>
                                <a:rPr lang="en-US" b="0" i="1" smtClean="0">
                                  <a:latin typeface="Cambria Math" panose="02040503050406030204" pitchFamily="18" charset="0"/>
                                  <a:cs typeface="Times New Roman" panose="02020603050405020304" pitchFamily="18" charset="0"/>
                                </a:rPr>
                                <m:t>−1   </m:t>
                              </m:r>
                              <m:r>
                                <a:rPr lang="en-US" b="0" i="1" smtClean="0">
                                  <a:latin typeface="Cambria Math" panose="02040503050406030204" pitchFamily="18" charset="0"/>
                                  <a:cs typeface="Times New Roman" panose="02020603050405020304" pitchFamily="18" charset="0"/>
                                </a:rPr>
                                <m:t>𝑖𝑓</m:t>
                              </m:r>
                              <m:r>
                                <a:rPr lang="en-US" b="0" i="1" smtClean="0">
                                  <a:latin typeface="Cambria Math" panose="02040503050406030204" pitchFamily="18" charset="0"/>
                                  <a:cs typeface="Times New Roman" panose="02020603050405020304" pitchFamily="18" charset="0"/>
                                </a:rPr>
                                <m:t> </m:t>
                              </m:r>
                              <m:sSub>
                                <m:sSubPr>
                                  <m:ctrlPr>
                                    <a:rPr lang="en-US" b="0" i="1" smtClean="0">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𝜃</m:t>
                                  </m:r>
                                </m:e>
                                <m:sub>
                                  <m:r>
                                    <a:rPr lang="en-US" b="0" i="1" smtClean="0">
                                      <a:latin typeface="Cambria Math" panose="02040503050406030204" pitchFamily="18" charset="0"/>
                                      <a:cs typeface="Times New Roman" panose="02020603050405020304" pitchFamily="18" charset="0"/>
                                    </a:rPr>
                                    <m:t>𝑗</m:t>
                                  </m:r>
                                </m:sub>
                              </m:sSub>
                              <m:r>
                                <a:rPr lang="en-US" b="0" i="1" smtClean="0">
                                  <a:latin typeface="Cambria Math" panose="02040503050406030204" pitchFamily="18" charset="0"/>
                                  <a:cs typeface="Times New Roman" panose="02020603050405020304" pitchFamily="18" charset="0"/>
                                </a:rPr>
                                <m:t>&lt;0</m:t>
                              </m:r>
                            </m:e>
                            <m:e>
                              <m:r>
                                <a:rPr lang="en-US" b="0" i="1" smtClean="0">
                                  <a:latin typeface="Cambria Math" panose="02040503050406030204" pitchFamily="18" charset="0"/>
                                  <a:cs typeface="Times New Roman" panose="02020603050405020304" pitchFamily="18" charset="0"/>
                                </a:rPr>
                                <m:t>0   </m:t>
                              </m:r>
                              <m:r>
                                <a:rPr lang="en-US" b="0" i="1" smtClean="0">
                                  <a:latin typeface="Cambria Math" panose="02040503050406030204" pitchFamily="18" charset="0"/>
                                  <a:cs typeface="Times New Roman" panose="02020603050405020304" pitchFamily="18" charset="0"/>
                                </a:rPr>
                                <m:t>𝑖𝑓</m:t>
                              </m:r>
                              <m:r>
                                <a:rPr lang="en-US" b="0" i="1" smtClean="0">
                                  <a:latin typeface="Cambria Math" panose="02040503050406030204" pitchFamily="18" charset="0"/>
                                  <a:cs typeface="Times New Roman" panose="02020603050405020304" pitchFamily="18" charset="0"/>
                                </a:rPr>
                                <m:t> </m:t>
                              </m:r>
                              <m:sSub>
                                <m:sSubPr>
                                  <m:ctrlPr>
                                    <a:rPr lang="en-US" b="0" i="1" smtClean="0">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𝜃</m:t>
                                  </m:r>
                                </m:e>
                                <m:sub>
                                  <m:r>
                                    <a:rPr lang="en-US" b="0" i="1" smtClean="0">
                                      <a:latin typeface="Cambria Math" panose="02040503050406030204" pitchFamily="18" charset="0"/>
                                      <a:cs typeface="Times New Roman" panose="02020603050405020304" pitchFamily="18" charset="0"/>
                                    </a:rPr>
                                    <m:t>𝑗</m:t>
                                  </m:r>
                                </m:sub>
                              </m:sSub>
                              <m:r>
                                <a:rPr lang="en-US" b="0" i="1" smtClean="0">
                                  <a:latin typeface="Cambria Math" panose="02040503050406030204" pitchFamily="18" charset="0"/>
                                  <a:cs typeface="Times New Roman" panose="02020603050405020304" pitchFamily="18" charset="0"/>
                                </a:rPr>
                                <m:t>=0</m:t>
                              </m:r>
                            </m:e>
                            <m:e>
                              <m:r>
                                <a:rPr lang="en-US" b="0" i="1" smtClean="0">
                                  <a:latin typeface="Cambria Math" panose="02040503050406030204" pitchFamily="18" charset="0"/>
                                  <a:cs typeface="Times New Roman" panose="02020603050405020304" pitchFamily="18" charset="0"/>
                                </a:rPr>
                                <m:t>+ 1   </m:t>
                              </m:r>
                              <m:r>
                                <a:rPr lang="en-US" b="0" i="1" smtClean="0">
                                  <a:latin typeface="Cambria Math" panose="02040503050406030204" pitchFamily="18" charset="0"/>
                                  <a:cs typeface="Times New Roman" panose="02020603050405020304" pitchFamily="18" charset="0"/>
                                </a:rPr>
                                <m:t>𝑖𝑓</m:t>
                              </m:r>
                              <m:r>
                                <a:rPr lang="en-US" b="0" i="1" smtClean="0">
                                  <a:latin typeface="Cambria Math" panose="02040503050406030204" pitchFamily="18" charset="0"/>
                                  <a:cs typeface="Times New Roman" panose="02020603050405020304" pitchFamily="18" charset="0"/>
                                </a:rPr>
                                <m:t> </m:t>
                              </m:r>
                              <m:sSub>
                                <m:sSubPr>
                                  <m:ctrlPr>
                                    <a:rPr lang="en-US" b="0" i="1" smtClean="0">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𝜃</m:t>
                                  </m:r>
                                </m:e>
                                <m:sub>
                                  <m:r>
                                    <a:rPr lang="en-US" b="0" i="1" smtClean="0">
                                      <a:latin typeface="Cambria Math" panose="02040503050406030204" pitchFamily="18" charset="0"/>
                                      <a:cs typeface="Times New Roman" panose="02020603050405020304" pitchFamily="18" charset="0"/>
                                    </a:rPr>
                                    <m:t>𝑗</m:t>
                                  </m:r>
                                </m:sub>
                              </m:sSub>
                              <m:r>
                                <a:rPr lang="en-US" b="0" i="1" smtClean="0">
                                  <a:latin typeface="Cambria Math" panose="02040503050406030204" pitchFamily="18" charset="0"/>
                                  <a:cs typeface="Times New Roman" panose="02020603050405020304" pitchFamily="18" charset="0"/>
                                </a:rPr>
                                <m:t>&gt;1 </m:t>
                              </m:r>
                            </m:e>
                          </m:eqArr>
                        </m:e>
                      </m:d>
                    </m:oMath>
                  </m:oMathPara>
                </a14:m>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775214" y="2173047"/>
                <a:ext cx="10828447" cy="4337278"/>
              </a:xfrm>
              <a:prstGeom prst="rect">
                <a:avLst/>
              </a:prstGeom>
              <a:blipFill>
                <a:blip r:embed="rId2"/>
                <a:stretch>
                  <a:fillRect l="-1126" t="-1404"/>
                </a:stretch>
              </a:blipFill>
            </p:spPr>
            <p:txBody>
              <a:bodyPr/>
              <a:lstStyle/>
              <a:p>
                <a:r>
                  <a:rPr lang="en-US">
                    <a:noFill/>
                  </a:rPr>
                  <a:t> </a:t>
                </a:r>
              </a:p>
            </p:txBody>
          </p:sp>
        </mc:Fallback>
      </mc:AlternateContent>
      <p:sp>
        <p:nvSpPr>
          <p:cNvPr id="9" name="TextBox 8"/>
          <p:cNvSpPr txBox="1"/>
          <p:nvPr/>
        </p:nvSpPr>
        <p:spPr>
          <a:xfrm>
            <a:off x="672352" y="1258645"/>
            <a:ext cx="8520057" cy="646331"/>
          </a:xfrm>
          <a:prstGeom prst="rect">
            <a:avLst/>
          </a:prstGeom>
          <a:noFill/>
        </p:spPr>
        <p:txBody>
          <a:bodyPr wrap="square" rtlCol="0">
            <a:spAutoFit/>
          </a:bodyPr>
          <a:lstStyle/>
          <a:p>
            <a:pPr marL="285750" indent="-285750">
              <a:buFont typeface="Arial" panose="020B0604020202020204" pitchFamily="34" charset="0"/>
              <a:buChar char="•"/>
            </a:pPr>
            <a:r>
              <a:rPr lang="en-US" dirty="0"/>
              <a:t>No Closed firm solution</a:t>
            </a:r>
          </a:p>
          <a:p>
            <a:pPr marL="285750" indent="-285750">
              <a:buFont typeface="Arial" panose="020B0604020202020204" pitchFamily="34" charset="0"/>
              <a:buChar char="•"/>
            </a:pPr>
            <a:r>
              <a:rPr lang="en-US" dirty="0" err="1"/>
              <a:t>Scikit</a:t>
            </a:r>
            <a:r>
              <a:rPr lang="en-US" dirty="0"/>
              <a:t> Learn uses Coordinate Descent Algorithm (beyond scope of this course) </a:t>
            </a:r>
          </a:p>
        </p:txBody>
      </p:sp>
    </p:spTree>
    <p:extLst>
      <p:ext uri="{BB962C8B-B14F-4D97-AF65-F5344CB8AC3E}">
        <p14:creationId xmlns:p14="http://schemas.microsoft.com/office/powerpoint/2010/main" val="132454320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Lasso-</a:t>
            </a:r>
            <a:r>
              <a:rPr lang="en-US" dirty="0" err="1"/>
              <a:t>sklearn</a:t>
            </a:r>
            <a:endParaRPr lang="en-US" dirty="0"/>
          </a:p>
        </p:txBody>
      </p:sp>
      <p:sp>
        <p:nvSpPr>
          <p:cNvPr id="4" name="Slide Number Placeholder 3"/>
          <p:cNvSpPr>
            <a:spLocks noGrp="1"/>
          </p:cNvSpPr>
          <p:nvPr>
            <p:ph type="sldNum" sz="quarter" idx="12"/>
          </p:nvPr>
        </p:nvSpPr>
        <p:spPr/>
        <p:txBody>
          <a:bodyPr/>
          <a:lstStyle/>
          <a:p>
            <a:fld id="{65DBD1E2-D45E-47D4-8DD8-1285FEA24AE0}" type="slidenum">
              <a:rPr lang="en-US" smtClean="0"/>
              <a:pPr/>
              <a:t>74</a:t>
            </a:fld>
            <a:endParaRPr lang="en-US" dirty="0"/>
          </a:p>
        </p:txBody>
      </p:sp>
      <p:pic>
        <p:nvPicPr>
          <p:cNvPr id="3" name="Picture 2"/>
          <p:cNvPicPr>
            <a:picLocks noChangeAspect="1"/>
          </p:cNvPicPr>
          <p:nvPr/>
        </p:nvPicPr>
        <p:blipFill>
          <a:blip r:embed="rId2"/>
          <a:stretch>
            <a:fillRect/>
          </a:stretch>
        </p:blipFill>
        <p:spPr>
          <a:xfrm>
            <a:off x="460513" y="1390418"/>
            <a:ext cx="6119191" cy="1757926"/>
          </a:xfrm>
          <a:prstGeom prst="rect">
            <a:avLst/>
          </a:prstGeom>
        </p:spPr>
      </p:pic>
      <p:pic>
        <p:nvPicPr>
          <p:cNvPr id="5" name="Picture 4"/>
          <p:cNvPicPr>
            <a:picLocks noChangeAspect="1"/>
          </p:cNvPicPr>
          <p:nvPr/>
        </p:nvPicPr>
        <p:blipFill>
          <a:blip r:embed="rId3"/>
          <a:stretch>
            <a:fillRect/>
          </a:stretch>
        </p:blipFill>
        <p:spPr>
          <a:xfrm>
            <a:off x="403807" y="3932040"/>
            <a:ext cx="11490404" cy="1382083"/>
          </a:xfrm>
          <a:prstGeom prst="rect">
            <a:avLst/>
          </a:prstGeom>
        </p:spPr>
      </p:pic>
      <p:sp>
        <p:nvSpPr>
          <p:cNvPr id="8" name="TextBox 7"/>
          <p:cNvSpPr txBox="1"/>
          <p:nvPr/>
        </p:nvSpPr>
        <p:spPr>
          <a:xfrm>
            <a:off x="4505738" y="4698603"/>
            <a:ext cx="6904383" cy="369332"/>
          </a:xfrm>
          <a:prstGeom prst="rect">
            <a:avLst/>
          </a:prstGeom>
          <a:noFill/>
        </p:spPr>
        <p:txBody>
          <a:bodyPr wrap="square" rtlCol="0">
            <a:spAutoFit/>
          </a:bodyPr>
          <a:lstStyle/>
          <a:p>
            <a:r>
              <a:rPr lang="en-US" b="1" dirty="0">
                <a:solidFill>
                  <a:srgbClr val="FF0000"/>
                </a:solidFill>
              </a:rPr>
              <a:t>You can specify alpha and learning rate as </a:t>
            </a:r>
            <a:r>
              <a:rPr lang="en-US" b="1" dirty="0" err="1">
                <a:solidFill>
                  <a:srgbClr val="FF0000"/>
                </a:solidFill>
              </a:rPr>
              <a:t>hyperparameters</a:t>
            </a:r>
            <a:r>
              <a:rPr lang="en-US" b="1" dirty="0">
                <a:solidFill>
                  <a:srgbClr val="FF0000"/>
                </a:solidFill>
              </a:rPr>
              <a:t> as well </a:t>
            </a:r>
          </a:p>
        </p:txBody>
      </p:sp>
    </p:spTree>
    <p:extLst>
      <p:ext uri="{BB962C8B-B14F-4D97-AF65-F5344CB8AC3E}">
        <p14:creationId xmlns:p14="http://schemas.microsoft.com/office/powerpoint/2010/main" val="275105793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0B8FE-776D-46A7-B0C9-0B21CF571FDD}"/>
              </a:ext>
            </a:extLst>
          </p:cNvPr>
          <p:cNvSpPr>
            <a:spLocks noGrp="1"/>
          </p:cNvSpPr>
          <p:nvPr>
            <p:ph type="title"/>
          </p:nvPr>
        </p:nvSpPr>
        <p:spPr/>
        <p:txBody>
          <a:bodyPr/>
          <a:lstStyle/>
          <a:p>
            <a:r>
              <a:rPr lang="en-US" dirty="0">
                <a:cs typeface="Calibri Light"/>
              </a:rPr>
              <a:t>L1 vs L2</a:t>
            </a:r>
            <a:endParaRPr lang="en-US" dirty="0"/>
          </a:p>
        </p:txBody>
      </p:sp>
      <p:pic>
        <p:nvPicPr>
          <p:cNvPr id="5" name="Picture 4"/>
          <p:cNvPicPr>
            <a:picLocks noChangeAspect="1"/>
          </p:cNvPicPr>
          <p:nvPr/>
        </p:nvPicPr>
        <p:blipFill>
          <a:blip r:embed="rId2"/>
          <a:stretch>
            <a:fillRect/>
          </a:stretch>
        </p:blipFill>
        <p:spPr>
          <a:xfrm>
            <a:off x="2402370" y="1562307"/>
            <a:ext cx="6642238" cy="4426240"/>
          </a:xfrm>
          <a:prstGeom prst="rect">
            <a:avLst/>
          </a:prstGeom>
        </p:spPr>
      </p:pic>
    </p:spTree>
    <p:extLst>
      <p:ext uri="{BB962C8B-B14F-4D97-AF65-F5344CB8AC3E}">
        <p14:creationId xmlns:p14="http://schemas.microsoft.com/office/powerpoint/2010/main" val="394490644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0B8FE-776D-46A7-B0C9-0B21CF571FDD}"/>
              </a:ext>
            </a:extLst>
          </p:cNvPr>
          <p:cNvSpPr>
            <a:spLocks noGrp="1"/>
          </p:cNvSpPr>
          <p:nvPr>
            <p:ph type="title"/>
          </p:nvPr>
        </p:nvSpPr>
        <p:spPr/>
        <p:txBody>
          <a:bodyPr/>
          <a:lstStyle/>
          <a:p>
            <a:r>
              <a:rPr lang="en-US" dirty="0">
                <a:cs typeface="Calibri Light"/>
              </a:rPr>
              <a:t>L1 vs L2</a:t>
            </a:r>
            <a:endParaRPr lang="en-US" dirty="0"/>
          </a:p>
        </p:txBody>
      </p:sp>
      <p:pic>
        <p:nvPicPr>
          <p:cNvPr id="3" name="Picture 2"/>
          <p:cNvPicPr>
            <a:picLocks noChangeAspect="1"/>
          </p:cNvPicPr>
          <p:nvPr/>
        </p:nvPicPr>
        <p:blipFill>
          <a:blip r:embed="rId2"/>
          <a:stretch>
            <a:fillRect/>
          </a:stretch>
        </p:blipFill>
        <p:spPr>
          <a:xfrm>
            <a:off x="2988365" y="1363437"/>
            <a:ext cx="6496464" cy="4823330"/>
          </a:xfrm>
          <a:prstGeom prst="rect">
            <a:avLst/>
          </a:prstGeom>
        </p:spPr>
      </p:pic>
    </p:spTree>
    <p:extLst>
      <p:ext uri="{BB962C8B-B14F-4D97-AF65-F5344CB8AC3E}">
        <p14:creationId xmlns:p14="http://schemas.microsoft.com/office/powerpoint/2010/main" val="15871040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2F6522-DFD1-4292-9D28-2233CB8FD4D4}"/>
              </a:ext>
            </a:extLst>
          </p:cNvPr>
          <p:cNvSpPr>
            <a:spLocks noGrp="1"/>
          </p:cNvSpPr>
          <p:nvPr>
            <p:ph type="title"/>
          </p:nvPr>
        </p:nvSpPr>
        <p:spPr/>
        <p:txBody>
          <a:bodyPr/>
          <a:lstStyle/>
          <a:p>
            <a:r>
              <a:rPr lang="en-US" dirty="0">
                <a:cs typeface="Calibri Light"/>
              </a:rPr>
              <a:t>Key Difference</a:t>
            </a:r>
            <a:endParaRPr lang="en-US" dirty="0"/>
          </a:p>
        </p:txBody>
      </p:sp>
      <p:sp>
        <p:nvSpPr>
          <p:cNvPr id="3" name="Content Placeholder 2">
            <a:extLst>
              <a:ext uri="{FF2B5EF4-FFF2-40B4-BE49-F238E27FC236}">
                <a16:creationId xmlns:a16="http://schemas.microsoft.com/office/drawing/2014/main" id="{65DB92A1-8EAE-4001-A1F1-7C4D6E7D2DE2}"/>
              </a:ext>
            </a:extLst>
          </p:cNvPr>
          <p:cNvSpPr>
            <a:spLocks noGrp="1"/>
          </p:cNvSpPr>
          <p:nvPr>
            <p:ph idx="1"/>
          </p:nvPr>
        </p:nvSpPr>
        <p:spPr/>
        <p:txBody>
          <a:bodyPr vert="horz" lIns="91440" tIns="45720" rIns="91440" bIns="45720" rtlCol="0" anchor="t">
            <a:normAutofit/>
          </a:bodyPr>
          <a:lstStyle/>
          <a:p>
            <a:r>
              <a:rPr lang="en-US" b="1" dirty="0">
                <a:latin typeface="Times New Roman" panose="02020603050405020304" pitchFamily="18" charset="0"/>
                <a:cs typeface="Times New Roman" panose="02020603050405020304" pitchFamily="18" charset="0"/>
              </a:rPr>
              <a:t>Ridge: </a:t>
            </a:r>
            <a:r>
              <a:rPr lang="en-US" dirty="0">
                <a:latin typeface="Times New Roman" panose="02020603050405020304" pitchFamily="18" charset="0"/>
                <a:cs typeface="Times New Roman" panose="02020603050405020304" pitchFamily="18" charset="0"/>
              </a:rPr>
              <a:t>It includes all (or none) of the features in the model. Thus, the major advantage of ridge regression is coefficient shrinkage and reducing model complexity.</a:t>
            </a:r>
          </a:p>
          <a:p>
            <a:endParaRPr lang="en-US"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Lasso: </a:t>
            </a:r>
            <a:r>
              <a:rPr lang="en-US" dirty="0">
                <a:latin typeface="Times New Roman" panose="02020603050405020304" pitchFamily="18" charset="0"/>
                <a:cs typeface="Times New Roman" panose="02020603050405020304" pitchFamily="18" charset="0"/>
              </a:rPr>
              <a:t>Along with shrinking coefficients, lasso performs feature selection as well. As we observed earlier, some of the coefficients become exactly zero, which is equivalent to the particular feature being excluded from the model.</a:t>
            </a: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037026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F0005F-378A-418B-B2C6-E8D41CB59A27}"/>
              </a:ext>
            </a:extLst>
          </p:cNvPr>
          <p:cNvSpPr>
            <a:spLocks noGrp="1"/>
          </p:cNvSpPr>
          <p:nvPr>
            <p:ph type="title"/>
          </p:nvPr>
        </p:nvSpPr>
        <p:spPr/>
        <p:txBody>
          <a:bodyPr/>
          <a:lstStyle/>
          <a:p>
            <a:r>
              <a:rPr lang="en-US" dirty="0">
                <a:cs typeface="Calibri Light"/>
              </a:rPr>
              <a:t>Typical Use Cases</a:t>
            </a:r>
            <a:endParaRPr lang="en-US" dirty="0"/>
          </a:p>
        </p:txBody>
      </p:sp>
      <p:sp>
        <p:nvSpPr>
          <p:cNvPr id="3" name="Content Placeholder 2">
            <a:extLst>
              <a:ext uri="{FF2B5EF4-FFF2-40B4-BE49-F238E27FC236}">
                <a16:creationId xmlns:a16="http://schemas.microsoft.com/office/drawing/2014/main" id="{03BA9960-06A6-4EF9-86E1-283AB03F7B85}"/>
              </a:ext>
            </a:extLst>
          </p:cNvPr>
          <p:cNvSpPr>
            <a:spLocks noGrp="1"/>
          </p:cNvSpPr>
          <p:nvPr>
            <p:ph idx="1"/>
          </p:nvPr>
        </p:nvSpPr>
        <p:spPr/>
        <p:txBody>
          <a:bodyPr vert="horz" lIns="91440" tIns="45720" rIns="91440" bIns="45720" rtlCol="0" anchor="t">
            <a:normAutofit/>
          </a:bodyPr>
          <a:lstStyle/>
          <a:p>
            <a:r>
              <a:rPr lang="en-US" b="1" dirty="0">
                <a:latin typeface="Times New Roman" panose="02020603050405020304" pitchFamily="18" charset="0"/>
                <a:cs typeface="Times New Roman" panose="02020603050405020304" pitchFamily="18" charset="0"/>
              </a:rPr>
              <a:t>Ridge: </a:t>
            </a:r>
            <a:r>
              <a:rPr lang="en-US" dirty="0">
                <a:latin typeface="Times New Roman" panose="02020603050405020304" pitchFamily="18" charset="0"/>
                <a:cs typeface="Times New Roman" panose="02020603050405020304" pitchFamily="18" charset="0"/>
              </a:rPr>
              <a:t>It is majorly used to prevent overfitting. Since it includes all the features, it is not very useful in case of exorbitantly high number features, say in millions, as it will pose computational challenges.</a:t>
            </a:r>
          </a:p>
          <a:p>
            <a:endParaRPr lang="en-US"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Lasso: </a:t>
            </a:r>
            <a:r>
              <a:rPr lang="en-US" dirty="0">
                <a:latin typeface="Times New Roman" panose="02020603050405020304" pitchFamily="18" charset="0"/>
                <a:cs typeface="Times New Roman" panose="02020603050405020304" pitchFamily="18" charset="0"/>
              </a:rPr>
              <a:t>Since it provides sparse solutions, it is generally the model of choice (or some variant of this concept) for modelling cases where the number features are in millions or more. In such a case, getting a sparse solution is of great computational advantage as the features with zero coefficients can simply be ignored.</a:t>
            </a: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1890820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B20BA8-FE4D-4837-86C5-B09522EBCCE2}"/>
              </a:ext>
            </a:extLst>
          </p:cNvPr>
          <p:cNvSpPr>
            <a:spLocks noGrp="1"/>
          </p:cNvSpPr>
          <p:nvPr>
            <p:ph type="title"/>
          </p:nvPr>
        </p:nvSpPr>
        <p:spPr/>
        <p:txBody>
          <a:bodyPr>
            <a:normAutofit/>
          </a:bodyPr>
          <a:lstStyle/>
          <a:p>
            <a:r>
              <a:rPr lang="en-US" dirty="0">
                <a:cs typeface="Calibri Light"/>
              </a:rPr>
              <a:t>Presence of Highly Correlated Features</a:t>
            </a:r>
            <a:endParaRPr lang="en-US" dirty="0"/>
          </a:p>
        </p:txBody>
      </p:sp>
      <p:sp>
        <p:nvSpPr>
          <p:cNvPr id="3" name="Content Placeholder 2">
            <a:extLst>
              <a:ext uri="{FF2B5EF4-FFF2-40B4-BE49-F238E27FC236}">
                <a16:creationId xmlns:a16="http://schemas.microsoft.com/office/drawing/2014/main" id="{73A552F7-7403-466A-8F52-B247D8A51393}"/>
              </a:ext>
            </a:extLst>
          </p:cNvPr>
          <p:cNvSpPr>
            <a:spLocks noGrp="1"/>
          </p:cNvSpPr>
          <p:nvPr>
            <p:ph idx="1"/>
          </p:nvPr>
        </p:nvSpPr>
        <p:spPr/>
        <p:txBody>
          <a:bodyPr vert="horz" lIns="91440" tIns="45720" rIns="91440" bIns="45720" rtlCol="0" anchor="t">
            <a:normAutofit/>
          </a:bodyPr>
          <a:lstStyle/>
          <a:p>
            <a:r>
              <a:rPr lang="en-US" b="1" dirty="0">
                <a:latin typeface="Times New Roman" panose="02020603050405020304" pitchFamily="18" charset="0"/>
                <a:cs typeface="Times New Roman" panose="02020603050405020304" pitchFamily="18" charset="0"/>
              </a:rPr>
              <a:t>Ridge: </a:t>
            </a:r>
            <a:r>
              <a:rPr lang="en-US" dirty="0">
                <a:latin typeface="Times New Roman" panose="02020603050405020304" pitchFamily="18" charset="0"/>
                <a:cs typeface="Times New Roman" panose="02020603050405020304" pitchFamily="18" charset="0"/>
              </a:rPr>
              <a:t>It generally works well even in presence of highly correlated features as it will include all of them in the model but the coefficients will be distributed among them depending on the correlation.</a:t>
            </a:r>
          </a:p>
          <a:p>
            <a:r>
              <a:rPr lang="en-US" b="1" dirty="0">
                <a:latin typeface="Times New Roman" panose="02020603050405020304" pitchFamily="18" charset="0"/>
                <a:cs typeface="Times New Roman" panose="02020603050405020304" pitchFamily="18" charset="0"/>
              </a:rPr>
              <a:t>Lasso: </a:t>
            </a:r>
            <a:r>
              <a:rPr lang="en-US" dirty="0">
                <a:latin typeface="Times New Roman" panose="02020603050405020304" pitchFamily="18" charset="0"/>
                <a:cs typeface="Times New Roman" panose="02020603050405020304" pitchFamily="18" charset="0"/>
              </a:rPr>
              <a:t>It arbitrarily selects any one feature among the highly correlated ones and reduced the coefficients of the rest to zero. Also, the chosen variable changes randomly with change in model parameters. This generally doesn’t work that well as compared to ridge regression.</a:t>
            </a: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220471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C58172-FEEB-4ED4-B42B-14D0CC41B770}"/>
              </a:ext>
            </a:extLst>
          </p:cNvPr>
          <p:cNvSpPr>
            <a:spLocks noGrp="1"/>
          </p:cNvSpPr>
          <p:nvPr>
            <p:ph type="title"/>
          </p:nvPr>
        </p:nvSpPr>
        <p:spPr/>
        <p:txBody>
          <a:bodyPr/>
          <a:lstStyle/>
          <a:p>
            <a:r>
              <a:rPr lang="en-US" dirty="0"/>
              <a:t>Linear Regression?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F15664D-C1A8-47B8-B5AA-87482C5DA22F}"/>
                  </a:ext>
                </a:extLst>
              </p:cNvPr>
              <p:cNvSpPr>
                <a:spLocks noGrp="1"/>
              </p:cNvSpPr>
              <p:nvPr>
                <p:ph idx="1"/>
              </p:nvPr>
            </p:nvSpPr>
            <p:spPr>
              <a:xfrm>
                <a:off x="4068041" y="1979716"/>
                <a:ext cx="4143086" cy="2952502"/>
              </a:xfrm>
            </p:spPr>
            <p:txBody>
              <a:bodyPr>
                <a:normAutofit/>
              </a:bodyPr>
              <a:lstStyle/>
              <a:p>
                <a:pPr>
                  <a:spcAft>
                    <a:spcPts val="1800"/>
                  </a:spcAft>
                </a:pPr>
                <a14:m>
                  <m:oMath xmlns:m="http://schemas.openxmlformats.org/officeDocument/2006/math">
                    <m:r>
                      <a:rPr lang="en-US" b="0" i="1" smtClean="0">
                        <a:latin typeface="Cambria Math" panose="02040503050406030204" pitchFamily="18" charset="0"/>
                      </a:rPr>
                      <m:t>𝑦</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𝑗</m:t>
                        </m:r>
                      </m:sub>
                      <m:sup/>
                      <m:e>
                        <m:sSub>
                          <m:sSubPr>
                            <m:ctrlPr>
                              <a:rPr lang="en-US" b="0" i="1" smtClean="0">
                                <a:latin typeface="Cambria Math" panose="02040503050406030204" pitchFamily="18" charset="0"/>
                              </a:rPr>
                            </m:ctrlPr>
                          </m:sSubPr>
                          <m:e>
                            <m:sSub>
                              <m:sSubPr>
                                <m:ctrlPr>
                                  <a:rPr lang="en-US" i="1" smtClean="0">
                                    <a:latin typeface="Cambria Math" panose="02040503050406030204" pitchFamily="18" charset="0"/>
                                  </a:rPr>
                                </m:ctrlPr>
                              </m:sSubPr>
                              <m:e>
                                <m:r>
                                  <a:rPr lang="en-US" i="1">
                                    <a:latin typeface="Cambria Math" panose="02040503050406030204" pitchFamily="18" charset="0"/>
                                  </a:rPr>
                                  <m:t>𝜃</m:t>
                                </m:r>
                              </m:e>
                              <m:sub>
                                <m:r>
                                  <a:rPr lang="en-US" b="0" i="1" smtClean="0">
                                    <a:latin typeface="Cambria Math" panose="02040503050406030204" pitchFamily="18" charset="0"/>
                                  </a:rPr>
                                  <m:t>𝑗</m:t>
                                </m:r>
                              </m:sub>
                            </m:sSub>
                            <m:r>
                              <a:rPr lang="en-US" b="0" i="1" smtClean="0">
                                <a:latin typeface="Cambria Math" panose="02040503050406030204" pitchFamily="18" charset="0"/>
                              </a:rPr>
                              <m:t>𝑓</m:t>
                            </m:r>
                          </m:e>
                          <m:sub>
                            <m:r>
                              <a:rPr lang="en-US" b="0" i="1" smtClean="0">
                                <a:latin typeface="Cambria Math" panose="02040503050406030204" pitchFamily="18" charset="0"/>
                              </a:rPr>
                              <m:t>𝑗</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e>
                    </m:nary>
                    <m:r>
                      <a:rPr lang="en-US" b="0" i="1" smtClean="0">
                        <a:latin typeface="Cambria Math" panose="02040503050406030204" pitchFamily="18" charset="0"/>
                      </a:rPr>
                      <m:t>  </m:t>
                    </m:r>
                  </m:oMath>
                </a14:m>
                <a:endParaRPr lang="en-US" b="0" dirty="0"/>
              </a:p>
              <a:p>
                <a:pPr>
                  <a:spcAft>
                    <a:spcPts val="1800"/>
                  </a:spcAft>
                </a:pPr>
                <a14:m>
                  <m:oMath xmlns:m="http://schemas.openxmlformats.org/officeDocument/2006/math">
                    <m:r>
                      <a:rPr lang="en-US" b="0" i="1" smtClean="0">
                        <a:latin typeface="Cambria Math" panose="02040503050406030204" pitchFamily="18" charset="0"/>
                      </a:rPr>
                      <m:t>𝑦</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𝑗</m:t>
                        </m:r>
                      </m: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𝜃</m:t>
                            </m:r>
                          </m:e>
                          <m:sub>
                            <m:r>
                              <a:rPr lang="en-US" b="0" i="1" smtClean="0">
                                <a:latin typeface="Cambria Math" panose="02040503050406030204" pitchFamily="18" charset="0"/>
                              </a:rPr>
                              <m:t>𝑗</m:t>
                            </m:r>
                          </m:sub>
                        </m:sSub>
                        <m:sSup>
                          <m:sSupPr>
                            <m:ctrlPr>
                              <a:rPr lang="en-US" b="0" i="1" smtClean="0">
                                <a:latin typeface="Cambria Math" panose="02040503050406030204" pitchFamily="18" charset="0"/>
                              </a:rPr>
                            </m:ctrlPr>
                          </m:sSupPr>
                          <m:e>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e>
                          <m:sup>
                            <m:r>
                              <a:rPr lang="en-US" b="0" i="1" smtClean="0">
                                <a:latin typeface="Cambria Math" panose="02040503050406030204" pitchFamily="18" charset="0"/>
                              </a:rPr>
                              <m:t>𝑗</m:t>
                            </m:r>
                          </m:sup>
                        </m:sSup>
                      </m:e>
                    </m:nary>
                  </m:oMath>
                </a14:m>
                <a:endParaRPr lang="en-US" b="0" dirty="0"/>
              </a:p>
              <a:p>
                <a:pPr>
                  <a:spcAft>
                    <a:spcPts val="1800"/>
                  </a:spcAft>
                </a:pPr>
                <a14:m>
                  <m:oMath xmlns:m="http://schemas.openxmlformats.org/officeDocument/2006/math">
                    <m:r>
                      <a:rPr lang="en-US" b="0" i="1" smtClean="0">
                        <a:latin typeface="Cambria Math" panose="02040503050406030204" pitchFamily="18" charset="0"/>
                      </a:rPr>
                      <m:t>𝑦</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𝑗</m:t>
                        </m:r>
                      </m:sub>
                      <m:sup/>
                      <m:e>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sSub>
                              <m:sSubPr>
                                <m:ctrlPr>
                                  <a:rPr lang="en-US" b="0" i="1" smtClean="0">
                                    <a:latin typeface="Cambria Math" panose="02040503050406030204" pitchFamily="18" charset="0"/>
                                  </a:rPr>
                                </m:ctrlPr>
                              </m:sSubPr>
                              <m:e>
                                <m:r>
                                  <a:rPr lang="en-US" b="0" i="1" smtClean="0">
                                    <a:latin typeface="Cambria Math" panose="02040503050406030204" pitchFamily="18" charset="0"/>
                                  </a:rPr>
                                  <m:t>𝜃</m:t>
                                </m:r>
                              </m:e>
                              <m:sub>
                                <m:r>
                                  <a:rPr lang="en-US" b="0" i="1" smtClean="0">
                                    <a:latin typeface="Cambria Math" panose="02040503050406030204" pitchFamily="18" charset="0"/>
                                  </a:rPr>
                                  <m:t>𝑗</m:t>
                                </m:r>
                              </m:sub>
                            </m:sSub>
                            <m:r>
                              <a:rPr lang="en-US" b="0" i="1" smtClean="0">
                                <a:latin typeface="Cambria Math" panose="02040503050406030204" pitchFamily="18" charset="0"/>
                              </a:rPr>
                              <m:t>𝑥</m:t>
                            </m:r>
                          </m:sup>
                        </m:sSup>
                      </m:e>
                    </m:nary>
                  </m:oMath>
                </a14:m>
                <a:endParaRPr lang="en-US" b="0" dirty="0"/>
              </a:p>
              <a:p>
                <a:pPr>
                  <a:spcAft>
                    <a:spcPts val="1800"/>
                  </a:spcAft>
                </a:pPr>
                <a14:m>
                  <m:oMath xmlns:m="http://schemas.openxmlformats.org/officeDocument/2006/math">
                    <m:r>
                      <a:rPr lang="en-US" b="0" i="1" smtClean="0">
                        <a:latin typeface="Cambria Math" panose="02040503050406030204" pitchFamily="18" charset="0"/>
                      </a:rPr>
                      <m:t>𝑦</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𝑗</m:t>
                        </m:r>
                      </m: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𝜃</m:t>
                            </m:r>
                          </m:e>
                          <m:sub>
                            <m:r>
                              <a:rPr lang="en-US" b="0" i="1" smtClean="0">
                                <a:latin typeface="Cambria Math" panose="02040503050406030204" pitchFamily="18" charset="0"/>
                              </a:rPr>
                              <m:t>𝑗</m:t>
                            </m:r>
                          </m:sub>
                        </m:sSub>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sin</m:t>
                            </m:r>
                          </m:fName>
                          <m:e>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𝑗</m:t>
                                    </m:r>
                                  </m:e>
                                  <m:sup>
                                    <m:r>
                                      <a:rPr lang="en-US" b="0" i="1" smtClean="0">
                                        <a:latin typeface="Cambria Math" panose="02040503050406030204" pitchFamily="18" charset="0"/>
                                      </a:rPr>
                                      <m:t>2</m:t>
                                    </m:r>
                                  </m:sup>
                                </m:sSup>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7</m:t>
                                    </m:r>
                                  </m:sup>
                                </m:sSup>
                              </m:e>
                            </m:d>
                          </m:e>
                        </m:func>
                      </m:e>
                    </m:nary>
                  </m:oMath>
                </a14:m>
                <a:endParaRPr lang="en-US" dirty="0"/>
              </a:p>
            </p:txBody>
          </p:sp>
        </mc:Choice>
        <mc:Fallback xmlns="">
          <p:sp>
            <p:nvSpPr>
              <p:cNvPr id="3" name="Content Placeholder 2">
                <a:extLst>
                  <a:ext uri="{FF2B5EF4-FFF2-40B4-BE49-F238E27FC236}">
                    <a16:creationId xmlns:a16="http://schemas.microsoft.com/office/drawing/2014/main" id="{EF15664D-C1A8-47B8-B5AA-87482C5DA22F}"/>
                  </a:ext>
                </a:extLst>
              </p:cNvPr>
              <p:cNvSpPr>
                <a:spLocks noGrp="1" noRot="1" noChangeAspect="1" noMove="1" noResize="1" noEditPoints="1" noAdjustHandles="1" noChangeArrowheads="1" noChangeShapeType="1" noTextEdit="1"/>
              </p:cNvSpPr>
              <p:nvPr>
                <p:ph idx="1"/>
              </p:nvPr>
            </p:nvSpPr>
            <p:spPr>
              <a:xfrm>
                <a:off x="4068041" y="1979716"/>
                <a:ext cx="4143086" cy="2952502"/>
              </a:xfrm>
              <a:blipFill>
                <a:blip r:embed="rId2"/>
                <a:stretch>
                  <a:fillRect/>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F7717579-88F5-4901-9A4B-2C98E0742DB9}"/>
              </a:ext>
            </a:extLst>
          </p:cNvPr>
          <p:cNvSpPr>
            <a:spLocks noGrp="1"/>
          </p:cNvSpPr>
          <p:nvPr>
            <p:ph type="sldNum" sz="quarter" idx="12"/>
          </p:nvPr>
        </p:nvSpPr>
        <p:spPr/>
        <p:txBody>
          <a:bodyPr/>
          <a:lstStyle/>
          <a:p>
            <a:fld id="{65DBD1E2-D45E-47D4-8DD8-1285FEA24AE0}" type="slidenum">
              <a:rPr lang="en-US" smtClean="0"/>
              <a:pPr/>
              <a:t>8</a:t>
            </a:fld>
            <a:endParaRPr lang="en-US" dirty="0"/>
          </a:p>
        </p:txBody>
      </p:sp>
    </p:spTree>
    <p:extLst>
      <p:ext uri="{BB962C8B-B14F-4D97-AF65-F5344CB8AC3E}">
        <p14:creationId xmlns:p14="http://schemas.microsoft.com/office/powerpoint/2010/main" val="1648696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ElasticNet</a:t>
            </a:r>
            <a:r>
              <a:rPr lang="en-US" dirty="0"/>
              <a:t> </a:t>
            </a:r>
          </a:p>
        </p:txBody>
      </p:sp>
      <p:sp>
        <p:nvSpPr>
          <p:cNvPr id="4" name="Slide Number Placeholder 3"/>
          <p:cNvSpPr>
            <a:spLocks noGrp="1"/>
          </p:cNvSpPr>
          <p:nvPr>
            <p:ph type="sldNum" sz="quarter" idx="12"/>
          </p:nvPr>
        </p:nvSpPr>
        <p:spPr/>
        <p:txBody>
          <a:bodyPr/>
          <a:lstStyle/>
          <a:p>
            <a:fld id="{65DBD1E2-D45E-47D4-8DD8-1285FEA24AE0}" type="slidenum">
              <a:rPr lang="en-US" smtClean="0"/>
              <a:pPr/>
              <a:t>80</a:t>
            </a:fld>
            <a:endParaRPr lang="en-US" dirty="0"/>
          </a:p>
        </p:txBody>
      </p:sp>
      <p:pic>
        <p:nvPicPr>
          <p:cNvPr id="6" name="Picture 5"/>
          <p:cNvPicPr>
            <a:picLocks noChangeAspect="1"/>
          </p:cNvPicPr>
          <p:nvPr/>
        </p:nvPicPr>
        <p:blipFill>
          <a:blip r:embed="rId2"/>
          <a:stretch>
            <a:fillRect/>
          </a:stretch>
        </p:blipFill>
        <p:spPr>
          <a:xfrm>
            <a:off x="5047891" y="1686753"/>
            <a:ext cx="7026345" cy="4751448"/>
          </a:xfrm>
          <a:prstGeom prst="rect">
            <a:avLst/>
          </a:prstGeom>
        </p:spPr>
      </p:pic>
      <mc:AlternateContent xmlns:mc="http://schemas.openxmlformats.org/markup-compatibility/2006" xmlns:a14="http://schemas.microsoft.com/office/drawing/2010/main">
        <mc:Choice Requires="a14">
          <p:sp>
            <p:nvSpPr>
              <p:cNvPr id="5" name="Rectangle 4"/>
              <p:cNvSpPr/>
              <p:nvPr/>
            </p:nvSpPr>
            <p:spPr>
              <a:xfrm>
                <a:off x="422700" y="2347643"/>
                <a:ext cx="6379182" cy="110055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cs typeface="Calibri"/>
                        </a:rPr>
                        <m:t>𝐽</m:t>
                      </m:r>
                      <m:d>
                        <m:dPr>
                          <m:ctrlPr>
                            <a:rPr lang="en-US" sz="2400" i="1">
                              <a:latin typeface="Cambria Math" panose="02040503050406030204" pitchFamily="18" charset="0"/>
                              <a:cs typeface="Calibri"/>
                            </a:rPr>
                          </m:ctrlPr>
                        </m:dPr>
                        <m:e>
                          <m:r>
                            <a:rPr lang="en-US" sz="2400" i="1">
                              <a:latin typeface="Cambria Math" panose="02040503050406030204" pitchFamily="18" charset="0"/>
                              <a:cs typeface="Calibri"/>
                            </a:rPr>
                            <m:t>𝜃</m:t>
                          </m:r>
                        </m:e>
                      </m:d>
                      <m:r>
                        <a:rPr lang="en-US" sz="2400" i="1">
                          <a:latin typeface="Cambria Math" panose="02040503050406030204" pitchFamily="18" charset="0"/>
                          <a:cs typeface="Calibri"/>
                        </a:rPr>
                        <m:t>=</m:t>
                      </m:r>
                      <m:r>
                        <a:rPr lang="en-US" sz="2400" i="1">
                          <a:latin typeface="Cambria Math" panose="02040503050406030204" pitchFamily="18" charset="0"/>
                          <a:cs typeface="Calibri"/>
                        </a:rPr>
                        <m:t>𝑀𝑆𝐸</m:t>
                      </m:r>
                      <m:d>
                        <m:dPr>
                          <m:ctrlPr>
                            <a:rPr lang="en-US" sz="2400" i="1">
                              <a:latin typeface="Cambria Math" panose="02040503050406030204" pitchFamily="18" charset="0"/>
                              <a:cs typeface="Calibri"/>
                            </a:rPr>
                          </m:ctrlPr>
                        </m:dPr>
                        <m:e>
                          <m:r>
                            <a:rPr lang="en-US" sz="2400" i="1">
                              <a:latin typeface="Cambria Math" panose="02040503050406030204" pitchFamily="18" charset="0"/>
                              <a:cs typeface="Calibri"/>
                            </a:rPr>
                            <m:t>𝜃</m:t>
                          </m:r>
                        </m:e>
                      </m:d>
                      <m:r>
                        <a:rPr lang="en-US" sz="2400" i="1">
                          <a:latin typeface="Cambria Math" panose="02040503050406030204" pitchFamily="18" charset="0"/>
                          <a:cs typeface="Calibri"/>
                        </a:rPr>
                        <m:t>+</m:t>
                      </m:r>
                      <m:r>
                        <a:rPr lang="en-US" sz="2400" b="0" i="1" smtClean="0">
                          <a:latin typeface="Cambria Math" panose="02040503050406030204" pitchFamily="18" charset="0"/>
                          <a:cs typeface="Calibri"/>
                        </a:rPr>
                        <m:t>𝑟</m:t>
                      </m:r>
                      <m:r>
                        <a:rPr lang="en-US" sz="2400" b="0" i="1" smtClean="0">
                          <a:latin typeface="Cambria Math" panose="02040503050406030204" pitchFamily="18" charset="0"/>
                          <a:cs typeface="Calibri"/>
                        </a:rPr>
                        <m:t>𝜆</m:t>
                      </m:r>
                      <m:nary>
                        <m:naryPr>
                          <m:chr m:val="∑"/>
                          <m:ctrlPr>
                            <a:rPr lang="en-US" sz="2400" i="1">
                              <a:latin typeface="Cambria Math" panose="02040503050406030204" pitchFamily="18" charset="0"/>
                              <a:cs typeface="Calibri"/>
                            </a:rPr>
                          </m:ctrlPr>
                        </m:naryPr>
                        <m:sub>
                          <m:r>
                            <a:rPr lang="en-US" sz="2400" i="1">
                              <a:latin typeface="Cambria Math" panose="02040503050406030204" pitchFamily="18" charset="0"/>
                              <a:cs typeface="Calibri"/>
                            </a:rPr>
                            <m:t>𝑖</m:t>
                          </m:r>
                          <m:r>
                            <a:rPr lang="en-US" sz="2400" i="1">
                              <a:latin typeface="Cambria Math" panose="02040503050406030204" pitchFamily="18" charset="0"/>
                              <a:cs typeface="Calibri"/>
                            </a:rPr>
                            <m:t>=1</m:t>
                          </m:r>
                        </m:sub>
                        <m:sup>
                          <m:r>
                            <a:rPr lang="en-US" sz="2400" i="1">
                              <a:latin typeface="Cambria Math" panose="02040503050406030204" pitchFamily="18" charset="0"/>
                              <a:cs typeface="Calibri"/>
                            </a:rPr>
                            <m:t>𝑛</m:t>
                          </m:r>
                        </m:sup>
                        <m:e>
                          <m:d>
                            <m:dPr>
                              <m:begChr m:val="|"/>
                              <m:endChr m:val="|"/>
                              <m:ctrlPr>
                                <a:rPr lang="en-US" sz="2400" i="1">
                                  <a:latin typeface="Cambria Math" panose="02040503050406030204" pitchFamily="18" charset="0"/>
                                  <a:cs typeface="Calibri"/>
                                </a:rPr>
                              </m:ctrlPr>
                            </m:dPr>
                            <m:e>
                              <m:sSub>
                                <m:sSubPr>
                                  <m:ctrlPr>
                                    <a:rPr lang="en-US" sz="2400" i="1">
                                      <a:latin typeface="Cambria Math" panose="02040503050406030204" pitchFamily="18" charset="0"/>
                                      <a:cs typeface="Calibri"/>
                                    </a:rPr>
                                  </m:ctrlPr>
                                </m:sSubPr>
                                <m:e>
                                  <m:r>
                                    <a:rPr lang="en-US" sz="2400" i="1">
                                      <a:latin typeface="Cambria Math" panose="02040503050406030204" pitchFamily="18" charset="0"/>
                                      <a:cs typeface="Calibri"/>
                                    </a:rPr>
                                    <m:t>𝜃</m:t>
                                  </m:r>
                                </m:e>
                                <m:sub>
                                  <m:r>
                                    <a:rPr lang="en-US" sz="2400" i="1">
                                      <a:latin typeface="Cambria Math" panose="02040503050406030204" pitchFamily="18" charset="0"/>
                                      <a:cs typeface="Calibri"/>
                                    </a:rPr>
                                    <m:t>𝑖</m:t>
                                  </m:r>
                                </m:sub>
                              </m:sSub>
                            </m:e>
                          </m:d>
                          <m:r>
                            <a:rPr lang="en-US" sz="2400" b="0" i="1" smtClean="0">
                              <a:latin typeface="Cambria Math" panose="02040503050406030204" pitchFamily="18" charset="0"/>
                              <a:cs typeface="Calibri"/>
                            </a:rPr>
                            <m:t>+</m:t>
                          </m:r>
                          <m:f>
                            <m:fPr>
                              <m:ctrlPr>
                                <a:rPr lang="en-US" sz="2400" b="0" i="1" smtClean="0">
                                  <a:latin typeface="Cambria Math" panose="02040503050406030204" pitchFamily="18" charset="0"/>
                                  <a:cs typeface="Calibri"/>
                                </a:rPr>
                              </m:ctrlPr>
                            </m:fPr>
                            <m:num>
                              <m:d>
                                <m:dPr>
                                  <m:ctrlPr>
                                    <a:rPr lang="en-US" sz="2400" b="0" i="1" smtClean="0">
                                      <a:latin typeface="Cambria Math" panose="02040503050406030204" pitchFamily="18" charset="0"/>
                                      <a:cs typeface="Calibri"/>
                                    </a:rPr>
                                  </m:ctrlPr>
                                </m:dPr>
                                <m:e>
                                  <m:r>
                                    <a:rPr lang="en-US" sz="2400" b="0" i="1" smtClean="0">
                                      <a:latin typeface="Cambria Math" panose="02040503050406030204" pitchFamily="18" charset="0"/>
                                      <a:cs typeface="Calibri"/>
                                    </a:rPr>
                                    <m:t>1−</m:t>
                                  </m:r>
                                  <m:r>
                                    <a:rPr lang="en-US" sz="2400" b="0" i="1" smtClean="0">
                                      <a:latin typeface="Cambria Math" panose="02040503050406030204" pitchFamily="18" charset="0"/>
                                      <a:cs typeface="Calibri"/>
                                    </a:rPr>
                                    <m:t>𝑟</m:t>
                                  </m:r>
                                </m:e>
                              </m:d>
                              <m:r>
                                <a:rPr lang="en-US" sz="2400" b="0" i="1" smtClean="0">
                                  <a:latin typeface="Cambria Math" panose="02040503050406030204" pitchFamily="18" charset="0"/>
                                  <a:cs typeface="Calibri"/>
                                </a:rPr>
                                <m:t>𝜆</m:t>
                              </m:r>
                            </m:num>
                            <m:den>
                              <m:r>
                                <a:rPr lang="en-US" sz="2400" b="0" i="1" smtClean="0">
                                  <a:latin typeface="Cambria Math" panose="02040503050406030204" pitchFamily="18" charset="0"/>
                                  <a:cs typeface="Calibri"/>
                                </a:rPr>
                                <m:t>2</m:t>
                              </m:r>
                            </m:den>
                          </m:f>
                          <m:nary>
                            <m:naryPr>
                              <m:chr m:val="∑"/>
                              <m:ctrlPr>
                                <a:rPr lang="en-US" sz="2400" b="0" i="1" smtClean="0">
                                  <a:latin typeface="Cambria Math" panose="02040503050406030204" pitchFamily="18" charset="0"/>
                                  <a:cs typeface="Calibri"/>
                                </a:rPr>
                              </m:ctrlPr>
                            </m:naryPr>
                            <m:sub>
                              <m:r>
                                <m:rPr>
                                  <m:brk m:alnAt="23"/>
                                </m:rPr>
                                <a:rPr lang="en-US" sz="2400" b="0" i="1" smtClean="0">
                                  <a:latin typeface="Cambria Math" panose="02040503050406030204" pitchFamily="18" charset="0"/>
                                  <a:cs typeface="Calibri"/>
                                </a:rPr>
                                <m:t>𝑖</m:t>
                              </m:r>
                              <m:r>
                                <a:rPr lang="en-US" sz="2400" b="0" i="1" smtClean="0">
                                  <a:latin typeface="Cambria Math" panose="02040503050406030204" pitchFamily="18" charset="0"/>
                                  <a:cs typeface="Calibri"/>
                                </a:rPr>
                                <m:t>=1</m:t>
                              </m:r>
                            </m:sub>
                            <m:sup>
                              <m:r>
                                <a:rPr lang="en-US" sz="2400" b="0" i="1" smtClean="0">
                                  <a:latin typeface="Cambria Math" panose="02040503050406030204" pitchFamily="18" charset="0"/>
                                  <a:cs typeface="Calibri"/>
                                </a:rPr>
                                <m:t>𝑛</m:t>
                              </m:r>
                            </m:sup>
                            <m:e>
                              <m:sSup>
                                <m:sSupPr>
                                  <m:ctrlPr>
                                    <a:rPr lang="en-US" sz="2400" b="0" i="1" smtClean="0">
                                      <a:latin typeface="Cambria Math" panose="02040503050406030204" pitchFamily="18" charset="0"/>
                                      <a:cs typeface="Calibri"/>
                                    </a:rPr>
                                  </m:ctrlPr>
                                </m:sSupPr>
                                <m:e>
                                  <m:r>
                                    <a:rPr lang="en-US" sz="2400" b="0" i="1" smtClean="0">
                                      <a:latin typeface="Cambria Math" panose="02040503050406030204" pitchFamily="18" charset="0"/>
                                      <a:cs typeface="Calibri"/>
                                    </a:rPr>
                                    <m:t>𝜃</m:t>
                                  </m:r>
                                </m:e>
                                <m:sup>
                                  <m:r>
                                    <a:rPr lang="en-US" sz="2400" b="0" i="1" smtClean="0">
                                      <a:latin typeface="Cambria Math" panose="02040503050406030204" pitchFamily="18" charset="0"/>
                                      <a:cs typeface="Calibri"/>
                                    </a:rPr>
                                    <m:t>2</m:t>
                                  </m:r>
                                </m:sup>
                              </m:sSup>
                            </m:e>
                          </m:nary>
                        </m:e>
                      </m:nary>
                    </m:oMath>
                  </m:oMathPara>
                </a14:m>
                <a:endParaRPr lang="en-US" sz="2400" dirty="0"/>
              </a:p>
            </p:txBody>
          </p:sp>
        </mc:Choice>
        <mc:Fallback xmlns="">
          <p:sp>
            <p:nvSpPr>
              <p:cNvPr id="5" name="Rectangle 4"/>
              <p:cNvSpPr>
                <a:spLocks noRot="1" noChangeAspect="1" noMove="1" noResize="1" noEditPoints="1" noAdjustHandles="1" noChangeArrowheads="1" noChangeShapeType="1" noTextEdit="1"/>
              </p:cNvSpPr>
              <p:nvPr/>
            </p:nvSpPr>
            <p:spPr>
              <a:xfrm>
                <a:off x="422700" y="2347643"/>
                <a:ext cx="6379182" cy="1100558"/>
              </a:xfrm>
              <a:prstGeom prst="rect">
                <a:avLst/>
              </a:prstGeom>
              <a:blipFill>
                <a:blip r:embed="rId3"/>
                <a:stretch>
                  <a:fillRect/>
                </a:stretch>
              </a:blipFill>
            </p:spPr>
            <p:txBody>
              <a:bodyPr/>
              <a:lstStyle/>
              <a:p>
                <a:r>
                  <a:rPr lang="en-US">
                    <a:noFill/>
                  </a:rPr>
                  <a:t> </a:t>
                </a:r>
              </a:p>
            </p:txBody>
          </p:sp>
        </mc:Fallback>
      </mc:AlternateContent>
      <p:sp>
        <p:nvSpPr>
          <p:cNvPr id="3" name="Content Placeholder 2"/>
          <p:cNvSpPr>
            <a:spLocks noGrp="1"/>
          </p:cNvSpPr>
          <p:nvPr>
            <p:ph idx="1"/>
          </p:nvPr>
        </p:nvSpPr>
        <p:spPr/>
        <p:txBody>
          <a:bodyPr/>
          <a:lstStyle/>
          <a:p>
            <a:r>
              <a:rPr lang="en-US" dirty="0">
                <a:latin typeface="Times New Roman" panose="02020603050405020304" pitchFamily="18" charset="0"/>
                <a:cs typeface="Times New Roman" panose="02020603050405020304" pitchFamily="18" charset="0"/>
              </a:rPr>
              <a:t>We can add both L1 and L2 terms to the cost function as well :</a:t>
            </a:r>
          </a:p>
          <a:p>
            <a:endParaRPr lang="en-US" dirty="0">
              <a:latin typeface="Times New Roman" panose="02020603050405020304" pitchFamily="18" charset="0"/>
              <a:cs typeface="Times New Roman" panose="02020603050405020304" pitchFamily="18" charset="0"/>
            </a:endParaRPr>
          </a:p>
        </p:txBody>
      </p:sp>
      <p:pic>
        <p:nvPicPr>
          <p:cNvPr id="7" name="Picture 6"/>
          <p:cNvPicPr>
            <a:picLocks noChangeAspect="1"/>
          </p:cNvPicPr>
          <p:nvPr/>
        </p:nvPicPr>
        <p:blipFill>
          <a:blip r:embed="rId4"/>
          <a:stretch>
            <a:fillRect/>
          </a:stretch>
        </p:blipFill>
        <p:spPr>
          <a:xfrm>
            <a:off x="117764" y="5337657"/>
            <a:ext cx="7586041" cy="1423860"/>
          </a:xfrm>
          <a:prstGeom prst="rect">
            <a:avLst/>
          </a:prstGeom>
        </p:spPr>
      </p:pic>
      <p:cxnSp>
        <p:nvCxnSpPr>
          <p:cNvPr id="9" name="Straight Arrow Connector 8"/>
          <p:cNvCxnSpPr/>
          <p:nvPr/>
        </p:nvCxnSpPr>
        <p:spPr>
          <a:xfrm flipH="1" flipV="1">
            <a:off x="3273287" y="3087757"/>
            <a:ext cx="185530" cy="2683565"/>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H="1" flipV="1">
            <a:off x="3087757" y="3021496"/>
            <a:ext cx="1960134" cy="2749826"/>
          </a:xfrm>
          <a:prstGeom prst="straightConnector1">
            <a:avLst/>
          </a:prstGeom>
          <a:ln w="4762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1238768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0080" y="320040"/>
            <a:ext cx="6692827" cy="3892669"/>
          </a:xfrm>
        </p:spPr>
        <p:txBody>
          <a:bodyPr vert="horz" lIns="91440" tIns="45720" rIns="91440" bIns="45720" rtlCol="0" anchor="b">
            <a:normAutofit/>
          </a:bodyPr>
          <a:lstStyle/>
          <a:p>
            <a:pPr algn="l"/>
            <a:r>
              <a:rPr lang="en-US" sz="6600" kern="1200" dirty="0">
                <a:solidFill>
                  <a:schemeClr val="tx1"/>
                </a:solidFill>
                <a:latin typeface="+mj-lt"/>
                <a:ea typeface="+mj-ea"/>
                <a:cs typeface="+mj-cs"/>
              </a:rPr>
              <a:t>Key Takeaways</a:t>
            </a:r>
            <a:endParaRPr lang="en-US" sz="6600" b="0" kern="1200" dirty="0">
              <a:solidFill>
                <a:schemeClr val="tx1"/>
              </a:solidFill>
              <a:latin typeface="+mj-lt"/>
              <a:ea typeface="+mj-ea"/>
              <a:cs typeface="+mj-cs"/>
            </a:endParaRPr>
          </a:p>
        </p:txBody>
      </p:sp>
      <p:pic>
        <p:nvPicPr>
          <p:cNvPr id="3" name="Graphic 2" descr="Idea outline">
            <a:extLst>
              <a:ext uri="{FF2B5EF4-FFF2-40B4-BE49-F238E27FC236}">
                <a16:creationId xmlns:a16="http://schemas.microsoft.com/office/drawing/2014/main" id="{F9DB0954-FFB2-9D6E-59CA-FE78C260159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p:blipFill>
        <p:spPr>
          <a:xfrm>
            <a:off x="7781544" y="1267079"/>
            <a:ext cx="4087368" cy="4087368"/>
          </a:xfrm>
          <a:prstGeom prst="rect">
            <a:avLst/>
          </a:prstGeom>
        </p:spPr>
      </p:pic>
      <p:sp>
        <p:nvSpPr>
          <p:cNvPr id="4" name="Slide Number Placeholder 3"/>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65DBD1E2-D45E-47D4-8DD8-1285FEA24AE0}" type="slidenum">
              <a:rPr lang="en-US" sz="1200" smtClean="0">
                <a:solidFill>
                  <a:schemeClr val="tx1">
                    <a:tint val="75000"/>
                  </a:schemeClr>
                </a:solidFill>
                <a:latin typeface="+mn-lt"/>
                <a:cs typeface="+mn-cs"/>
              </a:rPr>
              <a:pPr>
                <a:spcAft>
                  <a:spcPts val="600"/>
                </a:spcAft>
              </a:pPr>
              <a:t>81</a:t>
            </a:fld>
            <a:endParaRPr lang="en-US" sz="1200">
              <a:solidFill>
                <a:schemeClr val="tx1">
                  <a:tint val="75000"/>
                </a:schemeClr>
              </a:solidFill>
              <a:latin typeface="+mn-lt"/>
              <a:cs typeface="+mn-cs"/>
            </a:endParaRPr>
          </a:p>
        </p:txBody>
      </p:sp>
    </p:spTree>
    <p:extLst>
      <p:ext uri="{BB962C8B-B14F-4D97-AF65-F5344CB8AC3E}">
        <p14:creationId xmlns:p14="http://schemas.microsoft.com/office/powerpoint/2010/main" val="226587560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5DBD1E2-D45E-47D4-8DD8-1285FEA24AE0}" type="slidenum">
              <a:rPr lang="en-US" smtClean="0"/>
              <a:pPr/>
              <a:t>82</a:t>
            </a:fld>
            <a:endParaRPr lang="en-US" dirty="0"/>
          </a:p>
        </p:txBody>
      </p:sp>
      <p:sp>
        <p:nvSpPr>
          <p:cNvPr id="2" name="Title 1"/>
          <p:cNvSpPr>
            <a:spLocks noGrp="1"/>
          </p:cNvSpPr>
          <p:nvPr>
            <p:ph type="title" idx="4294967295"/>
          </p:nvPr>
        </p:nvSpPr>
        <p:spPr>
          <a:xfrm>
            <a:off x="-101600" y="0"/>
            <a:ext cx="10083800" cy="1096963"/>
          </a:xfrm>
        </p:spPr>
        <p:txBody>
          <a:bodyPr/>
          <a:lstStyle/>
          <a:p>
            <a:pPr algn="ctr"/>
            <a:r>
              <a:rPr lang="en-US" dirty="0"/>
              <a:t>Gradient Descent</a:t>
            </a:r>
          </a:p>
        </p:txBody>
      </p:sp>
      <p:grpSp>
        <p:nvGrpSpPr>
          <p:cNvPr id="3" name="Group 2">
            <a:extLst>
              <a:ext uri="{FF2B5EF4-FFF2-40B4-BE49-F238E27FC236}">
                <a16:creationId xmlns:a16="http://schemas.microsoft.com/office/drawing/2014/main" id="{74DA3509-8644-E449-6117-08C5F0E774A5}"/>
              </a:ext>
            </a:extLst>
          </p:cNvPr>
          <p:cNvGrpSpPr/>
          <p:nvPr/>
        </p:nvGrpSpPr>
        <p:grpSpPr>
          <a:xfrm>
            <a:off x="461597" y="1395821"/>
            <a:ext cx="7792034" cy="1678766"/>
            <a:chOff x="193726" y="1457422"/>
            <a:chExt cx="8511567" cy="2435865"/>
          </a:xfrm>
        </p:grpSpPr>
        <p:grpSp>
          <p:nvGrpSpPr>
            <p:cNvPr id="6" name="Group 5">
              <a:extLst>
                <a:ext uri="{FF2B5EF4-FFF2-40B4-BE49-F238E27FC236}">
                  <a16:creationId xmlns:a16="http://schemas.microsoft.com/office/drawing/2014/main" id="{D3F5BA94-3205-AAB5-15CB-5261D60463EB}"/>
                </a:ext>
              </a:extLst>
            </p:cNvPr>
            <p:cNvGrpSpPr/>
            <p:nvPr/>
          </p:nvGrpSpPr>
          <p:grpSpPr>
            <a:xfrm>
              <a:off x="4902871" y="1457422"/>
              <a:ext cx="1532716" cy="913819"/>
              <a:chOff x="661671" y="1509598"/>
              <a:chExt cx="1405875" cy="913819"/>
            </a:xfrm>
          </p:grpSpPr>
          <p:sp>
            <p:nvSpPr>
              <p:cNvPr id="29" name="Rectangle: Rounded Corners 28">
                <a:extLst>
                  <a:ext uri="{FF2B5EF4-FFF2-40B4-BE49-F238E27FC236}">
                    <a16:creationId xmlns:a16="http://schemas.microsoft.com/office/drawing/2014/main" id="{B2125BA8-ACC4-A7A8-DD74-207337CD2A49}"/>
                  </a:ext>
                </a:extLst>
              </p:cNvPr>
              <p:cNvSpPr/>
              <p:nvPr/>
            </p:nvSpPr>
            <p:spPr>
              <a:xfrm>
                <a:off x="661671" y="1509598"/>
                <a:ext cx="1405875" cy="913819"/>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US" sz="1600"/>
              </a:p>
            </p:txBody>
          </p:sp>
          <p:sp>
            <p:nvSpPr>
              <p:cNvPr id="30" name="Rectangle: Rounded Corners 4">
                <a:extLst>
                  <a:ext uri="{FF2B5EF4-FFF2-40B4-BE49-F238E27FC236}">
                    <a16:creationId xmlns:a16="http://schemas.microsoft.com/office/drawing/2014/main" id="{08F29EAD-A135-C616-7D86-760C42A8D9B9}"/>
                  </a:ext>
                </a:extLst>
              </p:cNvPr>
              <p:cNvSpPr txBox="1"/>
              <p:nvPr/>
            </p:nvSpPr>
            <p:spPr>
              <a:xfrm>
                <a:off x="706280" y="1554207"/>
                <a:ext cx="1316657" cy="82460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1600" dirty="0"/>
                  <a:t>Calculate Gradients </a:t>
                </a:r>
                <a:endParaRPr lang="en-US" sz="1600" kern="1200" dirty="0"/>
              </a:p>
            </p:txBody>
          </p:sp>
        </p:grpSp>
        <p:grpSp>
          <p:nvGrpSpPr>
            <p:cNvPr id="7" name="Group 6">
              <a:extLst>
                <a:ext uri="{FF2B5EF4-FFF2-40B4-BE49-F238E27FC236}">
                  <a16:creationId xmlns:a16="http://schemas.microsoft.com/office/drawing/2014/main" id="{502F89C1-C08E-B7B6-8F0D-10676FDC98C0}"/>
                </a:ext>
              </a:extLst>
            </p:cNvPr>
            <p:cNvGrpSpPr/>
            <p:nvPr/>
          </p:nvGrpSpPr>
          <p:grpSpPr>
            <a:xfrm>
              <a:off x="193726" y="2979468"/>
              <a:ext cx="1405875" cy="913819"/>
              <a:chOff x="661671" y="1509598"/>
              <a:chExt cx="1405875" cy="913819"/>
            </a:xfrm>
          </p:grpSpPr>
          <p:sp>
            <p:nvSpPr>
              <p:cNvPr id="27" name="Rectangle: Rounded Corners 26">
                <a:extLst>
                  <a:ext uri="{FF2B5EF4-FFF2-40B4-BE49-F238E27FC236}">
                    <a16:creationId xmlns:a16="http://schemas.microsoft.com/office/drawing/2014/main" id="{9D11BF4B-96F6-D0E8-B2D7-3F04DE890850}"/>
                  </a:ext>
                </a:extLst>
              </p:cNvPr>
              <p:cNvSpPr/>
              <p:nvPr/>
            </p:nvSpPr>
            <p:spPr>
              <a:xfrm>
                <a:off x="661671" y="1509598"/>
                <a:ext cx="1405875" cy="913819"/>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US" sz="1600"/>
              </a:p>
            </p:txBody>
          </p:sp>
          <p:sp>
            <p:nvSpPr>
              <p:cNvPr id="28" name="Rectangle: Rounded Corners 4">
                <a:extLst>
                  <a:ext uri="{FF2B5EF4-FFF2-40B4-BE49-F238E27FC236}">
                    <a16:creationId xmlns:a16="http://schemas.microsoft.com/office/drawing/2014/main" id="{610EA2C6-2890-5A02-4C6C-BF76179F04F6}"/>
                  </a:ext>
                </a:extLst>
              </p:cNvPr>
              <p:cNvSpPr txBox="1"/>
              <p:nvPr/>
            </p:nvSpPr>
            <p:spPr>
              <a:xfrm>
                <a:off x="704267" y="1526092"/>
                <a:ext cx="1316657" cy="82460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1600" kern="1200" dirty="0"/>
                  <a:t>Initialize weights</a:t>
                </a:r>
              </a:p>
            </p:txBody>
          </p:sp>
        </p:grpSp>
        <p:grpSp>
          <p:nvGrpSpPr>
            <p:cNvPr id="8" name="Group 7">
              <a:extLst>
                <a:ext uri="{FF2B5EF4-FFF2-40B4-BE49-F238E27FC236}">
                  <a16:creationId xmlns:a16="http://schemas.microsoft.com/office/drawing/2014/main" id="{5DB3C60B-36A4-03E2-EB18-820DA020D504}"/>
                </a:ext>
              </a:extLst>
            </p:cNvPr>
            <p:cNvGrpSpPr/>
            <p:nvPr/>
          </p:nvGrpSpPr>
          <p:grpSpPr>
            <a:xfrm>
              <a:off x="1986470" y="2951354"/>
              <a:ext cx="1405875" cy="913819"/>
              <a:chOff x="661671" y="1509598"/>
              <a:chExt cx="1405875" cy="913819"/>
            </a:xfrm>
          </p:grpSpPr>
          <p:sp>
            <p:nvSpPr>
              <p:cNvPr id="25" name="Rectangle: Rounded Corners 24">
                <a:extLst>
                  <a:ext uri="{FF2B5EF4-FFF2-40B4-BE49-F238E27FC236}">
                    <a16:creationId xmlns:a16="http://schemas.microsoft.com/office/drawing/2014/main" id="{ACB71E39-DF49-A2CF-E6D3-54510DF1BC2E}"/>
                  </a:ext>
                </a:extLst>
              </p:cNvPr>
              <p:cNvSpPr/>
              <p:nvPr/>
            </p:nvSpPr>
            <p:spPr>
              <a:xfrm>
                <a:off x="661671" y="1509598"/>
                <a:ext cx="1405875" cy="913819"/>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US" sz="1600"/>
              </a:p>
            </p:txBody>
          </p:sp>
          <p:sp>
            <p:nvSpPr>
              <p:cNvPr id="26" name="Rectangle: Rounded Corners 4">
                <a:extLst>
                  <a:ext uri="{FF2B5EF4-FFF2-40B4-BE49-F238E27FC236}">
                    <a16:creationId xmlns:a16="http://schemas.microsoft.com/office/drawing/2014/main" id="{DF3805FE-1673-6555-E2F8-238A33019DC2}"/>
                  </a:ext>
                </a:extLst>
              </p:cNvPr>
              <p:cNvSpPr txBox="1"/>
              <p:nvPr/>
            </p:nvSpPr>
            <p:spPr>
              <a:xfrm>
                <a:off x="706280" y="1554207"/>
                <a:ext cx="1316657" cy="82460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1600" dirty="0"/>
                  <a:t>Predict </a:t>
                </a:r>
                <a:endParaRPr lang="en-US" sz="1600" kern="1200" dirty="0"/>
              </a:p>
            </p:txBody>
          </p:sp>
        </p:grpSp>
        <p:grpSp>
          <p:nvGrpSpPr>
            <p:cNvPr id="9" name="Group 8">
              <a:extLst>
                <a:ext uri="{FF2B5EF4-FFF2-40B4-BE49-F238E27FC236}">
                  <a16:creationId xmlns:a16="http://schemas.microsoft.com/office/drawing/2014/main" id="{630F55F9-B327-2E50-D355-EDE7E58A65CB}"/>
                </a:ext>
              </a:extLst>
            </p:cNvPr>
            <p:cNvGrpSpPr/>
            <p:nvPr/>
          </p:nvGrpSpPr>
          <p:grpSpPr>
            <a:xfrm>
              <a:off x="2498366" y="1463088"/>
              <a:ext cx="1532715" cy="913819"/>
              <a:chOff x="661671" y="1509598"/>
              <a:chExt cx="1405875" cy="913819"/>
            </a:xfrm>
          </p:grpSpPr>
          <p:sp>
            <p:nvSpPr>
              <p:cNvPr id="23" name="Rectangle: Rounded Corners 22">
                <a:extLst>
                  <a:ext uri="{FF2B5EF4-FFF2-40B4-BE49-F238E27FC236}">
                    <a16:creationId xmlns:a16="http://schemas.microsoft.com/office/drawing/2014/main" id="{C8E96123-F108-4B6C-453C-CB3D2D3C650A}"/>
                  </a:ext>
                </a:extLst>
              </p:cNvPr>
              <p:cNvSpPr/>
              <p:nvPr/>
            </p:nvSpPr>
            <p:spPr>
              <a:xfrm>
                <a:off x="661671" y="1509598"/>
                <a:ext cx="1405875" cy="913819"/>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US" sz="1600"/>
              </a:p>
            </p:txBody>
          </p:sp>
          <p:sp>
            <p:nvSpPr>
              <p:cNvPr id="24" name="Rectangle: Rounded Corners 4">
                <a:extLst>
                  <a:ext uri="{FF2B5EF4-FFF2-40B4-BE49-F238E27FC236}">
                    <a16:creationId xmlns:a16="http://schemas.microsoft.com/office/drawing/2014/main" id="{E73BC34B-D1A2-A0D8-068F-BA4E7DD4B5B5}"/>
                  </a:ext>
                </a:extLst>
              </p:cNvPr>
              <p:cNvSpPr txBox="1"/>
              <p:nvPr/>
            </p:nvSpPr>
            <p:spPr>
              <a:xfrm>
                <a:off x="706280" y="1554207"/>
                <a:ext cx="1316657" cy="82460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1600" dirty="0"/>
                  <a:t>Calculate Loss </a:t>
                </a:r>
                <a:endParaRPr lang="en-US" sz="1600" kern="1200" dirty="0"/>
              </a:p>
            </p:txBody>
          </p:sp>
        </p:grpSp>
        <p:grpSp>
          <p:nvGrpSpPr>
            <p:cNvPr id="11" name="Group 10">
              <a:extLst>
                <a:ext uri="{FF2B5EF4-FFF2-40B4-BE49-F238E27FC236}">
                  <a16:creationId xmlns:a16="http://schemas.microsoft.com/office/drawing/2014/main" id="{4DD850DE-1F64-7686-25C4-9EE4C3B7ADE3}"/>
                </a:ext>
              </a:extLst>
            </p:cNvPr>
            <p:cNvGrpSpPr/>
            <p:nvPr/>
          </p:nvGrpSpPr>
          <p:grpSpPr>
            <a:xfrm>
              <a:off x="5744536" y="2951353"/>
              <a:ext cx="1532716" cy="913819"/>
              <a:chOff x="661671" y="1509598"/>
              <a:chExt cx="1405875" cy="913819"/>
            </a:xfrm>
          </p:grpSpPr>
          <p:sp>
            <p:nvSpPr>
              <p:cNvPr id="21" name="Rectangle: Rounded Corners 20">
                <a:extLst>
                  <a:ext uri="{FF2B5EF4-FFF2-40B4-BE49-F238E27FC236}">
                    <a16:creationId xmlns:a16="http://schemas.microsoft.com/office/drawing/2014/main" id="{6AFDD45F-E336-CC8D-73F6-A2FBD9F6F85A}"/>
                  </a:ext>
                </a:extLst>
              </p:cNvPr>
              <p:cNvSpPr/>
              <p:nvPr/>
            </p:nvSpPr>
            <p:spPr>
              <a:xfrm>
                <a:off x="661671" y="1509598"/>
                <a:ext cx="1405875" cy="913819"/>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US" sz="1600"/>
              </a:p>
            </p:txBody>
          </p:sp>
          <p:sp>
            <p:nvSpPr>
              <p:cNvPr id="22" name="Rectangle: Rounded Corners 4">
                <a:extLst>
                  <a:ext uri="{FF2B5EF4-FFF2-40B4-BE49-F238E27FC236}">
                    <a16:creationId xmlns:a16="http://schemas.microsoft.com/office/drawing/2014/main" id="{ED91CF46-7E02-9E49-65FC-BE6FD97BEA7A}"/>
                  </a:ext>
                </a:extLst>
              </p:cNvPr>
              <p:cNvSpPr txBox="1"/>
              <p:nvPr/>
            </p:nvSpPr>
            <p:spPr>
              <a:xfrm>
                <a:off x="706280" y="1554207"/>
                <a:ext cx="1316657" cy="82460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1600" dirty="0"/>
                  <a:t>Update Weights </a:t>
                </a:r>
                <a:endParaRPr lang="en-US" sz="1600" kern="1200" dirty="0"/>
              </a:p>
            </p:txBody>
          </p:sp>
        </p:grpSp>
        <p:grpSp>
          <p:nvGrpSpPr>
            <p:cNvPr id="12" name="Group 11">
              <a:extLst>
                <a:ext uri="{FF2B5EF4-FFF2-40B4-BE49-F238E27FC236}">
                  <a16:creationId xmlns:a16="http://schemas.microsoft.com/office/drawing/2014/main" id="{D75176C5-5923-3AEE-C91D-760F2A330375}"/>
                </a:ext>
              </a:extLst>
            </p:cNvPr>
            <p:cNvGrpSpPr/>
            <p:nvPr/>
          </p:nvGrpSpPr>
          <p:grpSpPr>
            <a:xfrm>
              <a:off x="7731229" y="2951353"/>
              <a:ext cx="974064" cy="913819"/>
              <a:chOff x="661671" y="1509598"/>
              <a:chExt cx="1405875" cy="913819"/>
            </a:xfrm>
          </p:grpSpPr>
          <p:sp>
            <p:nvSpPr>
              <p:cNvPr id="19" name="Rectangle: Rounded Corners 18">
                <a:extLst>
                  <a:ext uri="{FF2B5EF4-FFF2-40B4-BE49-F238E27FC236}">
                    <a16:creationId xmlns:a16="http://schemas.microsoft.com/office/drawing/2014/main" id="{35F72C18-7147-9F42-A56E-73BAABF946CF}"/>
                  </a:ext>
                </a:extLst>
              </p:cNvPr>
              <p:cNvSpPr/>
              <p:nvPr/>
            </p:nvSpPr>
            <p:spPr>
              <a:xfrm>
                <a:off x="661671" y="1509598"/>
                <a:ext cx="1405875" cy="913819"/>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US" sz="1600"/>
              </a:p>
            </p:txBody>
          </p:sp>
          <p:sp>
            <p:nvSpPr>
              <p:cNvPr id="20" name="Rectangle: Rounded Corners 4">
                <a:extLst>
                  <a:ext uri="{FF2B5EF4-FFF2-40B4-BE49-F238E27FC236}">
                    <a16:creationId xmlns:a16="http://schemas.microsoft.com/office/drawing/2014/main" id="{755BB7CD-EDCF-E9F6-75BB-DC41883B9A98}"/>
                  </a:ext>
                </a:extLst>
              </p:cNvPr>
              <p:cNvSpPr txBox="1"/>
              <p:nvPr/>
            </p:nvSpPr>
            <p:spPr>
              <a:xfrm>
                <a:off x="706280" y="1554207"/>
                <a:ext cx="1316657" cy="82460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1600" dirty="0"/>
                  <a:t>Stop </a:t>
                </a:r>
                <a:endParaRPr lang="en-US" sz="1600" kern="1200" dirty="0"/>
              </a:p>
            </p:txBody>
          </p:sp>
        </p:grpSp>
        <p:cxnSp>
          <p:nvCxnSpPr>
            <p:cNvPr id="13" name="Straight Arrow Connector 12">
              <a:extLst>
                <a:ext uri="{FF2B5EF4-FFF2-40B4-BE49-F238E27FC236}">
                  <a16:creationId xmlns:a16="http://schemas.microsoft.com/office/drawing/2014/main" id="{0E9DF647-256A-E81F-AB85-B7E1935A0A04}"/>
                </a:ext>
              </a:extLst>
            </p:cNvPr>
            <p:cNvCxnSpPr>
              <a:stCxn id="28" idx="3"/>
              <a:endCxn id="26" idx="1"/>
            </p:cNvCxnSpPr>
            <p:nvPr/>
          </p:nvCxnSpPr>
          <p:spPr>
            <a:xfrm>
              <a:off x="1552979" y="3408263"/>
              <a:ext cx="478100" cy="1"/>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F84AAD4F-BB35-919A-CB43-D2BCFFE82E3A}"/>
                </a:ext>
              </a:extLst>
            </p:cNvPr>
            <p:cNvCxnSpPr>
              <a:cxnSpLocks/>
              <a:stCxn id="25" idx="0"/>
            </p:cNvCxnSpPr>
            <p:nvPr/>
          </p:nvCxnSpPr>
          <p:spPr>
            <a:xfrm flipV="1">
              <a:off x="2689408" y="2381524"/>
              <a:ext cx="321491" cy="569830"/>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5F43CA37-C130-8043-86DE-E07A167C9DF3}"/>
                </a:ext>
              </a:extLst>
            </p:cNvPr>
            <p:cNvCxnSpPr>
              <a:cxnSpLocks/>
              <a:stCxn id="24" idx="3"/>
              <a:endCxn id="29" idx="1"/>
            </p:cNvCxnSpPr>
            <p:nvPr/>
          </p:nvCxnSpPr>
          <p:spPr>
            <a:xfrm flipV="1">
              <a:off x="3982448" y="1914332"/>
              <a:ext cx="920423" cy="5666"/>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D943DB67-3B78-DA6A-3A34-3763ABF9C16C}"/>
                </a:ext>
              </a:extLst>
            </p:cNvPr>
            <p:cNvCxnSpPr>
              <a:cxnSpLocks/>
              <a:stCxn id="21" idx="3"/>
              <a:endCxn id="19" idx="1"/>
            </p:cNvCxnSpPr>
            <p:nvPr/>
          </p:nvCxnSpPr>
          <p:spPr>
            <a:xfrm>
              <a:off x="7277252" y="3408263"/>
              <a:ext cx="453977" cy="0"/>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D482CD9E-FE5F-2AB2-54C0-BE5C61EFF146}"/>
                </a:ext>
              </a:extLst>
            </p:cNvPr>
            <p:cNvCxnSpPr>
              <a:cxnSpLocks/>
            </p:cNvCxnSpPr>
            <p:nvPr/>
          </p:nvCxnSpPr>
          <p:spPr>
            <a:xfrm>
              <a:off x="5802933" y="2444961"/>
              <a:ext cx="479487" cy="485880"/>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D3369186-B0A8-C50C-FD22-EF2D10B5742F}"/>
                </a:ext>
              </a:extLst>
            </p:cNvPr>
            <p:cNvCxnSpPr>
              <a:cxnSpLocks/>
              <a:stCxn id="21" idx="1"/>
            </p:cNvCxnSpPr>
            <p:nvPr/>
          </p:nvCxnSpPr>
          <p:spPr>
            <a:xfrm flipH="1">
              <a:off x="3395677" y="3408263"/>
              <a:ext cx="2348859" cy="14361"/>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grpSp>
      <p:graphicFrame>
        <p:nvGraphicFramePr>
          <p:cNvPr id="31" name="Diagram 30">
            <a:extLst>
              <a:ext uri="{FF2B5EF4-FFF2-40B4-BE49-F238E27FC236}">
                <a16:creationId xmlns:a16="http://schemas.microsoft.com/office/drawing/2014/main" id="{53BC035C-A16A-22EA-31F2-F7F43B7E9183}"/>
              </a:ext>
            </a:extLst>
          </p:cNvPr>
          <p:cNvGraphicFramePr/>
          <p:nvPr/>
        </p:nvGraphicFramePr>
        <p:xfrm>
          <a:off x="99788" y="3370107"/>
          <a:ext cx="8852664" cy="29288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7877626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5DBD1E2-D45E-47D4-8DD8-1285FEA24AE0}" type="slidenum">
              <a:rPr lang="en-US" smtClean="0"/>
              <a:pPr/>
              <a:t>83</a:t>
            </a:fld>
            <a:endParaRPr lang="en-US" dirty="0"/>
          </a:p>
        </p:txBody>
      </p:sp>
      <p:sp>
        <p:nvSpPr>
          <p:cNvPr id="2" name="Title 1"/>
          <p:cNvSpPr>
            <a:spLocks noGrp="1"/>
          </p:cNvSpPr>
          <p:nvPr>
            <p:ph type="title" idx="4294967295"/>
          </p:nvPr>
        </p:nvSpPr>
        <p:spPr>
          <a:xfrm>
            <a:off x="-101600" y="0"/>
            <a:ext cx="10083800" cy="1096963"/>
          </a:xfrm>
        </p:spPr>
        <p:txBody>
          <a:bodyPr/>
          <a:lstStyle/>
          <a:p>
            <a:pPr algn="ctr"/>
            <a:r>
              <a:rPr lang="en-US" dirty="0"/>
              <a:t>Model </a:t>
            </a:r>
            <a:r>
              <a:rPr lang="en-US" dirty="0" err="1"/>
              <a:t>Geenralization</a:t>
            </a:r>
            <a:endParaRPr lang="en-US" dirty="0"/>
          </a:p>
        </p:txBody>
      </p:sp>
      <p:sp>
        <p:nvSpPr>
          <p:cNvPr id="10" name="TextBox 9">
            <a:extLst>
              <a:ext uri="{FF2B5EF4-FFF2-40B4-BE49-F238E27FC236}">
                <a16:creationId xmlns:a16="http://schemas.microsoft.com/office/drawing/2014/main" id="{F9743F5C-F18B-B5E7-1F15-FB803A48D57B}"/>
              </a:ext>
            </a:extLst>
          </p:cNvPr>
          <p:cNvSpPr txBox="1"/>
          <p:nvPr/>
        </p:nvSpPr>
        <p:spPr>
          <a:xfrm>
            <a:off x="470812" y="1015058"/>
            <a:ext cx="7847278" cy="7848302"/>
          </a:xfrm>
          <a:prstGeom prst="rect">
            <a:avLst/>
          </a:prstGeom>
          <a:noFill/>
        </p:spPr>
        <p:txBody>
          <a:bodyPr wrap="square">
            <a:spAutoFit/>
          </a:bodyPr>
          <a:lstStyle>
            <a:defPPr>
              <a:defRPr lang="en-US"/>
            </a:defPPr>
            <a:lvl1pPr marL="457200" indent="-457200">
              <a:buFont typeface="Arial" panose="020B0604020202020204" pitchFamily="34" charset="0"/>
              <a:buChar char="•"/>
              <a:defRPr sz="2800" b="0" i="0" u="none" strike="noStrike" baseline="0">
                <a:latin typeface="+mj-lt"/>
              </a:defRPr>
            </a:lvl1pPr>
            <a:lvl3pPr lvl="2" indent="-457200">
              <a:buFont typeface="Arial" panose="020B0604020202020204" pitchFamily="34" charset="0"/>
              <a:buChar char="•"/>
              <a:defRPr sz="2800">
                <a:solidFill>
                  <a:srgbClr val="404040"/>
                </a:solidFill>
                <a:latin typeface="+mj-lt"/>
              </a:defRPr>
            </a:lvl3pPr>
          </a:lstStyle>
          <a:p>
            <a:r>
              <a:rPr lang="en-US" sz="2400" dirty="0"/>
              <a:t>Train a model that so that it can make good predictions on unseen data.</a:t>
            </a:r>
          </a:p>
          <a:p>
            <a:r>
              <a:rPr lang="en-US" sz="2400" dirty="0"/>
              <a:t>Overfitting: </a:t>
            </a:r>
          </a:p>
          <a:p>
            <a:pPr lvl="2"/>
            <a:r>
              <a:rPr lang="en-US" sz="2400" dirty="0"/>
              <a:t>Training error is small, validation error is large</a:t>
            </a:r>
          </a:p>
          <a:p>
            <a:pPr lvl="2"/>
            <a:r>
              <a:rPr lang="en-US" sz="2400" dirty="0"/>
              <a:t>Get more data so that model can learn underlying patterns instead of remembering the data</a:t>
            </a:r>
          </a:p>
          <a:p>
            <a:pPr lvl="2"/>
            <a:r>
              <a:rPr lang="en-US" sz="2400" dirty="0"/>
              <a:t>Reduce model complexity</a:t>
            </a:r>
          </a:p>
          <a:p>
            <a:pPr lvl="2"/>
            <a:r>
              <a:rPr lang="en-US" sz="2400" dirty="0"/>
              <a:t>Regularization – Add noise to inputs so that model becomes robust to small variations</a:t>
            </a:r>
          </a:p>
          <a:p>
            <a:r>
              <a:rPr lang="en-US" sz="2400" dirty="0"/>
              <a:t>Underfitting: </a:t>
            </a:r>
          </a:p>
          <a:p>
            <a:pPr lvl="2"/>
            <a:r>
              <a:rPr lang="en-US" sz="2400" dirty="0"/>
              <a:t>Training error is large, validation error is large</a:t>
            </a:r>
          </a:p>
          <a:p>
            <a:pPr lvl="2"/>
            <a:r>
              <a:rPr lang="en-US" sz="2400" dirty="0"/>
              <a:t>Model does not have capacity, adding more data will not help</a:t>
            </a:r>
          </a:p>
          <a:p>
            <a:pPr lvl="2"/>
            <a:r>
              <a:rPr lang="en-US" sz="2400" dirty="0"/>
              <a:t>Increase model complexity</a:t>
            </a:r>
          </a:p>
          <a:p>
            <a:pPr lvl="2"/>
            <a:r>
              <a:rPr lang="en-US" sz="2400" dirty="0"/>
              <a:t>Try to fit model without any regularization</a:t>
            </a:r>
          </a:p>
          <a:p>
            <a:pPr lvl="2"/>
            <a:endParaRPr lang="en-US" sz="2400" dirty="0"/>
          </a:p>
          <a:p>
            <a:pPr lvl="2"/>
            <a:endParaRPr lang="en-US" sz="2400" dirty="0"/>
          </a:p>
          <a:p>
            <a:endParaRPr lang="en-US" sz="2400" dirty="0"/>
          </a:p>
          <a:p>
            <a:endParaRPr lang="en-US" sz="2400" dirty="0"/>
          </a:p>
          <a:p>
            <a:r>
              <a:rPr lang="en-US" sz="2400" dirty="0"/>
              <a:t> </a:t>
            </a:r>
          </a:p>
          <a:p>
            <a:endParaRPr lang="en-US" sz="2400" dirty="0"/>
          </a:p>
        </p:txBody>
      </p:sp>
    </p:spTree>
    <p:extLst>
      <p:ext uri="{BB962C8B-B14F-4D97-AF65-F5344CB8AC3E}">
        <p14:creationId xmlns:p14="http://schemas.microsoft.com/office/powerpoint/2010/main" val="333210999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612226-8485-4A63-A5E5-C9CB9E53E0B8}"/>
              </a:ext>
            </a:extLst>
          </p:cNvPr>
          <p:cNvSpPr>
            <a:spLocks noGrp="1"/>
          </p:cNvSpPr>
          <p:nvPr>
            <p:ph type="title" idx="4294967295"/>
          </p:nvPr>
        </p:nvSpPr>
        <p:spPr>
          <a:xfrm>
            <a:off x="0" y="266700"/>
            <a:ext cx="10035540" cy="1096963"/>
          </a:xfrm>
        </p:spPr>
        <p:txBody>
          <a:bodyPr>
            <a:normAutofit fontScale="90000"/>
          </a:bodyPr>
          <a:lstStyle/>
          <a:p>
            <a:pPr algn="ctr"/>
            <a:r>
              <a:rPr lang="en-US" dirty="0">
                <a:cs typeface="Calibri Light"/>
              </a:rPr>
              <a:t>Binary Classification (pick one from two labels)</a:t>
            </a:r>
            <a:endParaRPr lang="en-US" dirty="0"/>
          </a:p>
        </p:txBody>
      </p:sp>
      <p:sp>
        <p:nvSpPr>
          <p:cNvPr id="3" name="Content Placeholder 2">
            <a:extLst>
              <a:ext uri="{FF2B5EF4-FFF2-40B4-BE49-F238E27FC236}">
                <a16:creationId xmlns:a16="http://schemas.microsoft.com/office/drawing/2014/main" id="{2D24187F-630C-4C8C-B27C-76286228D636}"/>
              </a:ext>
            </a:extLst>
          </p:cNvPr>
          <p:cNvSpPr>
            <a:spLocks noGrp="1"/>
          </p:cNvSpPr>
          <p:nvPr>
            <p:ph idx="4294967295"/>
          </p:nvPr>
        </p:nvSpPr>
        <p:spPr>
          <a:xfrm>
            <a:off x="0" y="1535113"/>
            <a:ext cx="10515600" cy="4641850"/>
          </a:xfrm>
        </p:spPr>
        <p:txBody>
          <a:bodyPr vert="horz" lIns="91440" tIns="45720" rIns="91440" bIns="45720" rtlCol="0" anchor="t">
            <a:normAutofit/>
          </a:bodyPr>
          <a:lstStyle/>
          <a:p>
            <a:pPr marL="457200" indent="0">
              <a:buNone/>
            </a:pPr>
            <a:endParaRPr lang="en-US" dirty="0">
              <a:cs typeface="Calibri"/>
            </a:endParaRPr>
          </a:p>
          <a:p>
            <a:endParaRPr lang="en-US" dirty="0">
              <a:cs typeface="Calibri"/>
            </a:endParaRP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01048D1-6B3D-0264-88FC-2F232A268181}"/>
                  </a:ext>
                </a:extLst>
              </p:cNvPr>
              <p:cNvSpPr txBox="1"/>
              <p:nvPr/>
            </p:nvSpPr>
            <p:spPr>
              <a:xfrm>
                <a:off x="787831" y="1791600"/>
                <a:ext cx="5216643"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kumimoji="0" lang="en-US" sz="2400" b="0" i="1" u="none" strike="noStrike" kern="1200" cap="none" spc="0" normalizeH="0" baseline="0" noProof="0" smtClean="0">
                              <a:ln>
                                <a:noFill/>
                              </a:ln>
                              <a:solidFill>
                                <a:srgbClr val="ED7D31">
                                  <a:lumMod val="75000"/>
                                </a:srgbClr>
                              </a:solidFill>
                              <a:effectLst/>
                              <a:uLnTx/>
                              <a:uFillTx/>
                              <a:latin typeface="Cambria Math" panose="02040503050406030204" pitchFamily="18" charset="0"/>
                              <a:ea typeface="+mn-ea"/>
                              <a:cs typeface="+mn-cs"/>
                            </a:rPr>
                          </m:ctrlPr>
                        </m:accPr>
                        <m:e>
                          <m:r>
                            <a:rPr kumimoji="0" lang="en-US" sz="2400" b="0" i="1" u="none" strike="noStrike" kern="1200" cap="none" spc="0" normalizeH="0" baseline="0" noProof="0" smtClean="0">
                              <a:ln>
                                <a:noFill/>
                              </a:ln>
                              <a:solidFill>
                                <a:srgbClr val="ED7D31">
                                  <a:lumMod val="75000"/>
                                </a:srgbClr>
                              </a:solidFill>
                              <a:effectLst/>
                              <a:uLnTx/>
                              <a:uFillTx/>
                              <a:latin typeface="Cambria Math" panose="02040503050406030204" pitchFamily="18" charset="0"/>
                              <a:ea typeface="+mn-ea"/>
                              <a:cs typeface="+mn-cs"/>
                            </a:rPr>
                            <m:t>𝑦</m:t>
                          </m:r>
                        </m:e>
                      </m:acc>
                      <m:r>
                        <a:rPr kumimoji="0" lang="en-US" sz="2400" b="0" i="1" u="none" strike="noStrike" kern="1200" cap="none" spc="0" normalizeH="0" baseline="0" noProof="0" smtClean="0">
                          <a:ln>
                            <a:noFill/>
                          </a:ln>
                          <a:solidFill>
                            <a:srgbClr val="ED7D31">
                              <a:lumMod val="75000"/>
                            </a:srgbClr>
                          </a:solidFill>
                          <a:effectLst/>
                          <a:uLnTx/>
                          <a:uFillTx/>
                          <a:latin typeface="Cambria Math" panose="02040503050406030204" pitchFamily="18" charset="0"/>
                          <a:ea typeface="+mn-ea"/>
                          <a:cs typeface="+mn-cs"/>
                        </a:rPr>
                        <m:t>=</m:t>
                      </m:r>
                      <m:r>
                        <a:rPr kumimoji="0" lang="en-US" sz="2400" b="0" i="1" u="none" strike="noStrike" kern="1200" cap="none" spc="0" normalizeH="0" baseline="0" noProof="0" smtClean="0">
                          <a:ln>
                            <a:noFill/>
                          </a:ln>
                          <a:solidFill>
                            <a:srgbClr val="ED7D31">
                              <a:lumMod val="75000"/>
                            </a:srgbClr>
                          </a:solidFill>
                          <a:effectLst/>
                          <a:uLnTx/>
                          <a:uFillTx/>
                          <a:latin typeface="Cambria Math" panose="02040503050406030204" pitchFamily="18" charset="0"/>
                          <a:ea typeface="+mn-ea"/>
                          <a:cs typeface="+mn-cs"/>
                        </a:rPr>
                        <m:t>𝑏</m:t>
                      </m:r>
                      <m:r>
                        <a:rPr kumimoji="0" lang="en-US" sz="2400" b="0" i="1" u="none" strike="noStrike" kern="1200" cap="none" spc="0" normalizeH="0" baseline="0" noProof="0" smtClean="0">
                          <a:ln>
                            <a:noFill/>
                          </a:ln>
                          <a:solidFill>
                            <a:srgbClr val="ED7D31">
                              <a:lumMod val="75000"/>
                            </a:srgbClr>
                          </a:solidFill>
                          <a:effectLst/>
                          <a:uLnTx/>
                          <a:uFillTx/>
                          <a:latin typeface="Cambria Math" panose="02040503050406030204" pitchFamily="18" charset="0"/>
                          <a:ea typeface="+mn-ea"/>
                          <a:cs typeface="+mn-cs"/>
                        </a:rPr>
                        <m:t>+</m:t>
                      </m:r>
                      <m:sSub>
                        <m:sSubPr>
                          <m:ctrlPr>
                            <a:rPr kumimoji="0" lang="en-US" sz="2400" b="0" i="1" u="none" strike="noStrike" kern="1200" cap="none" spc="0" normalizeH="0" baseline="0" noProof="0" smtClean="0">
                              <a:ln>
                                <a:noFill/>
                              </a:ln>
                              <a:solidFill>
                                <a:srgbClr val="ED7D31">
                                  <a:lumMod val="75000"/>
                                </a:srgbClr>
                              </a:solidFill>
                              <a:effectLst/>
                              <a:uLnTx/>
                              <a:uFillTx/>
                              <a:latin typeface="Cambria Math" panose="02040503050406030204" pitchFamily="18" charset="0"/>
                              <a:ea typeface="+mn-ea"/>
                              <a:cs typeface="+mn-cs"/>
                            </a:rPr>
                          </m:ctrlPr>
                        </m:sSubPr>
                        <m:e>
                          <m:r>
                            <a:rPr kumimoji="0" lang="en-US" sz="2400" b="0" i="1" u="none" strike="noStrike" kern="1200" cap="none" spc="0" normalizeH="0" baseline="0" noProof="0" smtClean="0">
                              <a:ln>
                                <a:noFill/>
                              </a:ln>
                              <a:solidFill>
                                <a:srgbClr val="ED7D31">
                                  <a:lumMod val="75000"/>
                                </a:srgbClr>
                              </a:solidFill>
                              <a:effectLst/>
                              <a:uLnTx/>
                              <a:uFillTx/>
                              <a:latin typeface="Cambria Math" panose="02040503050406030204" pitchFamily="18" charset="0"/>
                              <a:ea typeface="+mn-ea"/>
                              <a:cs typeface="+mn-cs"/>
                            </a:rPr>
                            <m:t>𝑤</m:t>
                          </m:r>
                        </m:e>
                        <m:sub>
                          <m:r>
                            <a:rPr kumimoji="0" lang="en-US" sz="2400" b="0" i="1" u="none" strike="noStrike" kern="1200" cap="none" spc="0" normalizeH="0" baseline="0" noProof="0" smtClean="0">
                              <a:ln>
                                <a:noFill/>
                              </a:ln>
                              <a:solidFill>
                                <a:srgbClr val="ED7D31">
                                  <a:lumMod val="75000"/>
                                </a:srgbClr>
                              </a:solidFill>
                              <a:effectLst/>
                              <a:uLnTx/>
                              <a:uFillTx/>
                              <a:latin typeface="Cambria Math" panose="02040503050406030204" pitchFamily="18" charset="0"/>
                              <a:ea typeface="+mn-ea"/>
                              <a:cs typeface="+mn-cs"/>
                            </a:rPr>
                            <m:t>1</m:t>
                          </m:r>
                        </m:sub>
                      </m:sSub>
                      <m:sSub>
                        <m:sSubPr>
                          <m:ctrlPr>
                            <a:rPr kumimoji="0" lang="en-US" sz="2400" b="0" i="1" u="none" strike="noStrike" kern="1200" cap="none" spc="0" normalizeH="0" baseline="0" noProof="0" smtClean="0">
                              <a:ln>
                                <a:noFill/>
                              </a:ln>
                              <a:solidFill>
                                <a:srgbClr val="ED7D31">
                                  <a:lumMod val="75000"/>
                                </a:srgbClr>
                              </a:solidFill>
                              <a:effectLst/>
                              <a:uLnTx/>
                              <a:uFillTx/>
                              <a:latin typeface="Cambria Math" panose="02040503050406030204" pitchFamily="18" charset="0"/>
                              <a:ea typeface="+mn-ea"/>
                              <a:cs typeface="+mn-cs"/>
                            </a:rPr>
                          </m:ctrlPr>
                        </m:sSubPr>
                        <m:e>
                          <m:r>
                            <a:rPr kumimoji="0" lang="en-US" sz="2400" b="0" i="1" u="none" strike="noStrike" kern="1200" cap="none" spc="0" normalizeH="0" baseline="0" noProof="0" smtClean="0">
                              <a:ln>
                                <a:noFill/>
                              </a:ln>
                              <a:solidFill>
                                <a:srgbClr val="ED7D31">
                                  <a:lumMod val="75000"/>
                                </a:srgbClr>
                              </a:solidFill>
                              <a:effectLst/>
                              <a:uLnTx/>
                              <a:uFillTx/>
                              <a:latin typeface="Cambria Math" panose="02040503050406030204" pitchFamily="18" charset="0"/>
                              <a:ea typeface="+mn-ea"/>
                              <a:cs typeface="+mn-cs"/>
                            </a:rPr>
                            <m:t>𝑥</m:t>
                          </m:r>
                        </m:e>
                        <m:sub>
                          <m:r>
                            <a:rPr kumimoji="0" lang="en-US" sz="2400" b="0" i="1" u="none" strike="noStrike" kern="1200" cap="none" spc="0" normalizeH="0" baseline="0" noProof="0" smtClean="0">
                              <a:ln>
                                <a:noFill/>
                              </a:ln>
                              <a:solidFill>
                                <a:srgbClr val="ED7D31">
                                  <a:lumMod val="75000"/>
                                </a:srgbClr>
                              </a:solidFill>
                              <a:effectLst/>
                              <a:uLnTx/>
                              <a:uFillTx/>
                              <a:latin typeface="Cambria Math" panose="02040503050406030204" pitchFamily="18" charset="0"/>
                              <a:ea typeface="+mn-ea"/>
                              <a:cs typeface="+mn-cs"/>
                            </a:rPr>
                            <m:t>1</m:t>
                          </m:r>
                        </m:sub>
                      </m:sSub>
                      <m:r>
                        <a:rPr kumimoji="0" lang="en-US" sz="2400" b="0" i="1" u="none" strike="noStrike" kern="1200" cap="none" spc="0" normalizeH="0" baseline="0" noProof="0" smtClean="0">
                          <a:ln>
                            <a:noFill/>
                          </a:ln>
                          <a:solidFill>
                            <a:srgbClr val="ED7D31">
                              <a:lumMod val="75000"/>
                            </a:srgbClr>
                          </a:solidFill>
                          <a:effectLst/>
                          <a:uLnTx/>
                          <a:uFillTx/>
                          <a:latin typeface="Cambria Math" panose="02040503050406030204" pitchFamily="18" charset="0"/>
                          <a:ea typeface="+mn-ea"/>
                          <a:cs typeface="+mn-cs"/>
                        </a:rPr>
                        <m:t>+</m:t>
                      </m:r>
                      <m:sSub>
                        <m:sSubPr>
                          <m:ctrlPr>
                            <a:rPr kumimoji="0" lang="en-US" sz="2400" b="0" i="1" u="none" strike="noStrike" kern="1200" cap="none" spc="0" normalizeH="0" baseline="0" noProof="0" smtClean="0">
                              <a:ln>
                                <a:noFill/>
                              </a:ln>
                              <a:solidFill>
                                <a:srgbClr val="ED7D31">
                                  <a:lumMod val="75000"/>
                                </a:srgbClr>
                              </a:solidFill>
                              <a:effectLst/>
                              <a:uLnTx/>
                              <a:uFillTx/>
                              <a:latin typeface="Cambria Math" panose="02040503050406030204" pitchFamily="18" charset="0"/>
                              <a:ea typeface="+mn-ea"/>
                              <a:cs typeface="+mn-cs"/>
                            </a:rPr>
                          </m:ctrlPr>
                        </m:sSubPr>
                        <m:e>
                          <m:r>
                            <a:rPr kumimoji="0" lang="en-US" sz="2400" b="0" i="1" u="none" strike="noStrike" kern="1200" cap="none" spc="0" normalizeH="0" baseline="0" noProof="0" smtClean="0">
                              <a:ln>
                                <a:noFill/>
                              </a:ln>
                              <a:solidFill>
                                <a:srgbClr val="ED7D31">
                                  <a:lumMod val="75000"/>
                                </a:srgbClr>
                              </a:solidFill>
                              <a:effectLst/>
                              <a:uLnTx/>
                              <a:uFillTx/>
                              <a:latin typeface="Cambria Math" panose="02040503050406030204" pitchFamily="18" charset="0"/>
                              <a:ea typeface="+mn-ea"/>
                              <a:cs typeface="+mn-cs"/>
                            </a:rPr>
                            <m:t>𝑤</m:t>
                          </m:r>
                        </m:e>
                        <m:sub>
                          <m:r>
                            <a:rPr kumimoji="0" lang="en-US" sz="2400" b="0" i="1" u="none" strike="noStrike" kern="1200" cap="none" spc="0" normalizeH="0" baseline="0" noProof="0" smtClean="0">
                              <a:ln>
                                <a:noFill/>
                              </a:ln>
                              <a:solidFill>
                                <a:srgbClr val="ED7D31">
                                  <a:lumMod val="75000"/>
                                </a:srgbClr>
                              </a:solidFill>
                              <a:effectLst/>
                              <a:uLnTx/>
                              <a:uFillTx/>
                              <a:latin typeface="Cambria Math" panose="02040503050406030204" pitchFamily="18" charset="0"/>
                              <a:ea typeface="+mn-ea"/>
                              <a:cs typeface="+mn-cs"/>
                            </a:rPr>
                            <m:t>2</m:t>
                          </m:r>
                        </m:sub>
                      </m:sSub>
                      <m:sSub>
                        <m:sSubPr>
                          <m:ctrlPr>
                            <a:rPr kumimoji="0" lang="en-US" sz="2400" b="0" i="1" u="none" strike="noStrike" kern="1200" cap="none" spc="0" normalizeH="0" baseline="0" noProof="0" smtClean="0">
                              <a:ln>
                                <a:noFill/>
                              </a:ln>
                              <a:solidFill>
                                <a:srgbClr val="ED7D31">
                                  <a:lumMod val="75000"/>
                                </a:srgbClr>
                              </a:solidFill>
                              <a:effectLst/>
                              <a:uLnTx/>
                              <a:uFillTx/>
                              <a:latin typeface="Cambria Math" panose="02040503050406030204" pitchFamily="18" charset="0"/>
                              <a:ea typeface="+mn-ea"/>
                              <a:cs typeface="+mn-cs"/>
                            </a:rPr>
                          </m:ctrlPr>
                        </m:sSubPr>
                        <m:e>
                          <m:r>
                            <a:rPr kumimoji="0" lang="en-US" sz="2400" b="0" i="1" u="none" strike="noStrike" kern="1200" cap="none" spc="0" normalizeH="0" baseline="0" noProof="0" smtClean="0">
                              <a:ln>
                                <a:noFill/>
                              </a:ln>
                              <a:solidFill>
                                <a:srgbClr val="ED7D31">
                                  <a:lumMod val="75000"/>
                                </a:srgbClr>
                              </a:solidFill>
                              <a:effectLst/>
                              <a:uLnTx/>
                              <a:uFillTx/>
                              <a:latin typeface="Cambria Math" panose="02040503050406030204" pitchFamily="18" charset="0"/>
                              <a:ea typeface="+mn-ea"/>
                              <a:cs typeface="+mn-cs"/>
                            </a:rPr>
                            <m:t>𝑥</m:t>
                          </m:r>
                        </m:e>
                        <m:sub>
                          <m:r>
                            <a:rPr kumimoji="0" lang="en-US" sz="2400" b="0" i="1" u="none" strike="noStrike" kern="1200" cap="none" spc="0" normalizeH="0" baseline="0" noProof="0" smtClean="0">
                              <a:ln>
                                <a:noFill/>
                              </a:ln>
                              <a:solidFill>
                                <a:srgbClr val="ED7D31">
                                  <a:lumMod val="75000"/>
                                </a:srgbClr>
                              </a:solidFill>
                              <a:effectLst/>
                              <a:uLnTx/>
                              <a:uFillTx/>
                              <a:latin typeface="Cambria Math" panose="02040503050406030204" pitchFamily="18" charset="0"/>
                              <a:ea typeface="+mn-ea"/>
                              <a:cs typeface="+mn-cs"/>
                            </a:rPr>
                            <m:t>2</m:t>
                          </m:r>
                        </m:sub>
                      </m:sSub>
                      <m:r>
                        <a:rPr kumimoji="0" lang="en-US" sz="2400" b="0" i="1" u="none" strike="noStrike" kern="1200" cap="none" spc="0" normalizeH="0" baseline="0" noProof="0" smtClean="0">
                          <a:ln>
                            <a:noFill/>
                          </a:ln>
                          <a:solidFill>
                            <a:srgbClr val="ED7D31">
                              <a:lumMod val="75000"/>
                            </a:srgbClr>
                          </a:solidFill>
                          <a:effectLst/>
                          <a:uLnTx/>
                          <a:uFillTx/>
                          <a:latin typeface="Cambria Math" panose="02040503050406030204" pitchFamily="18" charset="0"/>
                          <a:ea typeface="+mn-ea"/>
                          <a:cs typeface="+mn-cs"/>
                        </a:rPr>
                        <m:t>+ </m:t>
                      </m:r>
                      <m:r>
                        <a:rPr kumimoji="0" lang="en-US" sz="2400" b="0" i="1" u="none" strike="noStrike" kern="1200" cap="none" spc="0" normalizeH="0" baseline="0" noProof="0" smtClean="0">
                          <a:ln>
                            <a:noFill/>
                          </a:ln>
                          <a:solidFill>
                            <a:srgbClr val="ED7D31">
                              <a:lumMod val="75000"/>
                            </a:srgbClr>
                          </a:solidFill>
                          <a:effectLst/>
                          <a:uLnTx/>
                          <a:uFillTx/>
                          <a:latin typeface="Cambria Math" panose="02040503050406030204" pitchFamily="18" charset="0"/>
                          <a:ea typeface="Cambria Math" panose="02040503050406030204" pitchFamily="18" charset="0"/>
                          <a:cs typeface="+mn-cs"/>
                        </a:rPr>
                        <m:t>⋯+</m:t>
                      </m:r>
                      <m:sSub>
                        <m:sSubPr>
                          <m:ctrlPr>
                            <a:rPr kumimoji="0" lang="en-US" sz="2400" b="0" i="1" u="none" strike="noStrike" kern="1200" cap="none" spc="0" normalizeH="0" baseline="0" noProof="0" smtClean="0">
                              <a:ln>
                                <a:noFill/>
                              </a:ln>
                              <a:solidFill>
                                <a:srgbClr val="ED7D31">
                                  <a:lumMod val="75000"/>
                                </a:srgbClr>
                              </a:solidFill>
                              <a:effectLst/>
                              <a:uLnTx/>
                              <a:uFillTx/>
                              <a:latin typeface="Cambria Math" panose="02040503050406030204" pitchFamily="18" charset="0"/>
                              <a:ea typeface="Cambria Math" panose="02040503050406030204" pitchFamily="18" charset="0"/>
                              <a:cs typeface="+mn-cs"/>
                            </a:rPr>
                          </m:ctrlPr>
                        </m:sSubPr>
                        <m:e>
                          <m:r>
                            <a:rPr kumimoji="0" lang="en-US" sz="2400" b="0" i="1" u="none" strike="noStrike" kern="1200" cap="none" spc="0" normalizeH="0" baseline="0" noProof="0" smtClean="0">
                              <a:ln>
                                <a:noFill/>
                              </a:ln>
                              <a:solidFill>
                                <a:srgbClr val="ED7D31">
                                  <a:lumMod val="75000"/>
                                </a:srgbClr>
                              </a:solidFill>
                              <a:effectLst/>
                              <a:uLnTx/>
                              <a:uFillTx/>
                              <a:latin typeface="Cambria Math" panose="02040503050406030204" pitchFamily="18" charset="0"/>
                              <a:ea typeface="Cambria Math" panose="02040503050406030204" pitchFamily="18" charset="0"/>
                              <a:cs typeface="+mn-cs"/>
                            </a:rPr>
                            <m:t>𝑤</m:t>
                          </m:r>
                        </m:e>
                        <m:sub>
                          <m:r>
                            <a:rPr kumimoji="0" lang="en-US" sz="2400" b="0" i="1" u="none" strike="noStrike" kern="1200" cap="none" spc="0" normalizeH="0" baseline="0" noProof="0" smtClean="0">
                              <a:ln>
                                <a:noFill/>
                              </a:ln>
                              <a:solidFill>
                                <a:srgbClr val="ED7D31">
                                  <a:lumMod val="75000"/>
                                </a:srgbClr>
                              </a:solidFill>
                              <a:effectLst/>
                              <a:uLnTx/>
                              <a:uFillTx/>
                              <a:latin typeface="Cambria Math" panose="02040503050406030204" pitchFamily="18" charset="0"/>
                              <a:ea typeface="Cambria Math" panose="02040503050406030204" pitchFamily="18" charset="0"/>
                              <a:cs typeface="+mn-cs"/>
                            </a:rPr>
                            <m:t>𝑛</m:t>
                          </m:r>
                        </m:sub>
                      </m:sSub>
                      <m:sSub>
                        <m:sSubPr>
                          <m:ctrlPr>
                            <a:rPr kumimoji="0" lang="en-US" sz="2400" b="0" i="1" u="none" strike="noStrike" kern="1200" cap="none" spc="0" normalizeH="0" baseline="0" noProof="0" smtClean="0">
                              <a:ln>
                                <a:noFill/>
                              </a:ln>
                              <a:solidFill>
                                <a:srgbClr val="ED7D31">
                                  <a:lumMod val="75000"/>
                                </a:srgbClr>
                              </a:solidFill>
                              <a:effectLst/>
                              <a:uLnTx/>
                              <a:uFillTx/>
                              <a:latin typeface="Cambria Math" panose="02040503050406030204" pitchFamily="18" charset="0"/>
                              <a:ea typeface="Cambria Math" panose="02040503050406030204" pitchFamily="18" charset="0"/>
                              <a:cs typeface="+mn-cs"/>
                            </a:rPr>
                          </m:ctrlPr>
                        </m:sSubPr>
                        <m:e>
                          <m:r>
                            <a:rPr kumimoji="0" lang="en-US" sz="2400" b="0" i="1" u="none" strike="noStrike" kern="1200" cap="none" spc="0" normalizeH="0" baseline="0" noProof="0" smtClean="0">
                              <a:ln>
                                <a:noFill/>
                              </a:ln>
                              <a:solidFill>
                                <a:srgbClr val="ED7D31">
                                  <a:lumMod val="75000"/>
                                </a:srgbClr>
                              </a:solidFill>
                              <a:effectLst/>
                              <a:uLnTx/>
                              <a:uFillTx/>
                              <a:latin typeface="Cambria Math" panose="02040503050406030204" pitchFamily="18" charset="0"/>
                              <a:ea typeface="Cambria Math" panose="02040503050406030204" pitchFamily="18" charset="0"/>
                              <a:cs typeface="+mn-cs"/>
                            </a:rPr>
                            <m:t>𝑥</m:t>
                          </m:r>
                        </m:e>
                        <m:sub>
                          <m:r>
                            <a:rPr kumimoji="0" lang="en-US" sz="2400" b="0" i="1" u="none" strike="noStrike" kern="1200" cap="none" spc="0" normalizeH="0" baseline="0" noProof="0" smtClean="0">
                              <a:ln>
                                <a:noFill/>
                              </a:ln>
                              <a:solidFill>
                                <a:srgbClr val="ED7D31">
                                  <a:lumMod val="75000"/>
                                </a:srgbClr>
                              </a:solidFill>
                              <a:effectLst/>
                              <a:uLnTx/>
                              <a:uFillTx/>
                              <a:latin typeface="Cambria Math" panose="02040503050406030204" pitchFamily="18" charset="0"/>
                              <a:ea typeface="Cambria Math" panose="02040503050406030204" pitchFamily="18" charset="0"/>
                              <a:cs typeface="+mn-cs"/>
                            </a:rPr>
                            <m:t>𝑛</m:t>
                          </m:r>
                        </m:sub>
                      </m:sSub>
                    </m:oMath>
                  </m:oMathPara>
                </a14:m>
                <a:endParaRPr kumimoji="0" lang="en-US" sz="2400" b="0"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mc:Choice>
        <mc:Fallback xmlns="">
          <p:sp>
            <p:nvSpPr>
              <p:cNvPr id="8" name="TextBox 7">
                <a:extLst>
                  <a:ext uri="{FF2B5EF4-FFF2-40B4-BE49-F238E27FC236}">
                    <a16:creationId xmlns:a16="http://schemas.microsoft.com/office/drawing/2014/main" id="{C01048D1-6B3D-0264-88FC-2F232A268181}"/>
                  </a:ext>
                </a:extLst>
              </p:cNvPr>
              <p:cNvSpPr txBox="1">
                <a:spLocks noRot="1" noChangeAspect="1" noMove="1" noResize="1" noEditPoints="1" noAdjustHandles="1" noChangeArrowheads="1" noChangeShapeType="1" noTextEdit="1"/>
              </p:cNvSpPr>
              <p:nvPr/>
            </p:nvSpPr>
            <p:spPr>
              <a:xfrm>
                <a:off x="787831" y="1791600"/>
                <a:ext cx="5216643" cy="461665"/>
              </a:xfrm>
              <a:prstGeom prst="rect">
                <a:avLst/>
              </a:prstGeom>
              <a:blipFill>
                <a:blip r:embed="rId3"/>
                <a:stretch>
                  <a:fillRect t="-3947" b="-9211"/>
                </a:stretch>
              </a:blipFill>
            </p:spPr>
            <p:txBody>
              <a:bodyPr/>
              <a:lstStyle/>
              <a:p>
                <a:r>
                  <a:rPr lang="en-US">
                    <a:noFill/>
                  </a:rPr>
                  <a:t> </a:t>
                </a:r>
              </a:p>
            </p:txBody>
          </p:sp>
        </mc:Fallback>
      </mc:AlternateContent>
      <p:grpSp>
        <p:nvGrpSpPr>
          <p:cNvPr id="4" name="Group 3">
            <a:extLst>
              <a:ext uri="{FF2B5EF4-FFF2-40B4-BE49-F238E27FC236}">
                <a16:creationId xmlns:a16="http://schemas.microsoft.com/office/drawing/2014/main" id="{8D6EBEA7-7AF0-5BDA-934E-242DE7DD0D3A}"/>
              </a:ext>
            </a:extLst>
          </p:cNvPr>
          <p:cNvGrpSpPr/>
          <p:nvPr/>
        </p:nvGrpSpPr>
        <p:grpSpPr>
          <a:xfrm>
            <a:off x="5017770" y="2601825"/>
            <a:ext cx="3602854" cy="3093461"/>
            <a:chOff x="4856445" y="1807111"/>
            <a:chExt cx="3879489" cy="3178934"/>
          </a:xfrm>
        </p:grpSpPr>
        <p:grpSp>
          <p:nvGrpSpPr>
            <p:cNvPr id="5" name="Group 4">
              <a:extLst>
                <a:ext uri="{FF2B5EF4-FFF2-40B4-BE49-F238E27FC236}">
                  <a16:creationId xmlns:a16="http://schemas.microsoft.com/office/drawing/2014/main" id="{C86BA4B8-5C9D-575E-2537-0E30D4C74982}"/>
                </a:ext>
              </a:extLst>
            </p:cNvPr>
            <p:cNvGrpSpPr/>
            <p:nvPr/>
          </p:nvGrpSpPr>
          <p:grpSpPr>
            <a:xfrm>
              <a:off x="4985866" y="2341443"/>
              <a:ext cx="3750068" cy="2644602"/>
              <a:chOff x="4985866" y="2341443"/>
              <a:chExt cx="3750068" cy="2644602"/>
            </a:xfrm>
          </p:grpSpPr>
          <p:grpSp>
            <p:nvGrpSpPr>
              <p:cNvPr id="13" name="Group 12">
                <a:extLst>
                  <a:ext uri="{FF2B5EF4-FFF2-40B4-BE49-F238E27FC236}">
                    <a16:creationId xmlns:a16="http://schemas.microsoft.com/office/drawing/2014/main" id="{3E621340-15E0-04A6-67E4-0A461876618D}"/>
                  </a:ext>
                </a:extLst>
              </p:cNvPr>
              <p:cNvGrpSpPr/>
              <p:nvPr/>
            </p:nvGrpSpPr>
            <p:grpSpPr>
              <a:xfrm>
                <a:off x="4985866" y="2341443"/>
                <a:ext cx="3750068" cy="2644602"/>
                <a:chOff x="863029" y="2358913"/>
                <a:chExt cx="3750068" cy="2644602"/>
              </a:xfrm>
            </p:grpSpPr>
            <p:sp>
              <p:nvSpPr>
                <p:cNvPr id="26" name="Rectangle 25">
                  <a:extLst>
                    <a:ext uri="{FF2B5EF4-FFF2-40B4-BE49-F238E27FC236}">
                      <a16:creationId xmlns:a16="http://schemas.microsoft.com/office/drawing/2014/main" id="{FC9735C6-A502-9BD3-D495-180132410E6A}"/>
                    </a:ext>
                  </a:extLst>
                </p:cNvPr>
                <p:cNvSpPr/>
                <p:nvPr/>
              </p:nvSpPr>
              <p:spPr>
                <a:xfrm>
                  <a:off x="863029" y="2358913"/>
                  <a:ext cx="3750068" cy="264460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27" name="Straight Connector 26">
                  <a:extLst>
                    <a:ext uri="{FF2B5EF4-FFF2-40B4-BE49-F238E27FC236}">
                      <a16:creationId xmlns:a16="http://schemas.microsoft.com/office/drawing/2014/main" id="{4C48E9C6-9093-DD10-E46C-F106EA8C1A11}"/>
                    </a:ext>
                  </a:extLst>
                </p:cNvPr>
                <p:cNvCxnSpPr/>
                <p:nvPr/>
              </p:nvCxnSpPr>
              <p:spPr>
                <a:xfrm>
                  <a:off x="1710813" y="2358913"/>
                  <a:ext cx="0" cy="2644602"/>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0F0FA7A3-014B-2D33-2A8F-6C163F5004B3}"/>
                    </a:ext>
                  </a:extLst>
                </p:cNvPr>
                <p:cNvCxnSpPr/>
                <p:nvPr/>
              </p:nvCxnSpPr>
              <p:spPr>
                <a:xfrm>
                  <a:off x="863029" y="3077497"/>
                  <a:ext cx="847784" cy="0"/>
                </a:xfrm>
                <a:prstGeom prst="line">
                  <a:avLst/>
                </a:prstGeom>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9E708521-A856-97F4-C7BC-D874C163939A}"/>
                    </a:ext>
                  </a:extLst>
                </p:cNvPr>
                <p:cNvSpPr txBox="1"/>
                <p:nvPr/>
              </p:nvSpPr>
              <p:spPr>
                <a:xfrm>
                  <a:off x="897803" y="2553751"/>
                  <a:ext cx="847784" cy="46646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 = 2</a:t>
                  </a:r>
                </a:p>
              </p:txBody>
            </p:sp>
          </p:grpSp>
          <p:pic>
            <p:nvPicPr>
              <p:cNvPr id="14" name="Graphic 13" descr="Dog with solid fill">
                <a:extLst>
                  <a:ext uri="{FF2B5EF4-FFF2-40B4-BE49-F238E27FC236}">
                    <a16:creationId xmlns:a16="http://schemas.microsoft.com/office/drawing/2014/main" id="{157ABB67-CD27-1E68-6463-A167E5B70BE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050773" y="3125967"/>
                <a:ext cx="650691" cy="650691"/>
              </a:xfrm>
              <a:prstGeom prst="rect">
                <a:avLst/>
              </a:prstGeom>
            </p:spPr>
          </p:pic>
          <p:pic>
            <p:nvPicPr>
              <p:cNvPr id="15" name="Graphic 14" descr="Kitten with solid fill">
                <a:extLst>
                  <a:ext uri="{FF2B5EF4-FFF2-40B4-BE49-F238E27FC236}">
                    <a16:creationId xmlns:a16="http://schemas.microsoft.com/office/drawing/2014/main" id="{67E1D3C9-379A-9E6A-D466-EC621BD70EF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998308" y="3646274"/>
                <a:ext cx="673510" cy="673510"/>
              </a:xfrm>
              <a:prstGeom prst="rect">
                <a:avLst/>
              </a:prstGeom>
            </p:spPr>
          </p:pic>
          <p:sp>
            <p:nvSpPr>
              <p:cNvPr id="16" name="TextBox 15">
                <a:extLst>
                  <a:ext uri="{FF2B5EF4-FFF2-40B4-BE49-F238E27FC236}">
                    <a16:creationId xmlns:a16="http://schemas.microsoft.com/office/drawing/2014/main" id="{B6220899-AB3C-EF01-A8B3-5EE74191B28A}"/>
                  </a:ext>
                </a:extLst>
              </p:cNvPr>
              <p:cNvSpPr txBox="1"/>
              <p:nvPr/>
            </p:nvSpPr>
            <p:spPr>
              <a:xfrm>
                <a:off x="5934182" y="2543809"/>
                <a:ext cx="130768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Samples</a:t>
                </a:r>
              </a:p>
            </p:txBody>
          </p:sp>
          <p:sp>
            <p:nvSpPr>
              <p:cNvPr id="17" name="Rectangle 16">
                <a:extLst>
                  <a:ext uri="{FF2B5EF4-FFF2-40B4-BE49-F238E27FC236}">
                    <a16:creationId xmlns:a16="http://schemas.microsoft.com/office/drawing/2014/main" id="{1A4F51A5-58A9-0BFF-D20A-BCFEA8C5AB33}"/>
                  </a:ext>
                </a:extLst>
              </p:cNvPr>
              <p:cNvSpPr/>
              <p:nvPr/>
            </p:nvSpPr>
            <p:spPr>
              <a:xfrm>
                <a:off x="6030295" y="2991201"/>
                <a:ext cx="651139" cy="58010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Rectangle 17">
                <a:extLst>
                  <a:ext uri="{FF2B5EF4-FFF2-40B4-BE49-F238E27FC236}">
                    <a16:creationId xmlns:a16="http://schemas.microsoft.com/office/drawing/2014/main" id="{45EDA2AF-D26E-721B-213B-F894C2D5838E}"/>
                  </a:ext>
                </a:extLst>
              </p:cNvPr>
              <p:cNvSpPr/>
              <p:nvPr/>
            </p:nvSpPr>
            <p:spPr>
              <a:xfrm>
                <a:off x="6988166" y="2991200"/>
                <a:ext cx="651139" cy="58010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4C490674-81BA-9E44-3567-C8351A7B36CE}"/>
                  </a:ext>
                </a:extLst>
              </p:cNvPr>
              <p:cNvSpPr/>
              <p:nvPr/>
            </p:nvSpPr>
            <p:spPr>
              <a:xfrm>
                <a:off x="7946038" y="2991202"/>
                <a:ext cx="581651" cy="58010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0" name="Graphic 19" descr="Dog with solid fill">
                <a:extLst>
                  <a:ext uri="{FF2B5EF4-FFF2-40B4-BE49-F238E27FC236}">
                    <a16:creationId xmlns:a16="http://schemas.microsoft.com/office/drawing/2014/main" id="{0131BBF8-AAB1-B15F-C93A-23BD819AF728}"/>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008196" y="2991200"/>
                <a:ext cx="373678" cy="373678"/>
              </a:xfrm>
              <a:prstGeom prst="rect">
                <a:avLst/>
              </a:prstGeom>
            </p:spPr>
          </p:pic>
          <p:pic>
            <p:nvPicPr>
              <p:cNvPr id="21" name="Graphic 20" descr="Kitten with solid fill">
                <a:extLst>
                  <a:ext uri="{FF2B5EF4-FFF2-40B4-BE49-F238E27FC236}">
                    <a16:creationId xmlns:a16="http://schemas.microsoft.com/office/drawing/2014/main" id="{12D064D5-B66D-AF65-4250-499535CF568C}"/>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950971" y="3125966"/>
                <a:ext cx="492039" cy="492039"/>
              </a:xfrm>
              <a:prstGeom prst="rect">
                <a:avLst/>
              </a:prstGeom>
            </p:spPr>
          </p:pic>
          <p:sp>
            <p:nvSpPr>
              <p:cNvPr id="22" name="TextBox 21">
                <a:extLst>
                  <a:ext uri="{FF2B5EF4-FFF2-40B4-BE49-F238E27FC236}">
                    <a16:creationId xmlns:a16="http://schemas.microsoft.com/office/drawing/2014/main" id="{E7C1D065-1E4A-4157-E26B-F8F709DCBD90}"/>
                  </a:ext>
                </a:extLst>
              </p:cNvPr>
              <p:cNvSpPr txBox="1"/>
              <p:nvPr/>
            </p:nvSpPr>
            <p:spPr>
              <a:xfrm>
                <a:off x="5865757" y="3936396"/>
                <a:ext cx="130768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Labels</a:t>
                </a:r>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2C57F591-4026-2335-64D5-FBD5BE7E456B}"/>
                      </a:ext>
                    </a:extLst>
                  </p:cNvPr>
                  <p:cNvSpPr txBox="1"/>
                  <p:nvPr/>
                </p:nvSpPr>
                <p:spPr>
                  <a:xfrm>
                    <a:off x="5950115" y="4305730"/>
                    <a:ext cx="434307" cy="349846"/>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oMath>
                      </m:oMathPara>
                    </a14:m>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23" name="TextBox 22">
                    <a:extLst>
                      <a:ext uri="{FF2B5EF4-FFF2-40B4-BE49-F238E27FC236}">
                        <a16:creationId xmlns:a16="http://schemas.microsoft.com/office/drawing/2014/main" id="{2C57F591-4026-2335-64D5-FBD5BE7E456B}"/>
                      </a:ext>
                    </a:extLst>
                  </p:cNvPr>
                  <p:cNvSpPr txBox="1">
                    <a:spLocks noRot="1" noChangeAspect="1" noMove="1" noResize="1" noEditPoints="1" noAdjustHandles="1" noChangeArrowheads="1" noChangeShapeType="1" noTextEdit="1"/>
                  </p:cNvSpPr>
                  <p:nvPr/>
                </p:nvSpPr>
                <p:spPr>
                  <a:xfrm>
                    <a:off x="5950115" y="4305730"/>
                    <a:ext cx="434307" cy="349846"/>
                  </a:xfrm>
                  <a:prstGeom prst="rect">
                    <a:avLst/>
                  </a:prstGeom>
                  <a:blipFill>
                    <a:blip r:embed="rId8"/>
                    <a:stretch>
                      <a:fillRect l="-13636" t="-3571" r="-13636" b="-10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0AF0FF25-6AA1-D92C-AEAD-580D9472E4EA}"/>
                      </a:ext>
                    </a:extLst>
                  </p:cNvPr>
                  <p:cNvSpPr txBox="1"/>
                  <p:nvPr/>
                </p:nvSpPr>
                <p:spPr>
                  <a:xfrm>
                    <a:off x="7114333" y="4305728"/>
                    <a:ext cx="434308" cy="349846"/>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m:t>
                          </m:r>
                        </m:oMath>
                      </m:oMathPara>
                    </a14:m>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24" name="TextBox 23">
                    <a:extLst>
                      <a:ext uri="{FF2B5EF4-FFF2-40B4-BE49-F238E27FC236}">
                        <a16:creationId xmlns:a16="http://schemas.microsoft.com/office/drawing/2014/main" id="{0AF0FF25-6AA1-D92C-AEAD-580D9472E4EA}"/>
                      </a:ext>
                    </a:extLst>
                  </p:cNvPr>
                  <p:cNvSpPr txBox="1">
                    <a:spLocks noRot="1" noChangeAspect="1" noMove="1" noResize="1" noEditPoints="1" noAdjustHandles="1" noChangeArrowheads="1" noChangeShapeType="1" noTextEdit="1"/>
                  </p:cNvSpPr>
                  <p:nvPr/>
                </p:nvSpPr>
                <p:spPr>
                  <a:xfrm>
                    <a:off x="7114333" y="4305728"/>
                    <a:ext cx="434308" cy="349846"/>
                  </a:xfrm>
                  <a:prstGeom prst="rect">
                    <a:avLst/>
                  </a:prstGeom>
                  <a:blipFill>
                    <a:blip r:embed="rId9"/>
                    <a:stretch>
                      <a:fillRect l="-12121" t="-3571" r="-15152" b="-10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CDA24077-9E4A-29F1-2F13-7F7C5B7433FA}"/>
                      </a:ext>
                    </a:extLst>
                  </p:cNvPr>
                  <p:cNvSpPr txBox="1"/>
                  <p:nvPr/>
                </p:nvSpPr>
                <p:spPr>
                  <a:xfrm>
                    <a:off x="8058009" y="4305727"/>
                    <a:ext cx="434308" cy="349846"/>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m:t>
                          </m:r>
                        </m:oMath>
                      </m:oMathPara>
                    </a14:m>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25" name="TextBox 24">
                    <a:extLst>
                      <a:ext uri="{FF2B5EF4-FFF2-40B4-BE49-F238E27FC236}">
                        <a16:creationId xmlns:a16="http://schemas.microsoft.com/office/drawing/2014/main" id="{CDA24077-9E4A-29F1-2F13-7F7C5B7433FA}"/>
                      </a:ext>
                    </a:extLst>
                  </p:cNvPr>
                  <p:cNvSpPr txBox="1">
                    <a:spLocks noRot="1" noChangeAspect="1" noMove="1" noResize="1" noEditPoints="1" noAdjustHandles="1" noChangeArrowheads="1" noChangeShapeType="1" noTextEdit="1"/>
                  </p:cNvSpPr>
                  <p:nvPr/>
                </p:nvSpPr>
                <p:spPr>
                  <a:xfrm>
                    <a:off x="8058009" y="4305727"/>
                    <a:ext cx="434308" cy="349846"/>
                  </a:xfrm>
                  <a:prstGeom prst="rect">
                    <a:avLst/>
                  </a:prstGeom>
                  <a:blipFill>
                    <a:blip r:embed="rId10"/>
                    <a:stretch>
                      <a:fillRect l="-13636" t="-3571" r="-13636" b="-10714"/>
                    </a:stretch>
                  </a:blipFill>
                </p:spPr>
                <p:txBody>
                  <a:bodyPr/>
                  <a:lstStyle/>
                  <a:p>
                    <a:r>
                      <a:rPr lang="en-US">
                        <a:noFill/>
                      </a:rPr>
                      <a:t> </a:t>
                    </a:r>
                  </a:p>
                </p:txBody>
              </p:sp>
            </mc:Fallback>
          </mc:AlternateContent>
        </p:grpSp>
        <p:sp>
          <p:nvSpPr>
            <p:cNvPr id="9" name="TextBox 8">
              <a:extLst>
                <a:ext uri="{FF2B5EF4-FFF2-40B4-BE49-F238E27FC236}">
                  <a16:creationId xmlns:a16="http://schemas.microsoft.com/office/drawing/2014/main" id="{B48CBF73-545A-BEF8-18F1-0A44E48467AC}"/>
                </a:ext>
              </a:extLst>
            </p:cNvPr>
            <p:cNvSpPr txBox="1"/>
            <p:nvPr/>
          </p:nvSpPr>
          <p:spPr>
            <a:xfrm>
              <a:off x="4856445" y="1807111"/>
              <a:ext cx="215547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Dog  or No Dog</a:t>
              </a:r>
            </a:p>
          </p:txBody>
        </p:sp>
        <p:pic>
          <p:nvPicPr>
            <p:cNvPr id="10" name="Graphic 9" descr="Chicken with solid fill">
              <a:extLst>
                <a:ext uri="{FF2B5EF4-FFF2-40B4-BE49-F238E27FC236}">
                  <a16:creationId xmlns:a16="http://schemas.microsoft.com/office/drawing/2014/main" id="{5D741413-B20E-F87E-FB2F-1F21536D1BDB}"/>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073770" y="4385747"/>
              <a:ext cx="526026" cy="526026"/>
            </a:xfrm>
            <a:prstGeom prst="rect">
              <a:avLst/>
            </a:prstGeom>
          </p:spPr>
        </p:pic>
        <p:pic>
          <p:nvPicPr>
            <p:cNvPr id="11" name="Graphic 10" descr="Chicken with solid fill">
              <a:extLst>
                <a:ext uri="{FF2B5EF4-FFF2-40B4-BE49-F238E27FC236}">
                  <a16:creationId xmlns:a16="http://schemas.microsoft.com/office/drawing/2014/main" id="{99049551-4D0C-8014-4362-99876938CDAA}"/>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7941597" y="2956597"/>
              <a:ext cx="373678" cy="373678"/>
            </a:xfrm>
            <a:prstGeom prst="rect">
              <a:avLst/>
            </a:prstGeom>
          </p:spPr>
        </p:pic>
      </p:grpSp>
      <p:grpSp>
        <p:nvGrpSpPr>
          <p:cNvPr id="30" name="Group 29">
            <a:extLst>
              <a:ext uri="{FF2B5EF4-FFF2-40B4-BE49-F238E27FC236}">
                <a16:creationId xmlns:a16="http://schemas.microsoft.com/office/drawing/2014/main" id="{13560B4C-054B-0E48-EDC5-30A8A95FA724}"/>
              </a:ext>
            </a:extLst>
          </p:cNvPr>
          <p:cNvGrpSpPr/>
          <p:nvPr/>
        </p:nvGrpSpPr>
        <p:grpSpPr>
          <a:xfrm>
            <a:off x="417869" y="2875894"/>
            <a:ext cx="3554399" cy="2960701"/>
            <a:chOff x="563638" y="5013831"/>
            <a:chExt cx="2429743" cy="1786232"/>
          </a:xfrm>
        </p:grpSpPr>
        <p:pic>
          <p:nvPicPr>
            <p:cNvPr id="31" name="Graphic 30" descr="Dog with solid fill">
              <a:extLst>
                <a:ext uri="{FF2B5EF4-FFF2-40B4-BE49-F238E27FC236}">
                  <a16:creationId xmlns:a16="http://schemas.microsoft.com/office/drawing/2014/main" id="{52126682-04BA-C276-B1BD-92D96A8A02F1}"/>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307245" y="5149854"/>
              <a:ext cx="259693" cy="259693"/>
            </a:xfrm>
            <a:prstGeom prst="rect">
              <a:avLst/>
            </a:prstGeom>
          </p:spPr>
        </p:pic>
        <p:grpSp>
          <p:nvGrpSpPr>
            <p:cNvPr id="32" name="Group 31">
              <a:extLst>
                <a:ext uri="{FF2B5EF4-FFF2-40B4-BE49-F238E27FC236}">
                  <a16:creationId xmlns:a16="http://schemas.microsoft.com/office/drawing/2014/main" id="{9FF28B55-8C13-89DF-5336-2EC960F33CD4}"/>
                </a:ext>
              </a:extLst>
            </p:cNvPr>
            <p:cNvGrpSpPr/>
            <p:nvPr/>
          </p:nvGrpSpPr>
          <p:grpSpPr>
            <a:xfrm>
              <a:off x="837908" y="5013831"/>
              <a:ext cx="2155473" cy="1700980"/>
              <a:chOff x="5064349" y="4954082"/>
              <a:chExt cx="2155473" cy="1700980"/>
            </a:xfrm>
          </p:grpSpPr>
          <p:cxnSp>
            <p:nvCxnSpPr>
              <p:cNvPr id="43" name="Straight Arrow Connector 42">
                <a:extLst>
                  <a:ext uri="{FF2B5EF4-FFF2-40B4-BE49-F238E27FC236}">
                    <a16:creationId xmlns:a16="http://schemas.microsoft.com/office/drawing/2014/main" id="{B6EFCA2F-9BFA-7928-698E-3710FC47D7AC}"/>
                  </a:ext>
                </a:extLst>
              </p:cNvPr>
              <p:cNvCxnSpPr>
                <a:cxnSpLocks/>
              </p:cNvCxnSpPr>
              <p:nvPr/>
            </p:nvCxnSpPr>
            <p:spPr>
              <a:xfrm flipH="1" flipV="1">
                <a:off x="5279922" y="4954082"/>
                <a:ext cx="33092" cy="170098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36F304D3-2547-FD1E-10A1-7E5471A32488}"/>
                  </a:ext>
                </a:extLst>
              </p:cNvPr>
              <p:cNvCxnSpPr>
                <a:cxnSpLocks/>
              </p:cNvCxnSpPr>
              <p:nvPr/>
            </p:nvCxnSpPr>
            <p:spPr>
              <a:xfrm>
                <a:off x="5064349" y="6492830"/>
                <a:ext cx="215547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0620BD39-772A-64F6-DAD7-9BA1E777D6BE}"/>
                  </a:ext>
                </a:extLst>
              </p:cNvPr>
              <p:cNvCxnSpPr>
                <a:cxnSpLocks/>
              </p:cNvCxnSpPr>
              <p:nvPr/>
            </p:nvCxnSpPr>
            <p:spPr>
              <a:xfrm>
                <a:off x="5955247" y="5012558"/>
                <a:ext cx="852850" cy="1172011"/>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grpSp>
        <p:pic>
          <p:nvPicPr>
            <p:cNvPr id="33" name="Graphic 32" descr="Dog with solid fill">
              <a:extLst>
                <a:ext uri="{FF2B5EF4-FFF2-40B4-BE49-F238E27FC236}">
                  <a16:creationId xmlns:a16="http://schemas.microsoft.com/office/drawing/2014/main" id="{1C76A9AB-1FED-0C89-764F-88F07D3BF476}"/>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459645" y="5302254"/>
              <a:ext cx="259693" cy="259693"/>
            </a:xfrm>
            <a:prstGeom prst="rect">
              <a:avLst/>
            </a:prstGeom>
          </p:spPr>
        </p:pic>
        <p:pic>
          <p:nvPicPr>
            <p:cNvPr id="34" name="Graphic 33" descr="Dog with solid fill">
              <a:extLst>
                <a:ext uri="{FF2B5EF4-FFF2-40B4-BE49-F238E27FC236}">
                  <a16:creationId xmlns:a16="http://schemas.microsoft.com/office/drawing/2014/main" id="{37D9EFC3-FE55-56B0-8501-C9A4D87CCE9D}"/>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266771" y="5454654"/>
              <a:ext cx="259693" cy="259693"/>
            </a:xfrm>
            <a:prstGeom prst="rect">
              <a:avLst/>
            </a:prstGeom>
          </p:spPr>
        </p:pic>
        <p:pic>
          <p:nvPicPr>
            <p:cNvPr id="35" name="Graphic 34" descr="Chicken with solid fill">
              <a:extLst>
                <a:ext uri="{FF2B5EF4-FFF2-40B4-BE49-F238E27FC236}">
                  <a16:creationId xmlns:a16="http://schemas.microsoft.com/office/drawing/2014/main" id="{012CEECE-1F59-C325-8501-EFFA0A00ADC1}"/>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676909" y="5831603"/>
              <a:ext cx="246676" cy="246676"/>
            </a:xfrm>
            <a:prstGeom prst="rect">
              <a:avLst/>
            </a:prstGeom>
          </p:spPr>
        </p:pic>
        <p:pic>
          <p:nvPicPr>
            <p:cNvPr id="36" name="Graphic 35" descr="Chicken with solid fill">
              <a:extLst>
                <a:ext uri="{FF2B5EF4-FFF2-40B4-BE49-F238E27FC236}">
                  <a16:creationId xmlns:a16="http://schemas.microsoft.com/office/drawing/2014/main" id="{CD8095CF-19E1-F2C0-3D3D-859851E4BFFC}"/>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829309" y="5984003"/>
              <a:ext cx="246676" cy="246676"/>
            </a:xfrm>
            <a:prstGeom prst="rect">
              <a:avLst/>
            </a:prstGeom>
          </p:spPr>
        </p:pic>
        <p:pic>
          <p:nvPicPr>
            <p:cNvPr id="37" name="Graphic 36" descr="Chicken with solid fill">
              <a:extLst>
                <a:ext uri="{FF2B5EF4-FFF2-40B4-BE49-F238E27FC236}">
                  <a16:creationId xmlns:a16="http://schemas.microsoft.com/office/drawing/2014/main" id="{DC7A47D3-C075-2716-CF94-C1BF851EE214}"/>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923585" y="5793479"/>
              <a:ext cx="246676" cy="246676"/>
            </a:xfrm>
            <a:prstGeom prst="rect">
              <a:avLst/>
            </a:prstGeom>
          </p:spPr>
        </p:pic>
        <p:pic>
          <p:nvPicPr>
            <p:cNvPr id="38" name="Graphic 37" descr="Kitten with solid fill">
              <a:extLst>
                <a:ext uri="{FF2B5EF4-FFF2-40B4-BE49-F238E27FC236}">
                  <a16:creationId xmlns:a16="http://schemas.microsoft.com/office/drawing/2014/main" id="{D16177FC-4685-BAFB-FE91-807FE7CD7D3C}"/>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382079" y="5107050"/>
              <a:ext cx="312885" cy="312885"/>
            </a:xfrm>
            <a:prstGeom prst="rect">
              <a:avLst/>
            </a:prstGeom>
          </p:spPr>
        </p:pic>
        <p:pic>
          <p:nvPicPr>
            <p:cNvPr id="39" name="Graphic 38" descr="Kitten with solid fill">
              <a:extLst>
                <a:ext uri="{FF2B5EF4-FFF2-40B4-BE49-F238E27FC236}">
                  <a16:creationId xmlns:a16="http://schemas.microsoft.com/office/drawing/2014/main" id="{8E2583A6-DD00-2420-1379-749530D7C43B}"/>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534479" y="5259450"/>
              <a:ext cx="312885" cy="312885"/>
            </a:xfrm>
            <a:prstGeom prst="rect">
              <a:avLst/>
            </a:prstGeom>
          </p:spPr>
        </p:pic>
        <p:pic>
          <p:nvPicPr>
            <p:cNvPr id="40" name="Graphic 39" descr="Kitten with solid fill">
              <a:extLst>
                <a:ext uri="{FF2B5EF4-FFF2-40B4-BE49-F238E27FC236}">
                  <a16:creationId xmlns:a16="http://schemas.microsoft.com/office/drawing/2014/main" id="{CEE4F54C-09C7-C45B-6BF1-0E0A08F8E251}"/>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275235" y="5362857"/>
              <a:ext cx="312885" cy="312885"/>
            </a:xfrm>
            <a:prstGeom prst="rect">
              <a:avLst/>
            </a:prstGeom>
          </p:spPr>
        </p:pic>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99D40D7B-AE81-DDF4-89AC-A4F2B3429A52}"/>
                    </a:ext>
                  </a:extLst>
                </p:cNvPr>
                <p:cNvSpPr txBox="1"/>
                <p:nvPr/>
              </p:nvSpPr>
              <p:spPr>
                <a:xfrm>
                  <a:off x="563638" y="5719892"/>
                  <a:ext cx="548539" cy="276999"/>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𝑥</m:t>
                            </m:r>
                          </m:e>
                          <m: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sub>
                        </m:sSub>
                      </m:oMath>
                    </m:oMathPara>
                  </a14:m>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184" name="TextBox 183">
                  <a:extLst>
                    <a:ext uri="{FF2B5EF4-FFF2-40B4-BE49-F238E27FC236}">
                      <a16:creationId xmlns:a16="http://schemas.microsoft.com/office/drawing/2014/main" id="{1246952A-8007-45CB-9788-4B517EEF40C1}"/>
                    </a:ext>
                  </a:extLst>
                </p:cNvPr>
                <p:cNvSpPr txBox="1">
                  <a:spLocks noRot="1" noChangeAspect="1" noMove="1" noResize="1" noEditPoints="1" noAdjustHandles="1" noChangeArrowheads="1" noChangeShapeType="1" noTextEdit="1"/>
                </p:cNvSpPr>
                <p:nvPr/>
              </p:nvSpPr>
              <p:spPr>
                <a:xfrm>
                  <a:off x="563638" y="5719892"/>
                  <a:ext cx="548539" cy="276999"/>
                </a:xfrm>
                <a:prstGeom prst="rect">
                  <a:avLst/>
                </a:prstGeom>
                <a:blipFill>
                  <a:blip r:embed="rId22"/>
                  <a:stretch>
                    <a:fillRect b="-1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D94B9A6E-F553-CF16-AB34-460377A59981}"/>
                    </a:ext>
                  </a:extLst>
                </p:cNvPr>
                <p:cNvSpPr txBox="1"/>
                <p:nvPr/>
              </p:nvSpPr>
              <p:spPr>
                <a:xfrm>
                  <a:off x="1589252" y="6523064"/>
                  <a:ext cx="548539" cy="276999"/>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𝑥</m:t>
                            </m:r>
                          </m:e>
                          <m: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sub>
                        </m:sSub>
                      </m:oMath>
                    </m:oMathPara>
                  </a14:m>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185" name="TextBox 184">
                  <a:extLst>
                    <a:ext uri="{FF2B5EF4-FFF2-40B4-BE49-F238E27FC236}">
                      <a16:creationId xmlns:a16="http://schemas.microsoft.com/office/drawing/2014/main" id="{39FE1A3A-CED2-83DF-F79A-5061B77E0204}"/>
                    </a:ext>
                  </a:extLst>
                </p:cNvPr>
                <p:cNvSpPr txBox="1">
                  <a:spLocks noRot="1" noChangeAspect="1" noMove="1" noResize="1" noEditPoints="1" noAdjustHandles="1" noChangeArrowheads="1" noChangeShapeType="1" noTextEdit="1"/>
                </p:cNvSpPr>
                <p:nvPr/>
              </p:nvSpPr>
              <p:spPr>
                <a:xfrm>
                  <a:off x="1589252" y="6523064"/>
                  <a:ext cx="548539" cy="276999"/>
                </a:xfrm>
                <a:prstGeom prst="rect">
                  <a:avLst/>
                </a:prstGeom>
                <a:blipFill>
                  <a:blip r:embed="rId23"/>
                  <a:stretch>
                    <a:fillRect b="-15217"/>
                  </a:stretch>
                </a:blipFill>
              </p:spPr>
              <p:txBody>
                <a:bodyPr/>
                <a:lstStyle/>
                <a:p>
                  <a:r>
                    <a:rPr lang="en-US">
                      <a:noFill/>
                    </a:rPr>
                    <a:t> </a:t>
                  </a:r>
                </a:p>
              </p:txBody>
            </p:sp>
          </mc:Fallback>
        </mc:AlternateContent>
      </p:grpSp>
    </p:spTree>
    <p:extLst>
      <p:ext uri="{BB962C8B-B14F-4D97-AF65-F5344CB8AC3E}">
        <p14:creationId xmlns:p14="http://schemas.microsoft.com/office/powerpoint/2010/main" val="350749902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3198EAB-BDE6-49E3-B9D2-E8FFD94947C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5DBD1E2-D45E-47D4-8DD8-1285FEA24AE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85</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25E4120-8E0C-4B06-A86A-158E06F6B5C4}"/>
              </a:ext>
            </a:extLst>
          </p:cNvPr>
          <p:cNvSpPr>
            <a:spLocks noGrp="1"/>
          </p:cNvSpPr>
          <p:nvPr>
            <p:ph type="title" idx="4294967295"/>
          </p:nvPr>
        </p:nvSpPr>
        <p:spPr>
          <a:xfrm>
            <a:off x="0" y="266700"/>
            <a:ext cx="10001250" cy="1096963"/>
          </a:xfrm>
        </p:spPr>
        <p:txBody>
          <a:bodyPr/>
          <a:lstStyle/>
          <a:p>
            <a:pPr algn="ctr"/>
            <a:r>
              <a:rPr lang="en-US" dirty="0"/>
              <a:t>Math (Logistic Regression)</a:t>
            </a:r>
          </a:p>
        </p:txBody>
      </p:sp>
      <mc:AlternateContent xmlns:mc="http://schemas.openxmlformats.org/markup-compatibility/2006" xmlns:a14="http://schemas.microsoft.com/office/drawing/2010/main">
        <mc:Choice Requires="a14">
          <p:graphicFrame>
            <p:nvGraphicFramePr>
              <p:cNvPr id="5" name="Content Placeholder 4">
                <a:extLst>
                  <a:ext uri="{FF2B5EF4-FFF2-40B4-BE49-F238E27FC236}">
                    <a16:creationId xmlns:a16="http://schemas.microsoft.com/office/drawing/2014/main" id="{68062EE6-249C-DA18-2538-4544FF88DABC}"/>
                  </a:ext>
                </a:extLst>
              </p:cNvPr>
              <p:cNvGraphicFramePr>
                <a:graphicFrameLocks noGrp="1"/>
              </p:cNvGraphicFramePr>
              <p:nvPr>
                <p:ph idx="4294967295"/>
              </p:nvPr>
            </p:nvGraphicFramePr>
            <p:xfrm>
              <a:off x="385586" y="1268493"/>
              <a:ext cx="8225013" cy="523494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mc:Choice>
        <mc:Fallback xmlns="">
          <p:graphicFrame>
            <p:nvGraphicFramePr>
              <p:cNvPr id="5" name="Content Placeholder 4">
                <a:extLst>
                  <a:ext uri="{FF2B5EF4-FFF2-40B4-BE49-F238E27FC236}">
                    <a16:creationId xmlns:a16="http://schemas.microsoft.com/office/drawing/2014/main" id="{68062EE6-249C-DA18-2538-4544FF88DABC}"/>
                  </a:ext>
                </a:extLst>
              </p:cNvPr>
              <p:cNvGraphicFramePr>
                <a:graphicFrameLocks noGrp="1"/>
              </p:cNvGraphicFramePr>
              <p:nvPr>
                <p:ph idx="4294967295"/>
                <p:extLst>
                  <p:ext uri="{D42A27DB-BD31-4B8C-83A1-F6EECF244321}">
                    <p14:modId xmlns:p14="http://schemas.microsoft.com/office/powerpoint/2010/main" val="97186231"/>
                  </p:ext>
                </p:extLst>
              </p:nvPr>
            </p:nvGraphicFramePr>
            <p:xfrm>
              <a:off x="385586" y="1268493"/>
              <a:ext cx="8225013" cy="5234943"/>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mc:Fallback>
      </mc:AlternateContent>
    </p:spTree>
    <p:extLst>
      <p:ext uri="{BB962C8B-B14F-4D97-AF65-F5344CB8AC3E}">
        <p14:creationId xmlns:p14="http://schemas.microsoft.com/office/powerpoint/2010/main" val="298958971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3A3ADD-6A19-42CE-AC09-91080B651C90}"/>
              </a:ext>
            </a:extLst>
          </p:cNvPr>
          <p:cNvSpPr>
            <a:spLocks noGrp="1"/>
          </p:cNvSpPr>
          <p:nvPr>
            <p:ph type="title" idx="4294967295"/>
          </p:nvPr>
        </p:nvSpPr>
        <p:spPr>
          <a:xfrm>
            <a:off x="-21063" y="139005"/>
            <a:ext cx="9921240" cy="1096963"/>
          </a:xfrm>
        </p:spPr>
        <p:txBody>
          <a:bodyPr/>
          <a:lstStyle/>
          <a:p>
            <a:pPr algn="ctr"/>
            <a:r>
              <a:rPr lang="en-US" dirty="0">
                <a:cs typeface="Calibri Light"/>
              </a:rPr>
              <a:t>Logit (Sigmoid) Function </a:t>
            </a:r>
            <a:endParaRPr lang="en-US" dirty="0"/>
          </a:p>
        </p:txBody>
      </p:sp>
      <p:pic>
        <p:nvPicPr>
          <p:cNvPr id="6" name="Picture 6" descr="A screenshot of a cell phone&#10;&#10;Description generated with very high confidence">
            <a:extLst>
              <a:ext uri="{FF2B5EF4-FFF2-40B4-BE49-F238E27FC236}">
                <a16:creationId xmlns:a16="http://schemas.microsoft.com/office/drawing/2014/main" id="{65654D35-E82B-47F6-95B4-50AE9EB8EB38}"/>
              </a:ext>
            </a:extLst>
          </p:cNvPr>
          <p:cNvPicPr>
            <a:picLocks noChangeAspect="1"/>
          </p:cNvPicPr>
          <p:nvPr/>
        </p:nvPicPr>
        <p:blipFill>
          <a:blip r:embed="rId3"/>
          <a:stretch>
            <a:fillRect/>
          </a:stretch>
        </p:blipFill>
        <p:spPr>
          <a:xfrm>
            <a:off x="241040" y="1462190"/>
            <a:ext cx="3743131" cy="1812529"/>
          </a:xfrm>
          <a:prstGeom prst="rect">
            <a:avLst/>
          </a:prstGeom>
        </p:spPr>
      </p:pic>
      <mc:AlternateContent xmlns:mc="http://schemas.openxmlformats.org/markup-compatibility/2006" xmlns:a14="http://schemas.microsoft.com/office/drawing/2010/main">
        <mc:Choice Requires="a14">
          <p:graphicFrame>
            <p:nvGraphicFramePr>
              <p:cNvPr id="13" name="Diagram 12">
                <a:extLst>
                  <a:ext uri="{FF2B5EF4-FFF2-40B4-BE49-F238E27FC236}">
                    <a16:creationId xmlns:a16="http://schemas.microsoft.com/office/drawing/2014/main" id="{A53F1435-BF53-486C-F96B-D7D07D3D1B8A}"/>
                  </a:ext>
                </a:extLst>
              </p:cNvPr>
              <p:cNvGraphicFramePr/>
              <p:nvPr/>
            </p:nvGraphicFramePr>
            <p:xfrm>
              <a:off x="241040" y="3275742"/>
              <a:ext cx="8641703" cy="350147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mc:Choice>
        <mc:Fallback xmlns="">
          <p:graphicFrame>
            <p:nvGraphicFramePr>
              <p:cNvPr id="13" name="Diagram 12">
                <a:extLst>
                  <a:ext uri="{FF2B5EF4-FFF2-40B4-BE49-F238E27FC236}">
                    <a16:creationId xmlns:a16="http://schemas.microsoft.com/office/drawing/2014/main" id="{A53F1435-BF53-486C-F96B-D7D07D3D1B8A}"/>
                  </a:ext>
                </a:extLst>
              </p:cNvPr>
              <p:cNvGraphicFramePr/>
              <p:nvPr>
                <p:extLst>
                  <p:ext uri="{D42A27DB-BD31-4B8C-83A1-F6EECF244321}">
                    <p14:modId xmlns:p14="http://schemas.microsoft.com/office/powerpoint/2010/main" val="40959167"/>
                  </p:ext>
                </p:extLst>
              </p:nvPr>
            </p:nvGraphicFramePr>
            <p:xfrm>
              <a:off x="241040" y="3275742"/>
              <a:ext cx="8641703" cy="3501471"/>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mc:Fallback>
      </mc:AlternateContent>
      <p:graphicFrame>
        <p:nvGraphicFramePr>
          <p:cNvPr id="14" name="Diagram 13">
            <a:extLst>
              <a:ext uri="{FF2B5EF4-FFF2-40B4-BE49-F238E27FC236}">
                <a16:creationId xmlns:a16="http://schemas.microsoft.com/office/drawing/2014/main" id="{4BCCE137-E293-B119-A672-147246DAB8C1}"/>
              </a:ext>
            </a:extLst>
          </p:cNvPr>
          <p:cNvGraphicFramePr/>
          <p:nvPr/>
        </p:nvGraphicFramePr>
        <p:xfrm>
          <a:off x="4126464" y="1529061"/>
          <a:ext cx="3991169" cy="1200329"/>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spTree>
    <p:extLst>
      <p:ext uri="{BB962C8B-B14F-4D97-AF65-F5344CB8AC3E}">
        <p14:creationId xmlns:p14="http://schemas.microsoft.com/office/powerpoint/2010/main" val="289420721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E3005-C7F1-4E03-95C1-D8A4BC6DAA17}"/>
              </a:ext>
            </a:extLst>
          </p:cNvPr>
          <p:cNvSpPr>
            <a:spLocks noGrp="1"/>
          </p:cNvSpPr>
          <p:nvPr>
            <p:ph type="title" idx="4294967295"/>
          </p:nvPr>
        </p:nvSpPr>
        <p:spPr>
          <a:xfrm>
            <a:off x="0" y="266700"/>
            <a:ext cx="9619129" cy="1096963"/>
          </a:xfrm>
        </p:spPr>
        <p:txBody>
          <a:bodyPr>
            <a:normAutofit fontScale="90000"/>
          </a:bodyPr>
          <a:lstStyle/>
          <a:p>
            <a:pPr algn="ctr"/>
            <a:r>
              <a:rPr lang="en-US" dirty="0">
                <a:cs typeface="Calibri Light"/>
              </a:rPr>
              <a:t>Binary Cross Entropy Loss/Logistic Loss function</a:t>
            </a:r>
            <a:endParaRPr lang="en-US" dirty="0"/>
          </a:p>
        </p:txBody>
      </p:sp>
      <p:sp>
        <p:nvSpPr>
          <p:cNvPr id="3" name="Content Placeholder 2">
            <a:extLst>
              <a:ext uri="{FF2B5EF4-FFF2-40B4-BE49-F238E27FC236}">
                <a16:creationId xmlns:a16="http://schemas.microsoft.com/office/drawing/2014/main" id="{E448A003-6871-47F3-9450-13D627C1ACD9}"/>
              </a:ext>
            </a:extLst>
          </p:cNvPr>
          <p:cNvSpPr>
            <a:spLocks noGrp="1"/>
          </p:cNvSpPr>
          <p:nvPr>
            <p:ph idx="4294967295"/>
          </p:nvPr>
        </p:nvSpPr>
        <p:spPr>
          <a:xfrm>
            <a:off x="0" y="1550988"/>
            <a:ext cx="10515600" cy="3832733"/>
          </a:xfrm>
        </p:spPr>
        <p:txBody>
          <a:bodyPr vert="horz" lIns="91440" tIns="45720" rIns="91440" bIns="45720" rtlCol="0" anchor="t">
            <a:normAutofit/>
          </a:bodyPr>
          <a:lstStyle/>
          <a:p>
            <a:pPr marL="0" indent="0">
              <a:buNone/>
            </a:pPr>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pPr marL="0" indent="0">
              <a:buNone/>
            </a:pPr>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7" name="TextBox 6"/>
              <p:cNvSpPr txBox="1"/>
              <p:nvPr/>
            </p:nvSpPr>
            <p:spPr>
              <a:xfrm>
                <a:off x="239810" y="1474279"/>
                <a:ext cx="7838287" cy="405175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Loss function single training instance : </a:t>
                </a: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𝑐</m:t>
                      </m:r>
                      <m:d>
                        <m:d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𝜃</m:t>
                          </m:r>
                        </m:e>
                      </m:d>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d>
                        <m:dPr>
                          <m:begChr m:val="{"/>
                          <m:endChr m:val=""/>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eqArr>
                            <m:eqArr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eqArrPr>
                            <m:e>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func>
                                <m:func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uncPr>
                                <m:fName>
                                  <m:r>
                                    <m:rPr>
                                      <m:sty m:val="p"/>
                                    </m:rPr>
                                    <a:rPr kumimoji="0" lang="en-US" sz="18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log</m:t>
                                  </m:r>
                                </m:fName>
                                <m:e>
                                  <m:d>
                                    <m:d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acc>
                                        <m:accPr>
                                          <m:chr m:val="̂"/>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accPr>
                                        <m:e>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𝑝</m:t>
                                          </m:r>
                                        </m:e>
                                      </m:acc>
                                    </m:e>
                                  </m:d>
                                </m:e>
                              </m:func>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𝑖𝑓</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𝑦</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e>
                            <m:e>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func>
                                <m:func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uncPr>
                                <m:fName>
                                  <m:r>
                                    <m:rPr>
                                      <m:sty m:val="p"/>
                                    </m:rPr>
                                    <a:rPr kumimoji="0" lang="en-US" sz="18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log</m:t>
                                  </m:r>
                                </m:fName>
                                <m:e>
                                  <m:d>
                                    <m:d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acc>
                                        <m:accPr>
                                          <m:chr m:val="̂"/>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accPr>
                                        <m:e>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𝑝</m:t>
                                          </m:r>
                                        </m:e>
                                      </m:acc>
                                    </m:e>
                                  </m:d>
                                </m:e>
                              </m:func>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𝑖𝑓</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𝑦</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 </m:t>
                              </m:r>
                            </m:e>
                          </m:eqArr>
                        </m:e>
                      </m:d>
                    </m:oMath>
                  </m:oMathPara>
                </a14:m>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Alternatively:</a:t>
                </a: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𝑐</m:t>
                      </m:r>
                      <m:d>
                        <m:d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𝜃</m:t>
                          </m:r>
                        </m:e>
                      </m:d>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𝑦</m:t>
                      </m:r>
                      <m:func>
                        <m:func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uncPr>
                        <m:fName>
                          <m:r>
                            <m:rPr>
                              <m:sty m:val="p"/>
                            </m:rPr>
                            <a:rPr kumimoji="0" lang="en-US" sz="18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log</m:t>
                          </m:r>
                        </m:fName>
                        <m:e>
                          <m:d>
                            <m:d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acc>
                                <m:accPr>
                                  <m:chr m:val="̂"/>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accPr>
                                <m:e>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𝑝</m:t>
                                  </m:r>
                                </m:e>
                              </m:acc>
                            </m:e>
                          </m:d>
                        </m:e>
                      </m:func>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d>
                        <m:d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𝑦</m:t>
                          </m:r>
                        </m:e>
                      </m:d>
                      <m:func>
                        <m:func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uncPr>
                        <m:fName>
                          <m:r>
                            <m:rPr>
                              <m:sty m:val="p"/>
                            </m:rPr>
                            <a:rPr kumimoji="0" lang="en-US" sz="18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log</m:t>
                          </m:r>
                        </m:fName>
                        <m:e>
                          <m:d>
                            <m:d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acc>
                                <m:accPr>
                                  <m:chr m:val="̂"/>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accPr>
                                <m:e>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𝑝</m:t>
                                  </m:r>
                                </m:e>
                              </m:acc>
                            </m:e>
                          </m:d>
                        </m:e>
                      </m:func>
                    </m:oMath>
                  </m:oMathPara>
                </a14:m>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The cost function over the whole triaging set:</a:t>
                </a: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𝐽</m:t>
                      </m:r>
                      <m:d>
                        <m:d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ctrlPr>
                        </m:dPr>
                        <m:e>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𝜃</m:t>
                          </m:r>
                        </m:e>
                      </m:d>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m:t>
                      </m:r>
                      <m:f>
                        <m:f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ctrlPr>
                        </m:fPr>
                        <m:num>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1</m:t>
                          </m:r>
                        </m:num>
                        <m:den>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𝑚</m:t>
                          </m:r>
                        </m:den>
                      </m:f>
                      <m:nary>
                        <m:naryPr>
                          <m:chr m:val="∑"/>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ctrlPr>
                        </m:naryPr>
                        <m: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𝑖</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=1</m:t>
                          </m:r>
                        </m:sub>
                        <m:sup>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𝑚</m:t>
                          </m:r>
                        </m:sup>
                        <m:e>
                          <m:d>
                            <m:dPr>
                              <m:begChr m:val="["/>
                              <m:endChr m:val="]"/>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ctrlPr>
                            </m:dPr>
                            <m:e>
                              <m:sSup>
                                <m:sSup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Times New Roman" panose="02020603050405020304" pitchFamily="18" charset="0"/>
                                    </a:rPr>
                                  </m:ctrlPr>
                                </m:sSupPr>
                                <m:e>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Times New Roman" panose="02020603050405020304" pitchFamily="18" charset="0"/>
                                    </a:rPr>
                                    <m:t>𝑦</m:t>
                                  </m:r>
                                </m:e>
                                <m:sup>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Times New Roman" panose="02020603050405020304" pitchFamily="18" charset="0"/>
                                    </a:rPr>
                                    <m:t>𝑖</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m:t>
                                  </m:r>
                                </m:sup>
                              </m:sSup>
                              <m:func>
                                <m:func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Times New Roman" panose="02020603050405020304" pitchFamily="18" charset="0"/>
                                    </a:rPr>
                                  </m:ctrlPr>
                                </m:funcPr>
                                <m:fName>
                                  <m:r>
                                    <m:rPr>
                                      <m:sty m:val="p"/>
                                    </m:rP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mn-ea"/>
                                      <a:cs typeface="Times New Roman" panose="02020603050405020304" pitchFamily="18" charset="0"/>
                                    </a:rPr>
                                    <m:t>log</m:t>
                                  </m:r>
                                </m:fName>
                                <m:e>
                                  <m:d>
                                    <m:d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Times New Roman" panose="02020603050405020304" pitchFamily="18" charset="0"/>
                                        </a:rPr>
                                      </m:ctrlPr>
                                    </m:dPr>
                                    <m:e>
                                      <m:sSup>
                                        <m:sSup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Times New Roman" panose="02020603050405020304" pitchFamily="18" charset="0"/>
                                            </a:rPr>
                                          </m:ctrlPr>
                                        </m:sSupPr>
                                        <m:e>
                                          <m:acc>
                                            <m:accPr>
                                              <m:chr m:val="̂"/>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Times New Roman" panose="02020603050405020304" pitchFamily="18" charset="0"/>
                                                </a:rPr>
                                              </m:ctrlPr>
                                            </m:accPr>
                                            <m:e>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Times New Roman" panose="02020603050405020304" pitchFamily="18" charset="0"/>
                                                </a:rPr>
                                                <m:t>𝑝</m:t>
                                              </m:r>
                                            </m:e>
                                          </m:acc>
                                        </m:e>
                                        <m:sup>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Times New Roman" panose="02020603050405020304" pitchFamily="18" charset="0"/>
                                            </a:rPr>
                                            <m:t>(</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Times New Roman" panose="02020603050405020304" pitchFamily="18" charset="0"/>
                                            </a:rPr>
                                            <m:t>𝑖</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Times New Roman" panose="02020603050405020304" pitchFamily="18" charset="0"/>
                                            </a:rPr>
                                            <m:t>)</m:t>
                                          </m:r>
                                        </m:sup>
                                      </m:sSup>
                                    </m:e>
                                  </m:d>
                                </m:e>
                              </m:func>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Times New Roman" panose="02020603050405020304" pitchFamily="18" charset="0"/>
                                </a:rPr>
                                <m:t>+(1−</m:t>
                              </m:r>
                              <m:sSup>
                                <m:sSup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Times New Roman" panose="02020603050405020304" pitchFamily="18" charset="0"/>
                                    </a:rPr>
                                  </m:ctrlPr>
                                </m:sSupPr>
                                <m:e>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Times New Roman" panose="02020603050405020304" pitchFamily="18" charset="0"/>
                                    </a:rPr>
                                    <m:t>𝑦</m:t>
                                  </m:r>
                                </m:e>
                                <m:sup>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Times New Roman" panose="02020603050405020304" pitchFamily="18" charset="0"/>
                                    </a:rPr>
                                    <m:t>(</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Times New Roman" panose="02020603050405020304" pitchFamily="18" charset="0"/>
                                    </a:rPr>
                                    <m:t>𝑖</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Times New Roman" panose="02020603050405020304" pitchFamily="18" charset="0"/>
                                    </a:rPr>
                                    <m:t>)</m:t>
                                  </m:r>
                                </m:sup>
                              </m:sSup>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Times New Roman" panose="02020603050405020304" pitchFamily="18" charset="0"/>
                                </a:rPr>
                                <m:t>)</m:t>
                              </m:r>
                              <m:func>
                                <m:func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Times New Roman" panose="02020603050405020304" pitchFamily="18" charset="0"/>
                                    </a:rPr>
                                  </m:ctrlPr>
                                </m:funcPr>
                                <m:fName>
                                  <m:r>
                                    <m:rPr>
                                      <m:sty m:val="p"/>
                                    </m:rP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mn-ea"/>
                                      <a:cs typeface="Times New Roman" panose="02020603050405020304" pitchFamily="18" charset="0"/>
                                    </a:rPr>
                                    <m:t>log</m:t>
                                  </m:r>
                                </m:fName>
                                <m:e>
                                  <m:d>
                                    <m:d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Times New Roman" panose="02020603050405020304" pitchFamily="18" charset="0"/>
                                        </a:rPr>
                                      </m:ctrlPr>
                                    </m:dPr>
                                    <m:e>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Times New Roman" panose="02020603050405020304" pitchFamily="18" charset="0"/>
                                        </a:rPr>
                                        <m:t>1−</m:t>
                                      </m:r>
                                      <m:sSup>
                                        <m:sSup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Times New Roman" panose="02020603050405020304" pitchFamily="18" charset="0"/>
                                            </a:rPr>
                                          </m:ctrlPr>
                                        </m:sSupPr>
                                        <m:e>
                                          <m:acc>
                                            <m:accPr>
                                              <m:chr m:val="̂"/>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Times New Roman" panose="02020603050405020304" pitchFamily="18" charset="0"/>
                                                </a:rPr>
                                              </m:ctrlPr>
                                            </m:accPr>
                                            <m:e>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Times New Roman" panose="02020603050405020304" pitchFamily="18" charset="0"/>
                                                </a:rPr>
                                                <m:t>𝑝</m:t>
                                              </m:r>
                                            </m:e>
                                          </m:acc>
                                        </m:e>
                                        <m:sup>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Times New Roman" panose="02020603050405020304" pitchFamily="18" charset="0"/>
                                            </a:rPr>
                                            <m:t>(</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Times New Roman" panose="02020603050405020304" pitchFamily="18" charset="0"/>
                                            </a:rPr>
                                            <m:t>𝑖</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Times New Roman" panose="02020603050405020304" pitchFamily="18" charset="0"/>
                                            </a:rPr>
                                            <m:t>)</m:t>
                                          </m:r>
                                        </m:sup>
                                      </m:sSup>
                                    </m:e>
                                  </m:d>
                                </m:e>
                              </m:func>
                            </m:e>
                          </m:d>
                        </m:e>
                      </m:nary>
                    </m:oMath>
                  </m:oMathPara>
                </a14:m>
                <a:endPar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239810" y="1474279"/>
                <a:ext cx="7838287" cy="4051750"/>
              </a:xfrm>
              <a:prstGeom prst="rect">
                <a:avLst/>
              </a:prstGeom>
              <a:blipFill>
                <a:blip r:embed="rId3"/>
                <a:stretch>
                  <a:fillRect l="-1166" t="-12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5923429" y="1582341"/>
                <a:ext cx="3275703" cy="184665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Intuition </a:t>
                </a:r>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𝑐</m:t>
                    </m:r>
                    <m:d>
                      <m:d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𝜃</m:t>
                        </m:r>
                      </m:e>
                    </m:d>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=0 , </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𝑖𝑓</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 </m:t>
                    </m:r>
                    <m:acc>
                      <m:accPr>
                        <m:chr m:val="̂"/>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accPr>
                      <m:e>
                        <m:r>
                          <m:rPr>
                            <m:sty m:val="p"/>
                          </m:r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p</m:t>
                        </m:r>
                      </m:e>
                    </m:acc>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𝑦</m:t>
                    </m:r>
                  </m:oMath>
                </a14:m>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endParaRPr kumimoji="0" lang="en-US" sz="18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𝑐</m:t>
                    </m:r>
                    <m:d>
                      <m:d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𝜃</m:t>
                        </m:r>
                      </m:e>
                    </m:d>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oMath>
                </a14:m>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if </a:t>
                </a:r>
                <a14:m>
                  <m:oMath xmlns:m="http://schemas.openxmlformats.org/officeDocument/2006/math">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𝑦</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 </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𝑎𝑛𝑑</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acc>
                      <m:accPr>
                        <m:chr m:val="̂"/>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accPr>
                      <m:e>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𝑝</m:t>
                        </m:r>
                      </m:e>
                    </m:acc>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m:t>
                    </m:r>
                  </m:oMath>
                </a14:m>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𝑐</m:t>
                    </m:r>
                    <m:d>
                      <m:d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𝜃</m:t>
                        </m:r>
                      </m:e>
                    </m:d>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oMath>
                </a14:m>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if </a:t>
                </a:r>
                <a14:m>
                  <m:oMath xmlns:m="http://schemas.openxmlformats.org/officeDocument/2006/math">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𝑦</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=0 </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𝑎𝑛𝑑</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 </m:t>
                    </m:r>
                    <m:acc>
                      <m:accPr>
                        <m:chr m:val="̂"/>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accPr>
                      <m:e>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𝑝</m:t>
                        </m:r>
                      </m:e>
                    </m:acc>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oMath>
                </a14:m>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5923429" y="1582341"/>
                <a:ext cx="3275703" cy="1846659"/>
              </a:xfrm>
              <a:prstGeom prst="rect">
                <a:avLst/>
              </a:prstGeom>
              <a:blipFill>
                <a:blip r:embed="rId4"/>
                <a:stretch>
                  <a:fillRect l="-2980" t="-2640"/>
                </a:stretch>
              </a:blipFill>
            </p:spPr>
            <p:txBody>
              <a:bodyPr/>
              <a:lstStyle/>
              <a:p>
                <a:r>
                  <a:rPr lang="en-US">
                    <a:noFill/>
                  </a:rPr>
                  <a:t> </a:t>
                </a:r>
              </a:p>
            </p:txBody>
          </p:sp>
        </mc:Fallback>
      </mc:AlternateContent>
      <p:graphicFrame>
        <p:nvGraphicFramePr>
          <p:cNvPr id="6" name="Diagram 5">
            <a:extLst>
              <a:ext uri="{FF2B5EF4-FFF2-40B4-BE49-F238E27FC236}">
                <a16:creationId xmlns:a16="http://schemas.microsoft.com/office/drawing/2014/main" id="{5E43F833-F09C-25E6-35F8-BD209861747D}"/>
              </a:ext>
            </a:extLst>
          </p:cNvPr>
          <p:cNvGraphicFramePr/>
          <p:nvPr/>
        </p:nvGraphicFramePr>
        <p:xfrm>
          <a:off x="370440" y="5120130"/>
          <a:ext cx="9436034" cy="1290001"/>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251647162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42" name="Text Box 2">
            <a:extLst>
              <a:ext uri="{FF2B5EF4-FFF2-40B4-BE49-F238E27FC236}">
                <a16:creationId xmlns:a16="http://schemas.microsoft.com/office/drawing/2014/main" id="{E4D0B31D-4309-41CF-8C4C-B473E8F487AA}"/>
              </a:ext>
            </a:extLst>
          </p:cNvPr>
          <p:cNvSpPr txBox="1">
            <a:spLocks noChangeArrowheads="1"/>
          </p:cNvSpPr>
          <p:nvPr/>
        </p:nvSpPr>
        <p:spPr bwMode="auto">
          <a:xfrm>
            <a:off x="293895" y="121275"/>
            <a:ext cx="9691591" cy="1325563"/>
          </a:xfrm>
          <a:prstGeom prst="rect">
            <a:avLst/>
          </a:prstGeom>
        </p:spPr>
        <p:txBody>
          <a:bodyPr vert="horz" lIns="91440" tIns="45720" rIns="91440" bIns="45720" rtlCol="0" anchor="ctr">
            <a:normAutofit/>
          </a:bodyPr>
          <a:lstStyle>
            <a:lvl1pPr>
              <a:lnSpc>
                <a:spcPct val="90000"/>
              </a:lnSpc>
              <a:spcBef>
                <a:spcPct val="0"/>
              </a:spcBef>
              <a:buNone/>
              <a:defRPr sz="4400">
                <a:latin typeface="+mj-lt"/>
                <a:ea typeface="+mj-ea"/>
                <a:cs typeface="+mj-cs"/>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3600" b="0" i="0" u="none" strike="noStrike" kern="1200" cap="none" spc="-7" normalizeH="0" baseline="0" noProof="0" dirty="0">
                <a:ln>
                  <a:noFill/>
                </a:ln>
                <a:solidFill>
                  <a:prstClr val="black"/>
                </a:solidFill>
                <a:effectLst/>
                <a:uLnTx/>
                <a:uFillTx/>
                <a:latin typeface="Calibri Light" panose="020F0302020204030204"/>
                <a:ea typeface="+mj-ea"/>
                <a:cs typeface="+mj-cs"/>
              </a:rPr>
              <a:t>Logistic Regression </a:t>
            </a:r>
            <a:r>
              <a:rPr kumimoji="0" lang="en-US" sz="3600" b="0" i="0" u="none" strike="noStrike" kern="1200" cap="none" spc="0" normalizeH="0" baseline="0" noProof="0" dirty="0">
                <a:ln>
                  <a:noFill/>
                </a:ln>
                <a:solidFill>
                  <a:prstClr val="black"/>
                </a:solidFill>
                <a:effectLst/>
                <a:uLnTx/>
                <a:uFillTx/>
                <a:latin typeface="Calibri Light" panose="020F0302020204030204"/>
                <a:ea typeface="+mj-ea"/>
                <a:cs typeface="+mj-cs"/>
              </a:rPr>
              <a:t>Summary</a:t>
            </a:r>
            <a:endParaRPr kumimoji="0" lang="en-US" altLang="en-US" sz="3600" b="0" i="0" u="none" strike="noStrike" kern="1200" cap="none" spc="0" normalizeH="0" baseline="0" noProof="0" dirty="0">
              <a:ln>
                <a:noFill/>
              </a:ln>
              <a:solidFill>
                <a:prstClr val="black"/>
              </a:solidFill>
              <a:effectLst/>
              <a:uLnTx/>
              <a:uFillTx/>
              <a:latin typeface="Calibri Light" panose="020F0302020204030204"/>
              <a:ea typeface="+mj-ea"/>
              <a:cs typeface="+mj-cs"/>
            </a:endParaRPr>
          </a:p>
        </p:txBody>
      </p:sp>
      <p:sp>
        <p:nvSpPr>
          <p:cNvPr id="144" name="Rectangle 143">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88880" y="0"/>
            <a:ext cx="210312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6" name="Oval 145">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5400" y="2358913"/>
            <a:ext cx="2140172" cy="2140172"/>
          </a:xfrm>
          <a:prstGeom prst="ellipse">
            <a:avLst/>
          </a:prstGeom>
          <a:solidFill>
            <a:srgbClr val="FFFFFF"/>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251" name="Graphic 73" descr="Brain">
            <a:extLst>
              <a:ext uri="{FF2B5EF4-FFF2-40B4-BE49-F238E27FC236}">
                <a16:creationId xmlns:a16="http://schemas.microsoft.com/office/drawing/2014/main" id="{14D034BD-DFE2-4FB3-ACAC-601BDC71EDF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413987" y="2857501"/>
            <a:ext cx="1142998" cy="1142998"/>
          </a:xfrm>
          <a:prstGeom prst="rect">
            <a:avLst/>
          </a:prstGeom>
        </p:spPr>
      </p:pic>
      <mc:AlternateContent xmlns:mc="http://schemas.openxmlformats.org/markup-compatibility/2006">
        <mc:Choice xmlns:a14="http://schemas.microsoft.com/office/drawing/2010/main" Requires="a14">
          <p:graphicFrame>
            <p:nvGraphicFramePr>
              <p:cNvPr id="4" name="Diagram 3">
                <a:extLst>
                  <a:ext uri="{FF2B5EF4-FFF2-40B4-BE49-F238E27FC236}">
                    <a16:creationId xmlns:a16="http://schemas.microsoft.com/office/drawing/2014/main" id="{55C4ED40-D495-28F0-3656-C1CAFDCB37B4}"/>
                  </a:ext>
                </a:extLst>
              </p:cNvPr>
              <p:cNvGraphicFramePr/>
              <p:nvPr>
                <p:extLst>
                  <p:ext uri="{D42A27DB-BD31-4B8C-83A1-F6EECF244321}">
                    <p14:modId xmlns:p14="http://schemas.microsoft.com/office/powerpoint/2010/main" val="1461854975"/>
                  </p:ext>
                </p:extLst>
              </p:nvPr>
            </p:nvGraphicFramePr>
            <p:xfrm>
              <a:off x="553174" y="4598799"/>
              <a:ext cx="8641994" cy="204062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mc:Choice>
        <mc:Fallback>
          <p:graphicFrame>
            <p:nvGraphicFramePr>
              <p:cNvPr id="4" name="Diagram 3">
                <a:extLst>
                  <a:ext uri="{FF2B5EF4-FFF2-40B4-BE49-F238E27FC236}">
                    <a16:creationId xmlns:a16="http://schemas.microsoft.com/office/drawing/2014/main" id="{55C4ED40-D495-28F0-3656-C1CAFDCB37B4}"/>
                  </a:ext>
                </a:extLst>
              </p:cNvPr>
              <p:cNvGraphicFramePr/>
              <p:nvPr>
                <p:extLst>
                  <p:ext uri="{D42A27DB-BD31-4B8C-83A1-F6EECF244321}">
                    <p14:modId xmlns:p14="http://schemas.microsoft.com/office/powerpoint/2010/main" val="1461854975"/>
                  </p:ext>
                </p:extLst>
              </p:nvPr>
            </p:nvGraphicFramePr>
            <p:xfrm>
              <a:off x="553174" y="4598799"/>
              <a:ext cx="8641994" cy="2040620"/>
            </p:xfrm>
            <a:graphic>
              <a:graphicData uri="http://schemas.openxmlformats.org/drawingml/2006/diagram">
                <dgm:relIds xmlns:dgm="http://schemas.openxmlformats.org/drawingml/2006/diagram" xmlns:r="http://schemas.openxmlformats.org/officeDocument/2006/relationships" r:dm="rId10" r:lo="rId6" r:qs="rId7" r:cs="rId8"/>
              </a:graphicData>
            </a:graphic>
          </p:graphicFrame>
        </mc:Fallback>
      </mc:AlternateContent>
      <p:grpSp>
        <p:nvGrpSpPr>
          <p:cNvPr id="7" name="Group 6">
            <a:extLst>
              <a:ext uri="{FF2B5EF4-FFF2-40B4-BE49-F238E27FC236}">
                <a16:creationId xmlns:a16="http://schemas.microsoft.com/office/drawing/2014/main" id="{93BF97F5-B267-B233-17B9-EF5F5D9B2426}"/>
              </a:ext>
            </a:extLst>
          </p:cNvPr>
          <p:cNvGrpSpPr/>
          <p:nvPr/>
        </p:nvGrpSpPr>
        <p:grpSpPr>
          <a:xfrm>
            <a:off x="553174" y="1183922"/>
            <a:ext cx="8040222" cy="3315163"/>
            <a:chOff x="553174" y="1183922"/>
            <a:chExt cx="8040222" cy="3315163"/>
          </a:xfrm>
        </p:grpSpPr>
        <p:grpSp>
          <p:nvGrpSpPr>
            <p:cNvPr id="2" name="Group 1">
              <a:extLst>
                <a:ext uri="{FF2B5EF4-FFF2-40B4-BE49-F238E27FC236}">
                  <a16:creationId xmlns:a16="http://schemas.microsoft.com/office/drawing/2014/main" id="{FD872344-4762-12E7-299A-07FC10AAD3C2}"/>
                </a:ext>
              </a:extLst>
            </p:cNvPr>
            <p:cNvGrpSpPr/>
            <p:nvPr/>
          </p:nvGrpSpPr>
          <p:grpSpPr>
            <a:xfrm>
              <a:off x="553174" y="1183922"/>
              <a:ext cx="8040222" cy="3315163"/>
              <a:chOff x="553174" y="1183922"/>
              <a:chExt cx="8040222" cy="3315163"/>
            </a:xfrm>
          </p:grpSpPr>
          <p:pic>
            <p:nvPicPr>
              <p:cNvPr id="3" name="Picture 2">
                <a:extLst>
                  <a:ext uri="{FF2B5EF4-FFF2-40B4-BE49-F238E27FC236}">
                    <a16:creationId xmlns:a16="http://schemas.microsoft.com/office/drawing/2014/main" id="{D1396CA2-6E05-0855-E3C1-97C356EFCAD7}"/>
                  </a:ext>
                </a:extLst>
              </p:cNvPr>
              <p:cNvPicPr>
                <a:picLocks noChangeAspect="1"/>
              </p:cNvPicPr>
              <p:nvPr/>
            </p:nvPicPr>
            <p:blipFill>
              <a:blip r:embed="rId11"/>
              <a:stretch>
                <a:fillRect/>
              </a:stretch>
            </p:blipFill>
            <p:spPr>
              <a:xfrm>
                <a:off x="553174" y="1183922"/>
                <a:ext cx="8040222" cy="3315163"/>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BE3E7BF4-4BF7-03E3-E4B0-B9065C55FDA1}"/>
                      </a:ext>
                    </a:extLst>
                  </p:cNvPr>
                  <p:cNvSpPr txBox="1"/>
                  <p:nvPr/>
                </p:nvSpPr>
                <p:spPr>
                  <a:xfrm>
                    <a:off x="4268805" y="2216887"/>
                    <a:ext cx="183960" cy="276999"/>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accPr>
                            <m:e>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𝑝</m:t>
                              </m:r>
                            </m:e>
                          </m:acc>
                        </m:oMath>
                      </m:oMathPara>
                    </a14:m>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10" name="TextBox 9">
                    <a:extLst>
                      <a:ext uri="{FF2B5EF4-FFF2-40B4-BE49-F238E27FC236}">
                        <a16:creationId xmlns:a16="http://schemas.microsoft.com/office/drawing/2014/main" id="{BE3E7BF4-4BF7-03E3-E4B0-B9065C55FDA1}"/>
                      </a:ext>
                    </a:extLst>
                  </p:cNvPr>
                  <p:cNvSpPr txBox="1">
                    <a:spLocks noRot="1" noChangeAspect="1" noMove="1" noResize="1" noEditPoints="1" noAdjustHandles="1" noChangeArrowheads="1" noChangeShapeType="1" noTextEdit="1"/>
                  </p:cNvSpPr>
                  <p:nvPr/>
                </p:nvSpPr>
                <p:spPr>
                  <a:xfrm>
                    <a:off x="4268805" y="2216887"/>
                    <a:ext cx="183960" cy="276999"/>
                  </a:xfrm>
                  <a:prstGeom prst="rect">
                    <a:avLst/>
                  </a:prstGeom>
                  <a:blipFill>
                    <a:blip r:embed="rId15"/>
                    <a:stretch>
                      <a:fillRect l="-33333" t="-26667" r="-126667"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9B1C0CE4-7E8D-C8E8-62E9-43F99D759582}"/>
                      </a:ext>
                    </a:extLst>
                  </p:cNvPr>
                  <p:cNvSpPr txBox="1"/>
                  <p:nvPr/>
                </p:nvSpPr>
                <p:spPr>
                  <a:xfrm>
                    <a:off x="4728840" y="2243667"/>
                    <a:ext cx="186718" cy="276999"/>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accPr>
                            <m:e>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𝑦</m:t>
                              </m:r>
                            </m:e>
                          </m:acc>
                        </m:oMath>
                      </m:oMathPara>
                    </a14:m>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11" name="TextBox 10">
                    <a:extLst>
                      <a:ext uri="{FF2B5EF4-FFF2-40B4-BE49-F238E27FC236}">
                        <a16:creationId xmlns:a16="http://schemas.microsoft.com/office/drawing/2014/main" id="{9B1C0CE4-7E8D-C8E8-62E9-43F99D759582}"/>
                      </a:ext>
                    </a:extLst>
                  </p:cNvPr>
                  <p:cNvSpPr txBox="1">
                    <a:spLocks noRot="1" noChangeAspect="1" noMove="1" noResize="1" noEditPoints="1" noAdjustHandles="1" noChangeArrowheads="1" noChangeShapeType="1" noTextEdit="1"/>
                  </p:cNvSpPr>
                  <p:nvPr/>
                </p:nvSpPr>
                <p:spPr>
                  <a:xfrm>
                    <a:off x="4728840" y="2243667"/>
                    <a:ext cx="186718" cy="276999"/>
                  </a:xfrm>
                  <a:prstGeom prst="rect">
                    <a:avLst/>
                  </a:prstGeom>
                  <a:blipFill>
                    <a:blip r:embed="rId16"/>
                    <a:stretch>
                      <a:fillRect l="-33333" t="-24444" r="-80000" b="-26667"/>
                    </a:stretch>
                  </a:blipFill>
                </p:spPr>
                <p:txBody>
                  <a:bodyPr/>
                  <a:lstStyle/>
                  <a:p>
                    <a:r>
                      <a:rPr lang="en-US">
                        <a:noFill/>
                      </a:rPr>
                      <a:t> </a:t>
                    </a:r>
                  </a:p>
                </p:txBody>
              </p:sp>
            </mc:Fallback>
          </mc:AlternateContent>
        </p:grpSp>
        <p:sp>
          <p:nvSpPr>
            <p:cNvPr id="5" name="Rectangle 4">
              <a:extLst>
                <a:ext uri="{FF2B5EF4-FFF2-40B4-BE49-F238E27FC236}">
                  <a16:creationId xmlns:a16="http://schemas.microsoft.com/office/drawing/2014/main" id="{EEB514BB-571D-51F5-5C74-6006F175BF4B}"/>
                </a:ext>
              </a:extLst>
            </p:cNvPr>
            <p:cNvSpPr/>
            <p:nvPr/>
          </p:nvSpPr>
          <p:spPr>
            <a:xfrm>
              <a:off x="2412377" y="3995575"/>
              <a:ext cx="391842" cy="31464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CD7B4995-D76D-7683-6E9E-0B0636B08C05}"/>
                </a:ext>
              </a:extLst>
            </p:cNvPr>
            <p:cNvSpPr/>
            <p:nvPr/>
          </p:nvSpPr>
          <p:spPr>
            <a:xfrm>
              <a:off x="1535427" y="4109867"/>
              <a:ext cx="293373" cy="31464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8237025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FFD3AA-B3D9-4012-B1D3-D0C01D571E0E}"/>
              </a:ext>
            </a:extLst>
          </p:cNvPr>
          <p:cNvSpPr>
            <a:spLocks noGrp="1"/>
          </p:cNvSpPr>
          <p:nvPr>
            <p:ph type="title"/>
          </p:nvPr>
        </p:nvSpPr>
        <p:spPr/>
        <p:txBody>
          <a:bodyPr>
            <a:normAutofit/>
          </a:bodyPr>
          <a:lstStyle/>
          <a:p>
            <a:r>
              <a:rPr lang="en-US" dirty="0">
                <a:cs typeface="Calibri Light"/>
              </a:rPr>
              <a:t>Gradient Descent Logistic Regression </a:t>
            </a:r>
            <a:endParaRPr lang="en-US" dirty="0"/>
          </a:p>
        </p:txBody>
      </p:sp>
      <mc:AlternateContent xmlns:mc="http://schemas.openxmlformats.org/markup-compatibility/2006" xmlns:a14="http://schemas.microsoft.com/office/drawing/2010/main">
        <mc:Choice Requires="a14">
          <p:sp>
            <p:nvSpPr>
              <p:cNvPr id="5" name="Rectangle 4"/>
              <p:cNvSpPr/>
              <p:nvPr/>
            </p:nvSpPr>
            <p:spPr>
              <a:xfrm>
                <a:off x="952361" y="1450901"/>
                <a:ext cx="10011785" cy="3150991"/>
              </a:xfrm>
              <a:prstGeom prst="rect">
                <a:avLst/>
              </a:prstGeom>
            </p:spPr>
            <p:txBody>
              <a:bodyPr wrap="square">
                <a:spAutoFit/>
              </a:bodyPr>
              <a:lstStyle/>
              <a:p>
                <a:r>
                  <a:rPr lang="en-US" sz="2400" dirty="0">
                    <a:latin typeface="Times New Roman" panose="02020603050405020304" pitchFamily="18" charset="0"/>
                    <a:cs typeface="Times New Roman" panose="02020603050405020304" pitchFamily="18" charset="0"/>
                  </a:rPr>
                  <a:t>Repeat until convergence :</a:t>
                </a:r>
                <a14:m>
                  <m:oMath xmlns:m="http://schemas.openxmlformats.org/officeDocument/2006/math">
                    <m:sSub>
                      <m:sSubPr>
                        <m:ctrlPr>
                          <a:rPr lang="en-US" sz="2400" i="1">
                            <a:latin typeface="Cambria Math" panose="02040503050406030204" pitchFamily="18" charset="0"/>
                            <a:cs typeface="Times New Roman" panose="02020603050405020304" pitchFamily="18" charset="0"/>
                          </a:rPr>
                        </m:ctrlPr>
                      </m:sSubPr>
                      <m:e>
                        <m:r>
                          <a:rPr lang="en-US" sz="2400">
                            <a:latin typeface="Cambria Math" panose="02040503050406030204" pitchFamily="18" charset="0"/>
                            <a:cs typeface="Times New Roman" panose="02020603050405020304" pitchFamily="18" charset="0"/>
                          </a:rPr>
                          <m:t>{</m:t>
                        </m:r>
                        <m:r>
                          <a:rPr lang="en-US" sz="2400">
                            <a:latin typeface="Cambria Math" panose="02040503050406030204" pitchFamily="18" charset="0"/>
                            <a:cs typeface="Times New Roman" panose="02020603050405020304" pitchFamily="18" charset="0"/>
                          </a:rPr>
                          <m:t>𝜃</m:t>
                        </m:r>
                      </m:e>
                      <m:sub>
                        <m:r>
                          <a:rPr lang="en-US" sz="2400">
                            <a:latin typeface="Cambria Math" panose="02040503050406030204" pitchFamily="18" charset="0"/>
                            <a:cs typeface="Times New Roman" panose="02020603050405020304" pitchFamily="18" charset="0"/>
                          </a:rPr>
                          <m:t>𝑗</m:t>
                        </m:r>
                      </m:sub>
                    </m:sSub>
                    <m:r>
                      <a:rPr lang="en-US" sz="2400">
                        <a:latin typeface="Cambria Math" panose="02040503050406030204" pitchFamily="18" charset="0"/>
                        <a:cs typeface="Times New Roman" panose="02020603050405020304" pitchFamily="18" charset="0"/>
                      </a:rPr>
                      <m:t>: =</m:t>
                    </m:r>
                    <m:sSub>
                      <m:sSubPr>
                        <m:ctrlPr>
                          <a:rPr lang="en-US" sz="2400" i="1">
                            <a:latin typeface="Cambria Math" panose="02040503050406030204" pitchFamily="18" charset="0"/>
                            <a:cs typeface="Times New Roman" panose="02020603050405020304" pitchFamily="18" charset="0"/>
                          </a:rPr>
                        </m:ctrlPr>
                      </m:sSubPr>
                      <m:e>
                        <m:r>
                          <a:rPr lang="en-US" sz="2400">
                            <a:latin typeface="Cambria Math" panose="02040503050406030204" pitchFamily="18" charset="0"/>
                            <a:cs typeface="Times New Roman" panose="02020603050405020304" pitchFamily="18" charset="0"/>
                          </a:rPr>
                          <m:t>𝜃</m:t>
                        </m:r>
                      </m:e>
                      <m:sub>
                        <m:r>
                          <a:rPr lang="en-US" sz="2400">
                            <a:latin typeface="Cambria Math" panose="02040503050406030204" pitchFamily="18" charset="0"/>
                            <a:cs typeface="Times New Roman" panose="02020603050405020304" pitchFamily="18" charset="0"/>
                          </a:rPr>
                          <m:t>𝑗</m:t>
                        </m:r>
                      </m:sub>
                    </m:sSub>
                    <m:r>
                      <a:rPr lang="en-US" sz="2400">
                        <a:latin typeface="Cambria Math" panose="02040503050406030204" pitchFamily="18" charset="0"/>
                        <a:cs typeface="Times New Roman" panose="02020603050405020304" pitchFamily="18" charset="0"/>
                      </a:rPr>
                      <m:t>−</m:t>
                    </m:r>
                    <m:r>
                      <a:rPr lang="en-US" sz="2400">
                        <a:latin typeface="Cambria Math" panose="02040503050406030204" pitchFamily="18" charset="0"/>
                        <a:cs typeface="Times New Roman" panose="02020603050405020304" pitchFamily="18" charset="0"/>
                      </a:rPr>
                      <m:t>𝛼</m:t>
                    </m:r>
                    <m:f>
                      <m:fPr>
                        <m:ctrlPr>
                          <a:rPr lang="en-US" sz="2400" i="1">
                            <a:latin typeface="Cambria Math" panose="02040503050406030204" pitchFamily="18" charset="0"/>
                            <a:cs typeface="Times New Roman" panose="02020603050405020304" pitchFamily="18" charset="0"/>
                          </a:rPr>
                        </m:ctrlPr>
                      </m:fPr>
                      <m:num>
                        <m:r>
                          <a:rPr lang="en-US" sz="2400">
                            <a:latin typeface="Cambria Math" panose="02040503050406030204" pitchFamily="18" charset="0"/>
                            <a:cs typeface="Times New Roman" panose="02020603050405020304" pitchFamily="18" charset="0"/>
                          </a:rPr>
                          <m:t>1</m:t>
                        </m:r>
                      </m:num>
                      <m:den>
                        <m:r>
                          <a:rPr lang="en-US" sz="2400">
                            <a:latin typeface="Cambria Math" panose="02040503050406030204" pitchFamily="18" charset="0"/>
                            <a:cs typeface="Times New Roman" panose="02020603050405020304" pitchFamily="18" charset="0"/>
                          </a:rPr>
                          <m:t>𝑚</m:t>
                        </m:r>
                      </m:den>
                    </m:f>
                    <m:nary>
                      <m:naryPr>
                        <m:chr m:val="∑"/>
                        <m:ctrlPr>
                          <a:rPr lang="en-US" sz="2400" i="1">
                            <a:latin typeface="Cambria Math" panose="02040503050406030204" pitchFamily="18" charset="0"/>
                            <a:cs typeface="Times New Roman" panose="02020603050405020304" pitchFamily="18" charset="0"/>
                          </a:rPr>
                        </m:ctrlPr>
                      </m:naryPr>
                      <m:sub>
                        <m:r>
                          <m:rPr>
                            <m:brk m:alnAt="23"/>
                          </m:rPr>
                          <a:rPr lang="en-US" sz="2400">
                            <a:latin typeface="Cambria Math" panose="02040503050406030204" pitchFamily="18" charset="0"/>
                            <a:cs typeface="Times New Roman" panose="02020603050405020304" pitchFamily="18" charset="0"/>
                          </a:rPr>
                          <m:t>𝑖</m:t>
                        </m:r>
                        <m:r>
                          <a:rPr lang="en-US" sz="2400">
                            <a:latin typeface="Cambria Math" panose="02040503050406030204" pitchFamily="18" charset="0"/>
                            <a:cs typeface="Times New Roman" panose="02020603050405020304" pitchFamily="18" charset="0"/>
                          </a:rPr>
                          <m:t>=1</m:t>
                        </m:r>
                      </m:sub>
                      <m:sup>
                        <m:r>
                          <a:rPr lang="en-US" sz="2400">
                            <a:latin typeface="Cambria Math" panose="02040503050406030204" pitchFamily="18" charset="0"/>
                            <a:cs typeface="Times New Roman" panose="02020603050405020304" pitchFamily="18" charset="0"/>
                          </a:rPr>
                          <m:t>𝑚</m:t>
                        </m:r>
                      </m:sup>
                      <m:e>
                        <m:sSubSup>
                          <m:sSubSupPr>
                            <m:ctrlPr>
                              <a:rPr lang="en-US" sz="2400" b="0" i="1" smtClean="0">
                                <a:latin typeface="Cambria Math" panose="02040503050406030204" pitchFamily="18" charset="0"/>
                                <a:cs typeface="Times New Roman" panose="02020603050405020304" pitchFamily="18" charset="0"/>
                              </a:rPr>
                            </m:ctrlPr>
                          </m:sSubSupPr>
                          <m:e>
                            <m:r>
                              <m:rPr>
                                <m:sty m:val="p"/>
                              </m:rPr>
                              <a:rPr lang="en-US" sz="2400" b="0" i="0" smtClean="0">
                                <a:latin typeface="Cambria Math" panose="02040503050406030204" pitchFamily="18" charset="0"/>
                                <a:cs typeface="Times New Roman" panose="02020603050405020304" pitchFamily="18" charset="0"/>
                              </a:rPr>
                              <m:t>x</m:t>
                            </m:r>
                          </m:e>
                          <m:sub>
                            <m:r>
                              <m:rPr>
                                <m:sty m:val="p"/>
                              </m:rPr>
                              <a:rPr lang="en-US" sz="2400" b="0" i="0" smtClean="0">
                                <a:latin typeface="Cambria Math" panose="02040503050406030204" pitchFamily="18" charset="0"/>
                                <a:cs typeface="Times New Roman" panose="02020603050405020304" pitchFamily="18" charset="0"/>
                              </a:rPr>
                              <m:t>j</m:t>
                            </m:r>
                          </m:sub>
                          <m:sup>
                            <m:d>
                              <m:dPr>
                                <m:ctrlPr>
                                  <a:rPr lang="en-US" sz="2400" b="0" i="1" smtClean="0">
                                    <a:latin typeface="Cambria Math" panose="02040503050406030204" pitchFamily="18" charset="0"/>
                                    <a:cs typeface="Times New Roman" panose="02020603050405020304" pitchFamily="18" charset="0"/>
                                  </a:rPr>
                                </m:ctrlPr>
                              </m:dPr>
                              <m:e>
                                <m:r>
                                  <m:rPr>
                                    <m:sty m:val="p"/>
                                  </m:rPr>
                                  <a:rPr lang="en-US" sz="2400" b="0" i="0" smtClean="0">
                                    <a:latin typeface="Cambria Math" panose="02040503050406030204" pitchFamily="18" charset="0"/>
                                    <a:cs typeface="Times New Roman" panose="02020603050405020304" pitchFamily="18" charset="0"/>
                                  </a:rPr>
                                  <m:t>i</m:t>
                                </m:r>
                              </m:e>
                            </m:d>
                          </m:sup>
                        </m:sSubSup>
                        <m:r>
                          <a:rPr lang="en-US" sz="2400" b="0" i="0" smtClean="0">
                            <a:latin typeface="Cambria Math" panose="02040503050406030204" pitchFamily="18" charset="0"/>
                            <a:cs typeface="Times New Roman" panose="02020603050405020304" pitchFamily="18" charset="0"/>
                          </a:rPr>
                          <m:t>(</m:t>
                        </m:r>
                        <m:sSup>
                          <m:sSupPr>
                            <m:ctrlPr>
                              <a:rPr lang="en-US" sz="2400" b="0" i="1" smtClean="0">
                                <a:latin typeface="Cambria Math" panose="02040503050406030204" pitchFamily="18" charset="0"/>
                                <a:cs typeface="Times New Roman" panose="02020603050405020304" pitchFamily="18" charset="0"/>
                              </a:rPr>
                            </m:ctrlPr>
                          </m:sSupPr>
                          <m:e>
                            <m:acc>
                              <m:accPr>
                                <m:chr m:val="̂"/>
                                <m:ctrlPr>
                                  <a:rPr lang="en-US" sz="2400" b="0" i="1" smtClean="0">
                                    <a:latin typeface="Cambria Math" panose="02040503050406030204" pitchFamily="18" charset="0"/>
                                    <a:cs typeface="Times New Roman" panose="02020603050405020304" pitchFamily="18" charset="0"/>
                                  </a:rPr>
                                </m:ctrlPr>
                              </m:accPr>
                              <m:e>
                                <m:r>
                                  <m:rPr>
                                    <m:sty m:val="p"/>
                                  </m:rPr>
                                  <a:rPr lang="en-US" sz="2400" b="0" i="0" smtClean="0">
                                    <a:latin typeface="Cambria Math" panose="02040503050406030204" pitchFamily="18" charset="0"/>
                                    <a:cs typeface="Times New Roman" panose="02020603050405020304" pitchFamily="18" charset="0"/>
                                  </a:rPr>
                                  <m:t>p</m:t>
                                </m:r>
                              </m:e>
                            </m:acc>
                          </m:e>
                          <m:sup>
                            <m:r>
                              <a:rPr lang="en-US" sz="2400" b="0" i="0" smtClean="0">
                                <a:latin typeface="Cambria Math" panose="02040503050406030204" pitchFamily="18" charset="0"/>
                                <a:cs typeface="Times New Roman" panose="02020603050405020304" pitchFamily="18" charset="0"/>
                              </a:rPr>
                              <m:t>(</m:t>
                            </m:r>
                            <m:r>
                              <m:rPr>
                                <m:sty m:val="p"/>
                              </m:rPr>
                              <a:rPr lang="en-US" sz="2400" b="0" i="0" smtClean="0">
                                <a:latin typeface="Cambria Math" panose="02040503050406030204" pitchFamily="18" charset="0"/>
                                <a:cs typeface="Times New Roman" panose="02020603050405020304" pitchFamily="18" charset="0"/>
                              </a:rPr>
                              <m:t>i</m:t>
                            </m:r>
                            <m:r>
                              <a:rPr lang="en-US" sz="2400" b="0" i="0" smtClean="0">
                                <a:latin typeface="Cambria Math" panose="02040503050406030204" pitchFamily="18" charset="0"/>
                                <a:cs typeface="Times New Roman" panose="02020603050405020304" pitchFamily="18" charset="0"/>
                              </a:rPr>
                              <m:t>)</m:t>
                            </m:r>
                          </m:sup>
                        </m:sSup>
                        <m:r>
                          <a:rPr lang="en-US" sz="2400">
                            <a:latin typeface="Cambria Math" panose="02040503050406030204" pitchFamily="18" charset="0"/>
                            <a:cs typeface="Times New Roman" panose="02020603050405020304" pitchFamily="18" charset="0"/>
                          </a:rPr>
                          <m:t>−</m:t>
                        </m:r>
                        <m:sSup>
                          <m:sSupPr>
                            <m:ctrlPr>
                              <a:rPr lang="en-US" sz="2400" i="1">
                                <a:latin typeface="Cambria Math" panose="02040503050406030204" pitchFamily="18" charset="0"/>
                                <a:cs typeface="Times New Roman" panose="02020603050405020304" pitchFamily="18" charset="0"/>
                              </a:rPr>
                            </m:ctrlPr>
                          </m:sSupPr>
                          <m:e>
                            <m:r>
                              <a:rPr lang="en-US" sz="2400">
                                <a:latin typeface="Cambria Math" panose="02040503050406030204" pitchFamily="18" charset="0"/>
                                <a:cs typeface="Times New Roman" panose="02020603050405020304" pitchFamily="18" charset="0"/>
                              </a:rPr>
                              <m:t>𝑦</m:t>
                            </m:r>
                          </m:e>
                          <m:sup>
                            <m:d>
                              <m:dPr>
                                <m:ctrlPr>
                                  <a:rPr lang="en-US" sz="2400" i="1">
                                    <a:latin typeface="Cambria Math" panose="02040503050406030204" pitchFamily="18" charset="0"/>
                                    <a:cs typeface="Times New Roman" panose="02020603050405020304" pitchFamily="18" charset="0"/>
                                  </a:rPr>
                                </m:ctrlPr>
                              </m:dPr>
                              <m:e>
                                <m:r>
                                  <a:rPr lang="en-US" sz="2400">
                                    <a:latin typeface="Cambria Math" panose="02040503050406030204" pitchFamily="18" charset="0"/>
                                    <a:cs typeface="Times New Roman" panose="02020603050405020304" pitchFamily="18" charset="0"/>
                                  </a:rPr>
                                  <m:t>𝑖</m:t>
                                </m:r>
                              </m:e>
                            </m:d>
                          </m:sup>
                        </m:sSup>
                        <m:r>
                          <a:rPr lang="en-US" sz="2400">
                            <a:latin typeface="Cambria Math" panose="02040503050406030204" pitchFamily="18" charset="0"/>
                            <a:cs typeface="Times New Roman" panose="02020603050405020304" pitchFamily="18" charset="0"/>
                          </a:rPr>
                          <m:t>)</m:t>
                        </m:r>
                      </m:e>
                    </m:nary>
                  </m:oMath>
                </a14:m>
                <a:r>
                  <a:rPr lang="en-US" sz="2400" dirty="0">
                    <a:latin typeface="Times New Roman" panose="02020603050405020304" pitchFamily="18" charset="0"/>
                    <a:cs typeface="Times New Roman" panose="02020603050405020304" pitchFamily="18" charset="0"/>
                  </a:rPr>
                  <a:t> for j: = 0…n}, where </a:t>
                </a:r>
                <a14:m>
                  <m:oMath xmlns:m="http://schemas.openxmlformats.org/officeDocument/2006/math">
                    <m:sSup>
                      <m:sSupPr>
                        <m:ctrlPr>
                          <a:rPr lang="en-US" sz="2400" b="0" i="1" dirty="0" smtClean="0">
                            <a:latin typeface="Cambria Math" panose="02040503050406030204" pitchFamily="18" charset="0"/>
                            <a:cs typeface="Times New Roman" panose="02020603050405020304" pitchFamily="18" charset="0"/>
                          </a:rPr>
                        </m:ctrlPr>
                      </m:sSupPr>
                      <m:e>
                        <m:acc>
                          <m:accPr>
                            <m:chr m:val="̂"/>
                            <m:ctrlPr>
                              <a:rPr lang="en-US" sz="2400" b="0" i="1" smtClean="0">
                                <a:latin typeface="Cambria Math" panose="02040503050406030204" pitchFamily="18" charset="0"/>
                                <a:cs typeface="Times New Roman" panose="02020603050405020304" pitchFamily="18" charset="0"/>
                              </a:rPr>
                            </m:ctrlPr>
                          </m:accPr>
                          <m:e>
                            <m:r>
                              <a:rPr lang="en-US" sz="2400" b="0" i="1" smtClean="0">
                                <a:latin typeface="Cambria Math" panose="02040503050406030204" pitchFamily="18" charset="0"/>
                                <a:cs typeface="Times New Roman" panose="02020603050405020304" pitchFamily="18" charset="0"/>
                              </a:rPr>
                              <m:t>𝑝</m:t>
                            </m:r>
                          </m:e>
                        </m:acc>
                      </m:e>
                      <m:sup>
                        <m:r>
                          <a:rPr lang="en-US" sz="2400" b="0" i="1" dirty="0" smtClean="0">
                            <a:latin typeface="Cambria Math" panose="02040503050406030204" pitchFamily="18" charset="0"/>
                            <a:cs typeface="Times New Roman" panose="02020603050405020304" pitchFamily="18" charset="0"/>
                          </a:rPr>
                          <m:t>(</m:t>
                        </m:r>
                        <m:r>
                          <a:rPr lang="en-US" sz="2400" b="0" i="1" dirty="0" smtClean="0">
                            <a:latin typeface="Cambria Math" panose="02040503050406030204" pitchFamily="18" charset="0"/>
                            <a:cs typeface="Times New Roman" panose="02020603050405020304" pitchFamily="18" charset="0"/>
                          </a:rPr>
                          <m:t>𝑖</m:t>
                        </m:r>
                        <m:r>
                          <a:rPr lang="en-US" sz="2400" b="0" i="1" dirty="0" smtClean="0">
                            <a:latin typeface="Cambria Math" panose="02040503050406030204" pitchFamily="18" charset="0"/>
                            <a:cs typeface="Times New Roman" panose="02020603050405020304" pitchFamily="18" charset="0"/>
                          </a:rPr>
                          <m:t>)</m:t>
                        </m:r>
                      </m:sup>
                    </m:sSup>
                    <m:r>
                      <a:rPr lang="en-US" sz="2400" b="0" i="1" dirty="0" smtClean="0">
                        <a:latin typeface="Cambria Math" panose="02040503050406030204" pitchFamily="18" charset="0"/>
                        <a:cs typeface="Times New Roman" panose="02020603050405020304" pitchFamily="18" charset="0"/>
                      </a:rPr>
                      <m:t>=</m:t>
                    </m:r>
                    <m:r>
                      <m:rPr>
                        <m:lit/>
                      </m:rPr>
                      <a:rPr lang="en-US" sz="2400" b="0" i="1" dirty="0" smtClean="0">
                        <a:latin typeface="Cambria Math" panose="02040503050406030204" pitchFamily="18" charset="0"/>
                        <a:cs typeface="Times New Roman" panose="02020603050405020304" pitchFamily="18" charset="0"/>
                      </a:rPr>
                      <m:t>  </m:t>
                    </m:r>
                    <m:r>
                      <a:rPr lang="en-US" sz="2400" b="0" i="1" dirty="0" smtClean="0">
                        <a:latin typeface="Cambria Math" panose="02040503050406030204" pitchFamily="18" charset="0"/>
                        <a:cs typeface="Times New Roman" panose="02020603050405020304" pitchFamily="18" charset="0"/>
                      </a:rPr>
                      <m:t>𝜎</m:t>
                    </m:r>
                    <m:d>
                      <m:dPr>
                        <m:ctrlPr>
                          <a:rPr lang="en-US" sz="2400" b="0" i="1" dirty="0" smtClean="0">
                            <a:latin typeface="Cambria Math" panose="02040503050406030204" pitchFamily="18" charset="0"/>
                            <a:cs typeface="Times New Roman" panose="02020603050405020304" pitchFamily="18" charset="0"/>
                          </a:rPr>
                        </m:ctrlPr>
                      </m:dPr>
                      <m:e>
                        <m:sSup>
                          <m:sSupPr>
                            <m:ctrlPr>
                              <a:rPr lang="en-US" sz="2400" b="0" i="1" dirty="0" smtClean="0">
                                <a:latin typeface="Cambria Math" panose="02040503050406030204" pitchFamily="18" charset="0"/>
                                <a:cs typeface="Times New Roman" panose="02020603050405020304" pitchFamily="18" charset="0"/>
                              </a:rPr>
                            </m:ctrlPr>
                          </m:sSupPr>
                          <m:e>
                            <m:r>
                              <a:rPr lang="en-US" sz="2400" b="0" i="1" dirty="0" smtClean="0">
                                <a:latin typeface="Cambria Math" panose="02040503050406030204" pitchFamily="18" charset="0"/>
                                <a:cs typeface="Times New Roman" panose="02020603050405020304" pitchFamily="18" charset="0"/>
                              </a:rPr>
                              <m:t>𝜃</m:t>
                            </m:r>
                          </m:e>
                          <m:sup>
                            <m:r>
                              <a:rPr lang="en-US" sz="2400" b="0" i="1" dirty="0" smtClean="0">
                                <a:latin typeface="Cambria Math" panose="02040503050406030204" pitchFamily="18" charset="0"/>
                                <a:cs typeface="Times New Roman" panose="02020603050405020304" pitchFamily="18" charset="0"/>
                              </a:rPr>
                              <m:t>𝑇</m:t>
                            </m:r>
                          </m:sup>
                        </m:sSup>
                        <m:sSup>
                          <m:sSupPr>
                            <m:ctrlPr>
                              <a:rPr lang="en-US" sz="2400" b="0" i="1" dirty="0" smtClean="0">
                                <a:latin typeface="Cambria Math" panose="02040503050406030204" pitchFamily="18" charset="0"/>
                                <a:cs typeface="Times New Roman" panose="02020603050405020304" pitchFamily="18" charset="0"/>
                              </a:rPr>
                            </m:ctrlPr>
                          </m:sSupPr>
                          <m:e>
                            <m:r>
                              <a:rPr lang="en-US" sz="2400" b="0" i="1" dirty="0" smtClean="0">
                                <a:latin typeface="Cambria Math" panose="02040503050406030204" pitchFamily="18" charset="0"/>
                                <a:cs typeface="Times New Roman" panose="02020603050405020304" pitchFamily="18" charset="0"/>
                              </a:rPr>
                              <m:t>𝑥</m:t>
                            </m:r>
                          </m:e>
                          <m:sup>
                            <m:d>
                              <m:dPr>
                                <m:ctrlPr>
                                  <a:rPr lang="en-US" sz="2400" b="0" i="1" dirty="0" smtClean="0">
                                    <a:latin typeface="Cambria Math" panose="02040503050406030204" pitchFamily="18" charset="0"/>
                                    <a:cs typeface="Times New Roman" panose="02020603050405020304" pitchFamily="18" charset="0"/>
                                  </a:rPr>
                                </m:ctrlPr>
                              </m:dPr>
                              <m:e>
                                <m:r>
                                  <a:rPr lang="en-US" sz="2400" b="0" i="1" dirty="0" smtClean="0">
                                    <a:latin typeface="Cambria Math" panose="02040503050406030204" pitchFamily="18" charset="0"/>
                                    <a:cs typeface="Times New Roman" panose="02020603050405020304" pitchFamily="18" charset="0"/>
                                  </a:rPr>
                                  <m:t>𝑖</m:t>
                                </m:r>
                              </m:e>
                            </m:d>
                          </m:sup>
                        </m:sSup>
                      </m:e>
                    </m:d>
                  </m:oMath>
                </a14:m>
                <a:endParaRPr lang="en-US" sz="2400" b="0" dirty="0">
                  <a:latin typeface="Times New Roman" panose="02020603050405020304" pitchFamily="18" charset="0"/>
                  <a:cs typeface="Times New Roman" panose="02020603050405020304" pitchFamily="18" charset="0"/>
                </a:endParaRPr>
              </a:p>
              <a:p>
                <a:endParaRPr lang="en-US" sz="2400" dirty="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Vector format :</a:t>
                </a:r>
              </a:p>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cs typeface="Times New Roman" panose="02020603050405020304" pitchFamily="18" charset="0"/>
                        </a:rPr>
                        <m:t>𝜃</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𝜃</m:t>
                      </m:r>
                      <m:r>
                        <a:rPr lang="en-US" sz="2400" b="0" i="1" smtClean="0">
                          <a:latin typeface="Cambria Math" panose="02040503050406030204" pitchFamily="18" charset="0"/>
                          <a:cs typeface="Times New Roman" panose="02020603050405020304" pitchFamily="18" charset="0"/>
                        </a:rPr>
                        <m:t>−</m:t>
                      </m:r>
                      <m:f>
                        <m:fPr>
                          <m:ctrlPr>
                            <a:rPr lang="en-US" sz="2400" b="0" i="1" smtClean="0">
                              <a:latin typeface="Cambria Math" panose="02040503050406030204" pitchFamily="18" charset="0"/>
                              <a:cs typeface="Times New Roman" panose="02020603050405020304" pitchFamily="18" charset="0"/>
                            </a:rPr>
                          </m:ctrlPr>
                        </m:fPr>
                        <m:num>
                          <m:r>
                            <a:rPr lang="en-US" sz="2400" b="0" i="1" smtClean="0">
                              <a:latin typeface="Cambria Math" panose="02040503050406030204" pitchFamily="18" charset="0"/>
                              <a:cs typeface="Times New Roman" panose="02020603050405020304" pitchFamily="18" charset="0"/>
                            </a:rPr>
                            <m:t>𝛼</m:t>
                          </m:r>
                        </m:num>
                        <m:den>
                          <m:r>
                            <a:rPr lang="en-US" sz="2400" b="0" i="1" smtClean="0">
                              <a:latin typeface="Cambria Math" panose="02040503050406030204" pitchFamily="18" charset="0"/>
                              <a:cs typeface="Times New Roman" panose="02020603050405020304" pitchFamily="18" charset="0"/>
                            </a:rPr>
                            <m:t>𝑚</m:t>
                          </m:r>
                        </m:den>
                      </m:f>
                      <m:sSup>
                        <m:sSupPr>
                          <m:ctrlPr>
                            <a:rPr lang="en-US" sz="2400" b="0" i="1" smtClean="0">
                              <a:latin typeface="Cambria Math" panose="02040503050406030204" pitchFamily="18" charset="0"/>
                              <a:cs typeface="Times New Roman" panose="02020603050405020304" pitchFamily="18" charset="0"/>
                            </a:rPr>
                          </m:ctrlPr>
                        </m:sSupPr>
                        <m:e>
                          <m:r>
                            <a:rPr lang="en-US" sz="2400" b="0" i="1" smtClean="0">
                              <a:latin typeface="Cambria Math" panose="02040503050406030204" pitchFamily="18" charset="0"/>
                              <a:cs typeface="Times New Roman" panose="02020603050405020304" pitchFamily="18" charset="0"/>
                            </a:rPr>
                            <m:t>𝑋</m:t>
                          </m:r>
                        </m:e>
                        <m:sup>
                          <m:r>
                            <a:rPr lang="en-US" sz="2400" b="0" i="1" smtClean="0">
                              <a:latin typeface="Cambria Math" panose="02040503050406030204" pitchFamily="18" charset="0"/>
                              <a:cs typeface="Times New Roman" panose="02020603050405020304" pitchFamily="18" charset="0"/>
                            </a:rPr>
                            <m:t>𝑇</m:t>
                          </m:r>
                        </m:sup>
                      </m:sSup>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𝜎</m:t>
                      </m:r>
                      <m:d>
                        <m:dPr>
                          <m:ctrlPr>
                            <a:rPr lang="en-US" sz="2400" b="0" i="1" smtClean="0">
                              <a:latin typeface="Cambria Math" panose="02040503050406030204" pitchFamily="18" charset="0"/>
                              <a:cs typeface="Times New Roman" panose="02020603050405020304" pitchFamily="18" charset="0"/>
                            </a:rPr>
                          </m:ctrlPr>
                        </m:dPr>
                        <m:e>
                          <m:r>
                            <a:rPr lang="en-US" sz="2400" b="0" i="1" smtClean="0">
                              <a:latin typeface="Cambria Math" panose="02040503050406030204" pitchFamily="18" charset="0"/>
                              <a:cs typeface="Times New Roman" panose="02020603050405020304" pitchFamily="18" charset="0"/>
                            </a:rPr>
                            <m:t>𝑋</m:t>
                          </m:r>
                          <m:r>
                            <a:rPr lang="en-US" sz="2400" b="0" i="1" smtClean="0">
                              <a:latin typeface="Cambria Math" panose="02040503050406030204" pitchFamily="18" charset="0"/>
                              <a:cs typeface="Times New Roman" panose="02020603050405020304" pitchFamily="18" charset="0"/>
                            </a:rPr>
                            <m:t>𝜃</m:t>
                          </m:r>
                        </m:e>
                      </m:d>
                      <m:r>
                        <a:rPr lang="en-US" sz="2400" b="0" i="1" smtClean="0">
                          <a:latin typeface="Cambria Math" panose="02040503050406030204" pitchFamily="18" charset="0"/>
                          <a:cs typeface="Times New Roman" panose="02020603050405020304" pitchFamily="18" charset="0"/>
                        </a:rPr>
                        <m:t>−</m:t>
                      </m:r>
                      <m:acc>
                        <m:accPr>
                          <m:chr m:val="⃗"/>
                          <m:ctrlPr>
                            <a:rPr lang="en-US" sz="2400" b="0" i="1" smtClean="0">
                              <a:latin typeface="Cambria Math" panose="02040503050406030204" pitchFamily="18" charset="0"/>
                              <a:cs typeface="Times New Roman" panose="02020603050405020304" pitchFamily="18" charset="0"/>
                            </a:rPr>
                          </m:ctrlPr>
                        </m:accPr>
                        <m:e>
                          <m:r>
                            <a:rPr lang="en-US" sz="2400" b="0" i="1" smtClean="0">
                              <a:latin typeface="Cambria Math" panose="02040503050406030204" pitchFamily="18" charset="0"/>
                              <a:cs typeface="Times New Roman" panose="02020603050405020304" pitchFamily="18" charset="0"/>
                            </a:rPr>
                            <m:t>𝑦</m:t>
                          </m:r>
                        </m:e>
                      </m:acc>
                      <m:r>
                        <a:rPr lang="en-US" sz="2400" b="0" i="1" smtClean="0">
                          <a:latin typeface="Cambria Math" panose="02040503050406030204" pitchFamily="18" charset="0"/>
                          <a:cs typeface="Times New Roman" panose="02020603050405020304" pitchFamily="18" charset="0"/>
                        </a:rPr>
                        <m:t>)</m:t>
                      </m:r>
                    </m:oMath>
                  </m:oMathPara>
                </a14:m>
                <a:endParaRPr lang="en-US" sz="2400" dirty="0">
                  <a:latin typeface="Times New Roman" panose="02020603050405020304" pitchFamily="18" charset="0"/>
                  <a:cs typeface="Times New Roman" panose="02020603050405020304" pitchFamily="18" charset="0"/>
                </a:endParaRPr>
              </a:p>
              <a:p>
                <a:endParaRPr lang="en-US" sz="2400" dirty="0">
                  <a:latin typeface="Times New Roman" panose="02020603050405020304" pitchFamily="18" charset="0"/>
                  <a:cs typeface="Times New Roman" panose="02020603050405020304" pitchFamily="18" charset="0"/>
                </a:endParaRPr>
              </a:p>
              <a:p>
                <a:endParaRPr lang="en-US" sz="2400" dirty="0">
                  <a:latin typeface="Times New Roman" panose="02020603050405020304" pitchFamily="18" charset="0"/>
                  <a:cs typeface="Times New Roman" panose="02020603050405020304" pitchFamily="18" charset="0"/>
                </a:endParaRPr>
              </a:p>
            </p:txBody>
          </p:sp>
        </mc:Choice>
        <mc:Fallback xmlns="">
          <p:sp>
            <p:nvSpPr>
              <p:cNvPr id="5" name="Rectangle 4"/>
              <p:cNvSpPr>
                <a:spLocks noRot="1" noChangeAspect="1" noMove="1" noResize="1" noEditPoints="1" noAdjustHandles="1" noChangeArrowheads="1" noChangeShapeType="1" noTextEdit="1"/>
              </p:cNvSpPr>
              <p:nvPr/>
            </p:nvSpPr>
            <p:spPr>
              <a:xfrm>
                <a:off x="952361" y="1450901"/>
                <a:ext cx="10011785" cy="3150991"/>
              </a:xfrm>
              <a:prstGeom prst="rect">
                <a:avLst/>
              </a:prstGeom>
              <a:blipFill>
                <a:blip r:embed="rId3"/>
                <a:stretch>
                  <a:fillRect l="-913" r="-548"/>
                </a:stretch>
              </a:blipFill>
            </p:spPr>
            <p:txBody>
              <a:bodyPr/>
              <a:lstStyle/>
              <a:p>
                <a:r>
                  <a:rPr lang="en-US">
                    <a:noFill/>
                  </a:rPr>
                  <a:t> </a:t>
                </a:r>
              </a:p>
            </p:txBody>
          </p:sp>
        </mc:Fallback>
      </mc:AlternateContent>
      <p:pic>
        <p:nvPicPr>
          <p:cNvPr id="4" name="Picture 3"/>
          <p:cNvPicPr>
            <a:picLocks noChangeAspect="1"/>
          </p:cNvPicPr>
          <p:nvPr/>
        </p:nvPicPr>
        <p:blipFill>
          <a:blip r:embed="rId4"/>
          <a:stretch>
            <a:fillRect/>
          </a:stretch>
        </p:blipFill>
        <p:spPr>
          <a:xfrm>
            <a:off x="631538" y="4151791"/>
            <a:ext cx="10928923" cy="1765305"/>
          </a:xfrm>
          <a:prstGeom prst="rect">
            <a:avLst/>
          </a:prstGeom>
        </p:spPr>
      </p:pic>
    </p:spTree>
    <p:extLst>
      <p:ext uri="{BB962C8B-B14F-4D97-AF65-F5344CB8AC3E}">
        <p14:creationId xmlns:p14="http://schemas.microsoft.com/office/powerpoint/2010/main" val="17949000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CA9545-49C6-49DE-A422-95F91FDBE6B7}"/>
              </a:ext>
            </a:extLst>
          </p:cNvPr>
          <p:cNvSpPr>
            <a:spLocks noGrp="1"/>
          </p:cNvSpPr>
          <p:nvPr>
            <p:ph type="title"/>
          </p:nvPr>
        </p:nvSpPr>
        <p:spPr/>
        <p:txBody>
          <a:bodyPr/>
          <a:lstStyle/>
          <a:p>
            <a:r>
              <a:rPr lang="en-US" dirty="0"/>
              <a:t>Linear Model?</a:t>
            </a:r>
          </a:p>
        </p:txBody>
      </p:sp>
      <p:sp>
        <p:nvSpPr>
          <p:cNvPr id="4" name="Slide Number Placeholder 3">
            <a:extLst>
              <a:ext uri="{FF2B5EF4-FFF2-40B4-BE49-F238E27FC236}">
                <a16:creationId xmlns:a16="http://schemas.microsoft.com/office/drawing/2014/main" id="{EA82DD25-0EAF-40FB-B6F2-05682320EB89}"/>
              </a:ext>
            </a:extLst>
          </p:cNvPr>
          <p:cNvSpPr>
            <a:spLocks noGrp="1"/>
          </p:cNvSpPr>
          <p:nvPr>
            <p:ph type="sldNum" sz="quarter" idx="12"/>
          </p:nvPr>
        </p:nvSpPr>
        <p:spPr/>
        <p:txBody>
          <a:bodyPr/>
          <a:lstStyle/>
          <a:p>
            <a:fld id="{65DBD1E2-D45E-47D4-8DD8-1285FEA24AE0}" type="slidenum">
              <a:rPr lang="en-US" smtClean="0"/>
              <a:pPr/>
              <a:t>9</a:t>
            </a:fld>
            <a:endParaRPr lang="en-US" dirty="0"/>
          </a:p>
        </p:txBody>
      </p:sp>
      <p:sp>
        <p:nvSpPr>
          <p:cNvPr id="8" name="Rectangle: Rounded Corners 7">
            <a:extLst>
              <a:ext uri="{FF2B5EF4-FFF2-40B4-BE49-F238E27FC236}">
                <a16:creationId xmlns:a16="http://schemas.microsoft.com/office/drawing/2014/main" id="{1819E30F-B6EE-4B8E-87F9-825D0495CEFA}"/>
              </a:ext>
            </a:extLst>
          </p:cNvPr>
          <p:cNvSpPr/>
          <p:nvPr/>
        </p:nvSpPr>
        <p:spPr>
          <a:xfrm>
            <a:off x="657369" y="1954910"/>
            <a:ext cx="3136467" cy="479451"/>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414141"/>
                </a:solidFill>
                <a:latin typeface="Museo Sans 500" panose="02000000000000000000" pitchFamily="50" charset="0"/>
              </a:rPr>
              <a:t>Strong relationship</a:t>
            </a:r>
          </a:p>
        </p:txBody>
      </p:sp>
      <p:sp>
        <p:nvSpPr>
          <p:cNvPr id="11" name="Rectangle: Rounded Corners 10">
            <a:extLst>
              <a:ext uri="{FF2B5EF4-FFF2-40B4-BE49-F238E27FC236}">
                <a16:creationId xmlns:a16="http://schemas.microsoft.com/office/drawing/2014/main" id="{8F589BDE-2B08-4651-98E8-9240CC977C28}"/>
              </a:ext>
            </a:extLst>
          </p:cNvPr>
          <p:cNvSpPr/>
          <p:nvPr/>
        </p:nvSpPr>
        <p:spPr>
          <a:xfrm>
            <a:off x="3205016" y="5641529"/>
            <a:ext cx="3842328" cy="713664"/>
          </a:xfrm>
          <a:prstGeom prst="roundRect">
            <a:avLst/>
          </a:prstGeom>
          <a:solidFill>
            <a:srgbClr val="324A5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FAEADA"/>
                </a:solidFill>
                <a:latin typeface="Museo Sans 500" panose="02000000000000000000" pitchFamily="50" charset="0"/>
              </a:rPr>
              <a:t>How to evaluation?</a:t>
            </a:r>
          </a:p>
        </p:txBody>
      </p:sp>
      <p:pic>
        <p:nvPicPr>
          <p:cNvPr id="12" name="Picture 11">
            <a:extLst>
              <a:ext uri="{FF2B5EF4-FFF2-40B4-BE49-F238E27FC236}">
                <a16:creationId xmlns:a16="http://schemas.microsoft.com/office/drawing/2014/main" id="{5B468830-10E8-4ACB-9A92-347C3D2512CA}"/>
              </a:ext>
            </a:extLst>
          </p:cNvPr>
          <p:cNvPicPr>
            <a:picLocks noChangeAspect="1"/>
          </p:cNvPicPr>
          <p:nvPr/>
        </p:nvPicPr>
        <p:blipFill>
          <a:blip r:embed="rId2"/>
          <a:stretch>
            <a:fillRect/>
          </a:stretch>
        </p:blipFill>
        <p:spPr>
          <a:xfrm>
            <a:off x="4144095" y="1546001"/>
            <a:ext cx="2903249" cy="1882250"/>
          </a:xfrm>
          <a:prstGeom prst="rect">
            <a:avLst/>
          </a:prstGeom>
        </p:spPr>
      </p:pic>
      <p:pic>
        <p:nvPicPr>
          <p:cNvPr id="3" name="Picture 2">
            <a:extLst>
              <a:ext uri="{FF2B5EF4-FFF2-40B4-BE49-F238E27FC236}">
                <a16:creationId xmlns:a16="http://schemas.microsoft.com/office/drawing/2014/main" id="{EAA5D6D9-1C70-4788-AD1D-B162C2EFD90F}"/>
              </a:ext>
            </a:extLst>
          </p:cNvPr>
          <p:cNvPicPr>
            <a:picLocks noChangeAspect="1"/>
          </p:cNvPicPr>
          <p:nvPr/>
        </p:nvPicPr>
        <p:blipFill>
          <a:blip r:embed="rId3"/>
          <a:stretch>
            <a:fillRect/>
          </a:stretch>
        </p:blipFill>
        <p:spPr>
          <a:xfrm>
            <a:off x="7630822" y="1546000"/>
            <a:ext cx="2992851" cy="1882251"/>
          </a:xfrm>
          <a:prstGeom prst="rect">
            <a:avLst/>
          </a:prstGeom>
        </p:spPr>
      </p:pic>
      <p:sp>
        <p:nvSpPr>
          <p:cNvPr id="13" name="Rectangle: Rounded Corners 12">
            <a:extLst>
              <a:ext uri="{FF2B5EF4-FFF2-40B4-BE49-F238E27FC236}">
                <a16:creationId xmlns:a16="http://schemas.microsoft.com/office/drawing/2014/main" id="{4B543F3C-7B6B-41CA-89E7-D0B446B59E7C}"/>
              </a:ext>
            </a:extLst>
          </p:cNvPr>
          <p:cNvSpPr/>
          <p:nvPr/>
        </p:nvSpPr>
        <p:spPr>
          <a:xfrm>
            <a:off x="657368" y="3843747"/>
            <a:ext cx="3136467" cy="479451"/>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414141"/>
                </a:solidFill>
                <a:latin typeface="Museo Sans 500" panose="02000000000000000000" pitchFamily="50" charset="0"/>
              </a:rPr>
              <a:t>Weak relationship</a:t>
            </a:r>
          </a:p>
        </p:txBody>
      </p:sp>
      <p:pic>
        <p:nvPicPr>
          <p:cNvPr id="14" name="Picture 13">
            <a:extLst>
              <a:ext uri="{FF2B5EF4-FFF2-40B4-BE49-F238E27FC236}">
                <a16:creationId xmlns:a16="http://schemas.microsoft.com/office/drawing/2014/main" id="{78B25FC9-FCAA-4458-8950-637C6DEB69AF}"/>
              </a:ext>
            </a:extLst>
          </p:cNvPr>
          <p:cNvPicPr>
            <a:picLocks noChangeAspect="1"/>
          </p:cNvPicPr>
          <p:nvPr/>
        </p:nvPicPr>
        <p:blipFill>
          <a:blip r:embed="rId4"/>
          <a:stretch>
            <a:fillRect/>
          </a:stretch>
        </p:blipFill>
        <p:spPr>
          <a:xfrm>
            <a:off x="4148137" y="3547583"/>
            <a:ext cx="2899207" cy="1882250"/>
          </a:xfrm>
          <a:prstGeom prst="rect">
            <a:avLst/>
          </a:prstGeom>
        </p:spPr>
      </p:pic>
      <p:pic>
        <p:nvPicPr>
          <p:cNvPr id="15" name="Picture 14">
            <a:extLst>
              <a:ext uri="{FF2B5EF4-FFF2-40B4-BE49-F238E27FC236}">
                <a16:creationId xmlns:a16="http://schemas.microsoft.com/office/drawing/2014/main" id="{6594B7A0-C0E2-49F1-B688-F86924B6E372}"/>
              </a:ext>
            </a:extLst>
          </p:cNvPr>
          <p:cNvPicPr>
            <a:picLocks noChangeAspect="1"/>
          </p:cNvPicPr>
          <p:nvPr/>
        </p:nvPicPr>
        <p:blipFill>
          <a:blip r:embed="rId5"/>
          <a:stretch>
            <a:fillRect/>
          </a:stretch>
        </p:blipFill>
        <p:spPr>
          <a:xfrm>
            <a:off x="7630822" y="3547583"/>
            <a:ext cx="2992851" cy="1815568"/>
          </a:xfrm>
          <a:prstGeom prst="rect">
            <a:avLst/>
          </a:prstGeom>
        </p:spPr>
      </p:pic>
    </p:spTree>
    <p:extLst>
      <p:ext uri="{BB962C8B-B14F-4D97-AF65-F5344CB8AC3E}">
        <p14:creationId xmlns:p14="http://schemas.microsoft.com/office/powerpoint/2010/main" val="1985855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FFD3AA-B3D9-4012-B1D3-D0C01D571E0E}"/>
              </a:ext>
            </a:extLst>
          </p:cNvPr>
          <p:cNvSpPr>
            <a:spLocks noGrp="1"/>
          </p:cNvSpPr>
          <p:nvPr>
            <p:ph type="title"/>
          </p:nvPr>
        </p:nvSpPr>
        <p:spPr/>
        <p:txBody>
          <a:bodyPr>
            <a:normAutofit/>
          </a:bodyPr>
          <a:lstStyle/>
          <a:p>
            <a:r>
              <a:rPr lang="en-US" dirty="0">
                <a:cs typeface="Calibri Light"/>
              </a:rPr>
              <a:t>Logistic Regression- Regularization </a:t>
            </a:r>
            <a:endParaRPr lang="en-US" dirty="0"/>
          </a:p>
        </p:txBody>
      </p:sp>
      <p:sp>
        <p:nvSpPr>
          <p:cNvPr id="3" name="TextBox 2"/>
          <p:cNvSpPr txBox="1"/>
          <p:nvPr/>
        </p:nvSpPr>
        <p:spPr>
          <a:xfrm>
            <a:off x="483704" y="1524001"/>
            <a:ext cx="10880035" cy="584775"/>
          </a:xfrm>
          <a:prstGeom prst="rect">
            <a:avLst/>
          </a:prstGeom>
          <a:noFill/>
        </p:spPr>
        <p:txBody>
          <a:bodyPr wrap="square" rtlCol="0">
            <a:spAutoFit/>
          </a:bodyPr>
          <a:lstStyle/>
          <a:p>
            <a:r>
              <a:rPr lang="en-US" sz="3200" dirty="0"/>
              <a:t>We can use both L1 and L2 regularization for logistic regression</a:t>
            </a:r>
          </a:p>
        </p:txBody>
      </p:sp>
      <p:pic>
        <p:nvPicPr>
          <p:cNvPr id="6" name="Picture 5"/>
          <p:cNvPicPr>
            <a:picLocks noChangeAspect="1"/>
          </p:cNvPicPr>
          <p:nvPr/>
        </p:nvPicPr>
        <p:blipFill>
          <a:blip r:embed="rId3"/>
          <a:stretch>
            <a:fillRect/>
          </a:stretch>
        </p:blipFill>
        <p:spPr>
          <a:xfrm>
            <a:off x="636104" y="2493502"/>
            <a:ext cx="9962113" cy="1131382"/>
          </a:xfrm>
          <a:prstGeom prst="rect">
            <a:avLst/>
          </a:prstGeom>
        </p:spPr>
      </p:pic>
      <p:pic>
        <p:nvPicPr>
          <p:cNvPr id="7" name="Picture 6"/>
          <p:cNvPicPr>
            <a:picLocks noChangeAspect="1"/>
          </p:cNvPicPr>
          <p:nvPr/>
        </p:nvPicPr>
        <p:blipFill>
          <a:blip r:embed="rId4"/>
          <a:stretch>
            <a:fillRect/>
          </a:stretch>
        </p:blipFill>
        <p:spPr>
          <a:xfrm>
            <a:off x="636104" y="3867977"/>
            <a:ext cx="9697023" cy="1260613"/>
          </a:xfrm>
          <a:prstGeom prst="rect">
            <a:avLst/>
          </a:prstGeom>
        </p:spPr>
      </p:pic>
    </p:spTree>
    <p:extLst>
      <p:ext uri="{BB962C8B-B14F-4D97-AF65-F5344CB8AC3E}">
        <p14:creationId xmlns:p14="http://schemas.microsoft.com/office/powerpoint/2010/main" val="250783603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FFD3AA-B3D9-4012-B1D3-D0C01D571E0E}"/>
              </a:ext>
            </a:extLst>
          </p:cNvPr>
          <p:cNvSpPr>
            <a:spLocks noGrp="1"/>
          </p:cNvSpPr>
          <p:nvPr>
            <p:ph type="title"/>
          </p:nvPr>
        </p:nvSpPr>
        <p:spPr/>
        <p:txBody>
          <a:bodyPr>
            <a:normAutofit/>
          </a:bodyPr>
          <a:lstStyle/>
          <a:p>
            <a:r>
              <a:rPr lang="en-US" dirty="0">
                <a:cs typeface="Calibri Light"/>
              </a:rPr>
              <a:t>Logistic Regression- Regularization </a:t>
            </a:r>
            <a:endParaRPr lang="en-US" dirty="0"/>
          </a:p>
        </p:txBody>
      </p:sp>
      <p:pic>
        <p:nvPicPr>
          <p:cNvPr id="4" name="Picture 3"/>
          <p:cNvPicPr>
            <a:picLocks noChangeAspect="1"/>
          </p:cNvPicPr>
          <p:nvPr/>
        </p:nvPicPr>
        <p:blipFill>
          <a:blip r:embed="rId3"/>
          <a:stretch>
            <a:fillRect/>
          </a:stretch>
        </p:blipFill>
        <p:spPr>
          <a:xfrm>
            <a:off x="254289" y="1515837"/>
            <a:ext cx="11683421" cy="5136754"/>
          </a:xfrm>
          <a:prstGeom prst="rect">
            <a:avLst/>
          </a:prstGeom>
        </p:spPr>
      </p:pic>
    </p:spTree>
    <p:extLst>
      <p:ext uri="{BB962C8B-B14F-4D97-AF65-F5344CB8AC3E}">
        <p14:creationId xmlns:p14="http://schemas.microsoft.com/office/powerpoint/2010/main" val="390012599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42" name="Text Box 2">
            <a:extLst>
              <a:ext uri="{FF2B5EF4-FFF2-40B4-BE49-F238E27FC236}">
                <a16:creationId xmlns:a16="http://schemas.microsoft.com/office/drawing/2014/main" id="{E4D0B31D-4309-41CF-8C4C-B473E8F487AA}"/>
              </a:ext>
            </a:extLst>
          </p:cNvPr>
          <p:cNvSpPr txBox="1">
            <a:spLocks noChangeArrowheads="1"/>
          </p:cNvSpPr>
          <p:nvPr/>
        </p:nvSpPr>
        <p:spPr bwMode="auto">
          <a:xfrm>
            <a:off x="293895" y="121275"/>
            <a:ext cx="9691591" cy="1325563"/>
          </a:xfrm>
          <a:prstGeom prst="rect">
            <a:avLst/>
          </a:prstGeom>
        </p:spPr>
        <p:txBody>
          <a:bodyPr vert="horz" lIns="91440" tIns="45720" rIns="91440" bIns="45720" rtlCol="0" anchor="ctr">
            <a:normAutofit/>
          </a:bodyPr>
          <a:lstStyle>
            <a:lvl1pPr>
              <a:lnSpc>
                <a:spcPct val="90000"/>
              </a:lnSpc>
              <a:spcBef>
                <a:spcPct val="0"/>
              </a:spcBef>
              <a:buNone/>
              <a:defRPr sz="4400">
                <a:latin typeface="+mj-lt"/>
                <a:ea typeface="+mj-ea"/>
                <a:cs typeface="+mj-cs"/>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3600" b="0" i="0" u="none" strike="noStrike" kern="1200" cap="none" spc="-7" normalizeH="0" baseline="0" noProof="0" dirty="0">
                <a:ln>
                  <a:noFill/>
                </a:ln>
                <a:solidFill>
                  <a:prstClr val="black"/>
                </a:solidFill>
                <a:effectLst/>
                <a:uLnTx/>
                <a:uFillTx/>
                <a:latin typeface="Calibri Light" panose="020F0302020204030204"/>
                <a:ea typeface="+mj-ea"/>
                <a:cs typeface="+mj-cs"/>
              </a:rPr>
              <a:t>Multiclass Classification (</a:t>
            </a:r>
            <a:r>
              <a:rPr kumimoji="0" lang="en-US" sz="3600" b="0" i="0" u="none" strike="noStrike" kern="1200" cap="none" spc="-7" normalizeH="0" baseline="0" noProof="0" dirty="0" err="1">
                <a:ln>
                  <a:noFill/>
                </a:ln>
                <a:solidFill>
                  <a:prstClr val="black"/>
                </a:solidFill>
                <a:effectLst/>
                <a:uLnTx/>
                <a:uFillTx/>
                <a:latin typeface="Calibri Light" panose="020F0302020204030204"/>
                <a:ea typeface="+mj-ea"/>
                <a:cs typeface="+mj-cs"/>
              </a:rPr>
              <a:t>Softmax</a:t>
            </a:r>
            <a:r>
              <a:rPr kumimoji="0" lang="en-US" sz="3600" b="0" i="0" u="none" strike="noStrike" kern="1200" cap="none" spc="-7" normalizeH="0" baseline="0" noProof="0" dirty="0">
                <a:ln>
                  <a:noFill/>
                </a:ln>
                <a:solidFill>
                  <a:prstClr val="black"/>
                </a:solidFill>
                <a:effectLst/>
                <a:uLnTx/>
                <a:uFillTx/>
                <a:latin typeface="Calibri Light" panose="020F0302020204030204"/>
                <a:ea typeface="+mj-ea"/>
                <a:cs typeface="+mj-cs"/>
              </a:rPr>
              <a:t> Regression) </a:t>
            </a:r>
          </a:p>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Calibri Light" panose="020F0302020204030204"/>
                <a:ea typeface="+mj-ea"/>
                <a:cs typeface="Calibri Light"/>
              </a:rPr>
              <a:t>(pick one from more than two labels)</a:t>
            </a:r>
            <a:endParaRPr kumimoji="0" lang="en-US" altLang="en-US" sz="3600" b="0" i="0" u="none" strike="noStrike" kern="1200" cap="none" spc="0" normalizeH="0" baseline="0" noProof="0" dirty="0">
              <a:ln>
                <a:noFill/>
              </a:ln>
              <a:solidFill>
                <a:prstClr val="black"/>
              </a:solidFill>
              <a:effectLst/>
              <a:uLnTx/>
              <a:uFillTx/>
              <a:latin typeface="Calibri Light" panose="020F0302020204030204"/>
              <a:ea typeface="+mj-ea"/>
              <a:cs typeface="+mj-cs"/>
            </a:endParaRPr>
          </a:p>
        </p:txBody>
      </p:sp>
      <p:sp>
        <p:nvSpPr>
          <p:cNvPr id="144" name="Rectangle 143">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88880" y="0"/>
            <a:ext cx="210312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6" name="Oval 145">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5400" y="2358913"/>
            <a:ext cx="2140172" cy="2140172"/>
          </a:xfrm>
          <a:prstGeom prst="ellipse">
            <a:avLst/>
          </a:prstGeom>
          <a:solidFill>
            <a:srgbClr val="FFFFFF"/>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251" name="Graphic 73" descr="Brain">
            <a:extLst>
              <a:ext uri="{FF2B5EF4-FFF2-40B4-BE49-F238E27FC236}">
                <a16:creationId xmlns:a16="http://schemas.microsoft.com/office/drawing/2014/main" id="{14D034BD-DFE2-4FB3-ACAC-601BDC71EDF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13987" y="2857501"/>
            <a:ext cx="1142998" cy="1142998"/>
          </a:xfrm>
          <a:prstGeom prst="rect">
            <a:avLst/>
          </a:prstGeom>
        </p:spPr>
      </p:pic>
      <p:grpSp>
        <p:nvGrpSpPr>
          <p:cNvPr id="61" name="Group 60">
            <a:extLst>
              <a:ext uri="{FF2B5EF4-FFF2-40B4-BE49-F238E27FC236}">
                <a16:creationId xmlns:a16="http://schemas.microsoft.com/office/drawing/2014/main" id="{0C692761-6B09-8DE0-3599-8D9CBF3FEE14}"/>
              </a:ext>
            </a:extLst>
          </p:cNvPr>
          <p:cNvGrpSpPr/>
          <p:nvPr/>
        </p:nvGrpSpPr>
        <p:grpSpPr>
          <a:xfrm>
            <a:off x="4860617" y="1988096"/>
            <a:ext cx="2941320" cy="2565371"/>
            <a:chOff x="845975" y="1840012"/>
            <a:chExt cx="3767122" cy="3163503"/>
          </a:xfrm>
        </p:grpSpPr>
        <p:grpSp>
          <p:nvGrpSpPr>
            <p:cNvPr id="17" name="Group 16">
              <a:extLst>
                <a:ext uri="{FF2B5EF4-FFF2-40B4-BE49-F238E27FC236}">
                  <a16:creationId xmlns:a16="http://schemas.microsoft.com/office/drawing/2014/main" id="{39A9F18A-D564-6A8B-9229-E9C0D93B9BDF}"/>
                </a:ext>
              </a:extLst>
            </p:cNvPr>
            <p:cNvGrpSpPr/>
            <p:nvPr/>
          </p:nvGrpSpPr>
          <p:grpSpPr>
            <a:xfrm>
              <a:off x="863029" y="2358913"/>
              <a:ext cx="3750068" cy="2644602"/>
              <a:chOff x="863029" y="2358913"/>
              <a:chExt cx="3750068" cy="2644602"/>
            </a:xfrm>
          </p:grpSpPr>
          <p:sp>
            <p:nvSpPr>
              <p:cNvPr id="11" name="Rectangle 10">
                <a:extLst>
                  <a:ext uri="{FF2B5EF4-FFF2-40B4-BE49-F238E27FC236}">
                    <a16:creationId xmlns:a16="http://schemas.microsoft.com/office/drawing/2014/main" id="{7BE859FA-0E19-D03B-AC71-386FC3BB7E98}"/>
                  </a:ext>
                </a:extLst>
              </p:cNvPr>
              <p:cNvSpPr/>
              <p:nvPr/>
            </p:nvSpPr>
            <p:spPr>
              <a:xfrm>
                <a:off x="863029" y="2358913"/>
                <a:ext cx="3750068" cy="264460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3" name="Straight Connector 12">
                <a:extLst>
                  <a:ext uri="{FF2B5EF4-FFF2-40B4-BE49-F238E27FC236}">
                    <a16:creationId xmlns:a16="http://schemas.microsoft.com/office/drawing/2014/main" id="{631A950B-09B0-87E4-03D6-129DA0FD263B}"/>
                  </a:ext>
                </a:extLst>
              </p:cNvPr>
              <p:cNvCxnSpPr/>
              <p:nvPr/>
            </p:nvCxnSpPr>
            <p:spPr>
              <a:xfrm>
                <a:off x="1710813" y="2358913"/>
                <a:ext cx="0" cy="2644602"/>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6428D340-02B2-D003-1037-38AA36471F3D}"/>
                  </a:ext>
                </a:extLst>
              </p:cNvPr>
              <p:cNvCxnSpPr/>
              <p:nvPr/>
            </p:nvCxnSpPr>
            <p:spPr>
              <a:xfrm>
                <a:off x="863029" y="3077497"/>
                <a:ext cx="847784" cy="0"/>
              </a:xfrm>
              <a:prstGeom prst="line">
                <a:avLst/>
              </a:prstGeom>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11CBB39B-198D-EC9D-1523-985BCE0C8C9F}"/>
                  </a:ext>
                </a:extLst>
              </p:cNvPr>
              <p:cNvSpPr txBox="1"/>
              <p:nvPr/>
            </p:nvSpPr>
            <p:spPr>
              <a:xfrm>
                <a:off x="963561" y="2553205"/>
                <a:ext cx="847784" cy="45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 = 3</a:t>
                </a:r>
              </a:p>
            </p:txBody>
          </p:sp>
        </p:grpSp>
        <p:pic>
          <p:nvPicPr>
            <p:cNvPr id="19" name="Graphic 18" descr="Dog with solid fill">
              <a:extLst>
                <a:ext uri="{FF2B5EF4-FFF2-40B4-BE49-F238E27FC236}">
                  <a16:creationId xmlns:a16="http://schemas.microsoft.com/office/drawing/2014/main" id="{393D104D-EEDA-CF3A-4B83-811BCBB2F42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27936" y="3143437"/>
              <a:ext cx="650691" cy="650691"/>
            </a:xfrm>
            <a:prstGeom prst="rect">
              <a:avLst/>
            </a:prstGeom>
          </p:spPr>
        </p:pic>
        <p:pic>
          <p:nvPicPr>
            <p:cNvPr id="21" name="Graphic 20" descr="Kitten with solid fill">
              <a:extLst>
                <a:ext uri="{FF2B5EF4-FFF2-40B4-BE49-F238E27FC236}">
                  <a16:creationId xmlns:a16="http://schemas.microsoft.com/office/drawing/2014/main" id="{EF8891D0-F6D7-0BFA-371C-F0B96E0CCE6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75471" y="3663744"/>
              <a:ext cx="673510" cy="673510"/>
            </a:xfrm>
            <a:prstGeom prst="rect">
              <a:avLst/>
            </a:prstGeom>
          </p:spPr>
        </p:pic>
        <p:pic>
          <p:nvPicPr>
            <p:cNvPr id="23" name="Graphic 22" descr="Chicken with solid fill">
              <a:extLst>
                <a:ext uri="{FF2B5EF4-FFF2-40B4-BE49-F238E27FC236}">
                  <a16:creationId xmlns:a16="http://schemas.microsoft.com/office/drawing/2014/main" id="{E9753715-6643-B7A6-69D3-23AB495209EE}"/>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818760" y="2988627"/>
              <a:ext cx="373678" cy="373678"/>
            </a:xfrm>
            <a:prstGeom prst="rect">
              <a:avLst/>
            </a:prstGeom>
          </p:spPr>
        </p:pic>
        <p:sp>
          <p:nvSpPr>
            <p:cNvPr id="24" name="TextBox 23">
              <a:extLst>
                <a:ext uri="{FF2B5EF4-FFF2-40B4-BE49-F238E27FC236}">
                  <a16:creationId xmlns:a16="http://schemas.microsoft.com/office/drawing/2014/main" id="{8DE8840C-EC57-E781-D307-3484C4E0C004}"/>
                </a:ext>
              </a:extLst>
            </p:cNvPr>
            <p:cNvSpPr txBox="1"/>
            <p:nvPr/>
          </p:nvSpPr>
          <p:spPr>
            <a:xfrm>
              <a:off x="1811345" y="2561279"/>
              <a:ext cx="130768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Samples</a:t>
              </a:r>
            </a:p>
          </p:txBody>
        </p:sp>
        <p:sp>
          <p:nvSpPr>
            <p:cNvPr id="25" name="Rectangle 24">
              <a:extLst>
                <a:ext uri="{FF2B5EF4-FFF2-40B4-BE49-F238E27FC236}">
                  <a16:creationId xmlns:a16="http://schemas.microsoft.com/office/drawing/2014/main" id="{A20CC857-D35E-F0E5-BAD7-D869AB965E8E}"/>
                </a:ext>
              </a:extLst>
            </p:cNvPr>
            <p:cNvSpPr/>
            <p:nvPr/>
          </p:nvSpPr>
          <p:spPr>
            <a:xfrm>
              <a:off x="1907458" y="3008671"/>
              <a:ext cx="651139" cy="58010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Rectangle 25">
              <a:extLst>
                <a:ext uri="{FF2B5EF4-FFF2-40B4-BE49-F238E27FC236}">
                  <a16:creationId xmlns:a16="http://schemas.microsoft.com/office/drawing/2014/main" id="{6643BB20-8982-A364-4DBE-BD2C534CF608}"/>
                </a:ext>
              </a:extLst>
            </p:cNvPr>
            <p:cNvSpPr/>
            <p:nvPr/>
          </p:nvSpPr>
          <p:spPr>
            <a:xfrm>
              <a:off x="2865329" y="3008670"/>
              <a:ext cx="651139" cy="58010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a:extLst>
                <a:ext uri="{FF2B5EF4-FFF2-40B4-BE49-F238E27FC236}">
                  <a16:creationId xmlns:a16="http://schemas.microsoft.com/office/drawing/2014/main" id="{194E2DF0-143D-2B04-480C-1F853EC4A6E4}"/>
                </a:ext>
              </a:extLst>
            </p:cNvPr>
            <p:cNvSpPr/>
            <p:nvPr/>
          </p:nvSpPr>
          <p:spPr>
            <a:xfrm>
              <a:off x="3823201" y="3008672"/>
              <a:ext cx="581651" cy="58010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8" name="Graphic 27" descr="Dog with solid fill">
              <a:extLst>
                <a:ext uri="{FF2B5EF4-FFF2-40B4-BE49-F238E27FC236}">
                  <a16:creationId xmlns:a16="http://schemas.microsoft.com/office/drawing/2014/main" id="{4BE3580F-326E-65D8-C0D8-2180F7EFB4D6}"/>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885359" y="3008670"/>
              <a:ext cx="373678" cy="373678"/>
            </a:xfrm>
            <a:prstGeom prst="rect">
              <a:avLst/>
            </a:prstGeom>
          </p:spPr>
        </p:pic>
        <p:pic>
          <p:nvPicPr>
            <p:cNvPr id="29" name="Graphic 28" descr="Kitten with solid fill">
              <a:extLst>
                <a:ext uri="{FF2B5EF4-FFF2-40B4-BE49-F238E27FC236}">
                  <a16:creationId xmlns:a16="http://schemas.microsoft.com/office/drawing/2014/main" id="{8989DF09-7D52-8B50-3CE6-AF6D39F861C6}"/>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828134" y="3143436"/>
              <a:ext cx="492039" cy="492039"/>
            </a:xfrm>
            <a:prstGeom prst="rect">
              <a:avLst/>
            </a:prstGeom>
          </p:spPr>
        </p:pic>
        <p:pic>
          <p:nvPicPr>
            <p:cNvPr id="30" name="Graphic 29" descr="Chicken with solid fill">
              <a:extLst>
                <a:ext uri="{FF2B5EF4-FFF2-40B4-BE49-F238E27FC236}">
                  <a16:creationId xmlns:a16="http://schemas.microsoft.com/office/drawing/2014/main" id="{EEDE2915-35FB-E558-BD1D-D6ECECB127CE}"/>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49213" y="4380374"/>
              <a:ext cx="526026" cy="526026"/>
            </a:xfrm>
            <a:prstGeom prst="rect">
              <a:avLst/>
            </a:prstGeom>
          </p:spPr>
        </p:pic>
        <p:sp>
          <p:nvSpPr>
            <p:cNvPr id="31" name="TextBox 30">
              <a:extLst>
                <a:ext uri="{FF2B5EF4-FFF2-40B4-BE49-F238E27FC236}">
                  <a16:creationId xmlns:a16="http://schemas.microsoft.com/office/drawing/2014/main" id="{80CAC37C-E3C8-5C5C-A91C-AA71F1A8AEBD}"/>
                </a:ext>
              </a:extLst>
            </p:cNvPr>
            <p:cNvSpPr txBox="1"/>
            <p:nvPr/>
          </p:nvSpPr>
          <p:spPr>
            <a:xfrm>
              <a:off x="1742920" y="3953866"/>
              <a:ext cx="130768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Labels</a:t>
              </a:r>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200E99C7-D30D-1C63-FE1D-CAAA57D69631}"/>
                    </a:ext>
                  </a:extLst>
                </p:cNvPr>
                <p:cNvSpPr txBox="1"/>
                <p:nvPr/>
              </p:nvSpPr>
              <p:spPr>
                <a:xfrm>
                  <a:off x="1827278" y="4323199"/>
                  <a:ext cx="597921" cy="276999"/>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[100]</m:t>
                        </m:r>
                      </m:oMath>
                    </m:oMathPara>
                  </a14:m>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32" name="TextBox 31">
                  <a:extLst>
                    <a:ext uri="{FF2B5EF4-FFF2-40B4-BE49-F238E27FC236}">
                      <a16:creationId xmlns:a16="http://schemas.microsoft.com/office/drawing/2014/main" id="{200E99C7-D30D-1C63-FE1D-CAAA57D69631}"/>
                    </a:ext>
                  </a:extLst>
                </p:cNvPr>
                <p:cNvSpPr txBox="1">
                  <a:spLocks noRot="1" noChangeAspect="1" noMove="1" noResize="1" noEditPoints="1" noAdjustHandles="1" noChangeArrowheads="1" noChangeShapeType="1" noTextEdit="1"/>
                </p:cNvSpPr>
                <p:nvPr/>
              </p:nvSpPr>
              <p:spPr>
                <a:xfrm>
                  <a:off x="1827278" y="4323199"/>
                  <a:ext cx="597921" cy="276999"/>
                </a:xfrm>
                <a:prstGeom prst="rect">
                  <a:avLst/>
                </a:prstGeom>
                <a:blipFill>
                  <a:blip r:embed="rId10"/>
                  <a:stretch>
                    <a:fillRect l="-23377" t="-2703" r="-40260" b="-7027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44101334-36F7-B1A6-AAD8-AA4160D8A4E7}"/>
                    </a:ext>
                  </a:extLst>
                </p:cNvPr>
                <p:cNvSpPr txBox="1"/>
                <p:nvPr/>
              </p:nvSpPr>
              <p:spPr>
                <a:xfrm>
                  <a:off x="2884294" y="4337254"/>
                  <a:ext cx="597921" cy="276999"/>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[010]</m:t>
                        </m:r>
                      </m:oMath>
                    </m:oMathPara>
                  </a14:m>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33" name="TextBox 32">
                  <a:extLst>
                    <a:ext uri="{FF2B5EF4-FFF2-40B4-BE49-F238E27FC236}">
                      <a16:creationId xmlns:a16="http://schemas.microsoft.com/office/drawing/2014/main" id="{44101334-36F7-B1A6-AAD8-AA4160D8A4E7}"/>
                    </a:ext>
                  </a:extLst>
                </p:cNvPr>
                <p:cNvSpPr txBox="1">
                  <a:spLocks noRot="1" noChangeAspect="1" noMove="1" noResize="1" noEditPoints="1" noAdjustHandles="1" noChangeArrowheads="1" noChangeShapeType="1" noTextEdit="1"/>
                </p:cNvSpPr>
                <p:nvPr/>
              </p:nvSpPr>
              <p:spPr>
                <a:xfrm>
                  <a:off x="2884294" y="4337254"/>
                  <a:ext cx="597921" cy="276999"/>
                </a:xfrm>
                <a:prstGeom prst="rect">
                  <a:avLst/>
                </a:prstGeom>
                <a:blipFill>
                  <a:blip r:embed="rId11"/>
                  <a:stretch>
                    <a:fillRect l="-23377" t="-2703" r="-40260" b="-7027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6DBF0167-519F-2930-5354-8C4C74A58B43}"/>
                    </a:ext>
                  </a:extLst>
                </p:cNvPr>
                <p:cNvSpPr txBox="1"/>
                <p:nvPr/>
              </p:nvSpPr>
              <p:spPr>
                <a:xfrm>
                  <a:off x="3731039" y="4327739"/>
                  <a:ext cx="597921" cy="276999"/>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[001]</m:t>
                        </m:r>
                      </m:oMath>
                    </m:oMathPara>
                  </a14:m>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34" name="TextBox 33">
                  <a:extLst>
                    <a:ext uri="{FF2B5EF4-FFF2-40B4-BE49-F238E27FC236}">
                      <a16:creationId xmlns:a16="http://schemas.microsoft.com/office/drawing/2014/main" id="{6DBF0167-519F-2930-5354-8C4C74A58B43}"/>
                    </a:ext>
                  </a:extLst>
                </p:cNvPr>
                <p:cNvSpPr txBox="1">
                  <a:spLocks noRot="1" noChangeAspect="1" noMove="1" noResize="1" noEditPoints="1" noAdjustHandles="1" noChangeArrowheads="1" noChangeShapeType="1" noTextEdit="1"/>
                </p:cNvSpPr>
                <p:nvPr/>
              </p:nvSpPr>
              <p:spPr>
                <a:xfrm>
                  <a:off x="3731039" y="4327739"/>
                  <a:ext cx="597921" cy="276999"/>
                </a:xfrm>
                <a:prstGeom prst="rect">
                  <a:avLst/>
                </a:prstGeom>
                <a:blipFill>
                  <a:blip r:embed="rId12"/>
                  <a:stretch>
                    <a:fillRect l="-25000" t="-2703" r="-40789" b="-70270"/>
                  </a:stretch>
                </a:blipFill>
              </p:spPr>
              <p:txBody>
                <a:bodyPr/>
                <a:lstStyle/>
                <a:p>
                  <a:r>
                    <a:rPr lang="en-US">
                      <a:noFill/>
                    </a:rPr>
                    <a:t> </a:t>
                  </a:r>
                </a:p>
              </p:txBody>
            </p:sp>
          </mc:Fallback>
        </mc:AlternateContent>
        <p:sp>
          <p:nvSpPr>
            <p:cNvPr id="56" name="TextBox 55">
              <a:extLst>
                <a:ext uri="{FF2B5EF4-FFF2-40B4-BE49-F238E27FC236}">
                  <a16:creationId xmlns:a16="http://schemas.microsoft.com/office/drawing/2014/main" id="{DC808B41-97EB-BD0C-C26D-BD35E2B3E2F7}"/>
                </a:ext>
              </a:extLst>
            </p:cNvPr>
            <p:cNvSpPr txBox="1"/>
            <p:nvPr/>
          </p:nvSpPr>
          <p:spPr>
            <a:xfrm>
              <a:off x="845975" y="1840012"/>
              <a:ext cx="2972785" cy="45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Dog  or Cat or Hen</a:t>
              </a:r>
            </a:p>
          </p:txBody>
        </p:sp>
      </p:grpSp>
      <p:grpSp>
        <p:nvGrpSpPr>
          <p:cNvPr id="62" name="Group 61">
            <a:extLst>
              <a:ext uri="{FF2B5EF4-FFF2-40B4-BE49-F238E27FC236}">
                <a16:creationId xmlns:a16="http://schemas.microsoft.com/office/drawing/2014/main" id="{C50042D4-D2F0-C524-B2BC-5D2DF98A5759}"/>
              </a:ext>
            </a:extLst>
          </p:cNvPr>
          <p:cNvGrpSpPr/>
          <p:nvPr/>
        </p:nvGrpSpPr>
        <p:grpSpPr>
          <a:xfrm>
            <a:off x="392667" y="2002526"/>
            <a:ext cx="3049937" cy="2516997"/>
            <a:chOff x="4856445" y="1807111"/>
            <a:chExt cx="3879489" cy="3178934"/>
          </a:xfrm>
        </p:grpSpPr>
        <p:grpSp>
          <p:nvGrpSpPr>
            <p:cNvPr id="54" name="Group 53">
              <a:extLst>
                <a:ext uri="{FF2B5EF4-FFF2-40B4-BE49-F238E27FC236}">
                  <a16:creationId xmlns:a16="http://schemas.microsoft.com/office/drawing/2014/main" id="{36A3ACEA-4927-B8D8-23A5-422AC35D3026}"/>
                </a:ext>
              </a:extLst>
            </p:cNvPr>
            <p:cNvGrpSpPr/>
            <p:nvPr/>
          </p:nvGrpSpPr>
          <p:grpSpPr>
            <a:xfrm>
              <a:off x="4985866" y="2341443"/>
              <a:ext cx="3750068" cy="2644602"/>
              <a:chOff x="4985866" y="2341443"/>
              <a:chExt cx="3750068" cy="2644602"/>
            </a:xfrm>
          </p:grpSpPr>
          <p:grpSp>
            <p:nvGrpSpPr>
              <p:cNvPr id="35" name="Group 34">
                <a:extLst>
                  <a:ext uri="{FF2B5EF4-FFF2-40B4-BE49-F238E27FC236}">
                    <a16:creationId xmlns:a16="http://schemas.microsoft.com/office/drawing/2014/main" id="{CBE56EEA-030A-C532-E204-750F92BDB4EA}"/>
                  </a:ext>
                </a:extLst>
              </p:cNvPr>
              <p:cNvGrpSpPr/>
              <p:nvPr/>
            </p:nvGrpSpPr>
            <p:grpSpPr>
              <a:xfrm>
                <a:off x="4985866" y="2341443"/>
                <a:ext cx="3750068" cy="2644602"/>
                <a:chOff x="863029" y="2358913"/>
                <a:chExt cx="3750068" cy="2644602"/>
              </a:xfrm>
            </p:grpSpPr>
            <p:sp>
              <p:nvSpPr>
                <p:cNvPr id="36" name="Rectangle 35">
                  <a:extLst>
                    <a:ext uri="{FF2B5EF4-FFF2-40B4-BE49-F238E27FC236}">
                      <a16:creationId xmlns:a16="http://schemas.microsoft.com/office/drawing/2014/main" id="{29305347-9DD1-BE35-377B-071FA58D626F}"/>
                    </a:ext>
                  </a:extLst>
                </p:cNvPr>
                <p:cNvSpPr/>
                <p:nvPr/>
              </p:nvSpPr>
              <p:spPr>
                <a:xfrm>
                  <a:off x="863029" y="2358913"/>
                  <a:ext cx="3750068" cy="264460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37" name="Straight Connector 36">
                  <a:extLst>
                    <a:ext uri="{FF2B5EF4-FFF2-40B4-BE49-F238E27FC236}">
                      <a16:creationId xmlns:a16="http://schemas.microsoft.com/office/drawing/2014/main" id="{EEE5D29C-CF24-34FB-F3BE-6E11AFDBF95A}"/>
                    </a:ext>
                  </a:extLst>
                </p:cNvPr>
                <p:cNvCxnSpPr/>
                <p:nvPr/>
              </p:nvCxnSpPr>
              <p:spPr>
                <a:xfrm>
                  <a:off x="1710813" y="2358913"/>
                  <a:ext cx="0" cy="2644602"/>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635633AF-1591-A1C1-D0F0-5017E680C0F7}"/>
                    </a:ext>
                  </a:extLst>
                </p:cNvPr>
                <p:cNvCxnSpPr/>
                <p:nvPr/>
              </p:nvCxnSpPr>
              <p:spPr>
                <a:xfrm>
                  <a:off x="863029" y="3077497"/>
                  <a:ext cx="847784" cy="0"/>
                </a:xfrm>
                <a:prstGeom prst="line">
                  <a:avLst/>
                </a:prstGeom>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026D6F20-7AB3-501D-1862-00E99E665C4A}"/>
                    </a:ext>
                  </a:extLst>
                </p:cNvPr>
                <p:cNvSpPr txBox="1"/>
                <p:nvPr/>
              </p:nvSpPr>
              <p:spPr>
                <a:xfrm>
                  <a:off x="897803" y="2553751"/>
                  <a:ext cx="847784" cy="46646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 = 2</a:t>
                  </a:r>
                </a:p>
              </p:txBody>
            </p:sp>
          </p:grpSp>
          <p:pic>
            <p:nvPicPr>
              <p:cNvPr id="40" name="Graphic 39" descr="Dog with solid fill">
                <a:extLst>
                  <a:ext uri="{FF2B5EF4-FFF2-40B4-BE49-F238E27FC236}">
                    <a16:creationId xmlns:a16="http://schemas.microsoft.com/office/drawing/2014/main" id="{C052E4C1-09D0-7148-04EA-8FF81F9572A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050773" y="3125967"/>
                <a:ext cx="650691" cy="650691"/>
              </a:xfrm>
              <a:prstGeom prst="rect">
                <a:avLst/>
              </a:prstGeom>
            </p:spPr>
          </p:pic>
          <p:pic>
            <p:nvPicPr>
              <p:cNvPr id="41" name="Graphic 40" descr="Kitten with solid fill">
                <a:extLst>
                  <a:ext uri="{FF2B5EF4-FFF2-40B4-BE49-F238E27FC236}">
                    <a16:creationId xmlns:a16="http://schemas.microsoft.com/office/drawing/2014/main" id="{9DABE690-15A5-CB77-5706-7C1BA048149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998308" y="3646274"/>
                <a:ext cx="673510" cy="673510"/>
              </a:xfrm>
              <a:prstGeom prst="rect">
                <a:avLst/>
              </a:prstGeom>
            </p:spPr>
          </p:pic>
          <p:sp>
            <p:nvSpPr>
              <p:cNvPr id="43" name="TextBox 42">
                <a:extLst>
                  <a:ext uri="{FF2B5EF4-FFF2-40B4-BE49-F238E27FC236}">
                    <a16:creationId xmlns:a16="http://schemas.microsoft.com/office/drawing/2014/main" id="{7CF71F4D-6F48-8A33-D33E-5C171213D201}"/>
                  </a:ext>
                </a:extLst>
              </p:cNvPr>
              <p:cNvSpPr txBox="1"/>
              <p:nvPr/>
            </p:nvSpPr>
            <p:spPr>
              <a:xfrm>
                <a:off x="5934182" y="2543809"/>
                <a:ext cx="130768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Samples</a:t>
                </a:r>
              </a:p>
            </p:txBody>
          </p:sp>
          <p:sp>
            <p:nvSpPr>
              <p:cNvPr id="44" name="Rectangle 43">
                <a:extLst>
                  <a:ext uri="{FF2B5EF4-FFF2-40B4-BE49-F238E27FC236}">
                    <a16:creationId xmlns:a16="http://schemas.microsoft.com/office/drawing/2014/main" id="{0BDA0E95-2D1B-D6C6-8AEF-CD6F93CEDA69}"/>
                  </a:ext>
                </a:extLst>
              </p:cNvPr>
              <p:cNvSpPr/>
              <p:nvPr/>
            </p:nvSpPr>
            <p:spPr>
              <a:xfrm>
                <a:off x="6030295" y="2991201"/>
                <a:ext cx="651139" cy="58010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5" name="Rectangle 44">
                <a:extLst>
                  <a:ext uri="{FF2B5EF4-FFF2-40B4-BE49-F238E27FC236}">
                    <a16:creationId xmlns:a16="http://schemas.microsoft.com/office/drawing/2014/main" id="{40C716AF-F9DB-E0A5-3B43-D2B4299E605D}"/>
                  </a:ext>
                </a:extLst>
              </p:cNvPr>
              <p:cNvSpPr/>
              <p:nvPr/>
            </p:nvSpPr>
            <p:spPr>
              <a:xfrm>
                <a:off x="6988166" y="2991200"/>
                <a:ext cx="651139" cy="58010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6" name="Rectangle 45">
                <a:extLst>
                  <a:ext uri="{FF2B5EF4-FFF2-40B4-BE49-F238E27FC236}">
                    <a16:creationId xmlns:a16="http://schemas.microsoft.com/office/drawing/2014/main" id="{E17B5D3C-0B3F-CB6C-7898-516B749C4FFF}"/>
                  </a:ext>
                </a:extLst>
              </p:cNvPr>
              <p:cNvSpPr/>
              <p:nvPr/>
            </p:nvSpPr>
            <p:spPr>
              <a:xfrm>
                <a:off x="7946038" y="2991202"/>
                <a:ext cx="581651" cy="58010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7" name="Graphic 46" descr="Dog with solid fill">
                <a:extLst>
                  <a:ext uri="{FF2B5EF4-FFF2-40B4-BE49-F238E27FC236}">
                    <a16:creationId xmlns:a16="http://schemas.microsoft.com/office/drawing/2014/main" id="{6CBDFF9D-3DF6-8361-48D7-0EBE17366BDB}"/>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008196" y="2991200"/>
                <a:ext cx="373678" cy="373678"/>
              </a:xfrm>
              <a:prstGeom prst="rect">
                <a:avLst/>
              </a:prstGeom>
            </p:spPr>
          </p:pic>
          <p:pic>
            <p:nvPicPr>
              <p:cNvPr id="48" name="Graphic 47" descr="Kitten with solid fill">
                <a:extLst>
                  <a:ext uri="{FF2B5EF4-FFF2-40B4-BE49-F238E27FC236}">
                    <a16:creationId xmlns:a16="http://schemas.microsoft.com/office/drawing/2014/main" id="{78AB8D5E-9F3D-D445-2159-8061D4713B38}"/>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950971" y="3125966"/>
                <a:ext cx="492039" cy="492039"/>
              </a:xfrm>
              <a:prstGeom prst="rect">
                <a:avLst/>
              </a:prstGeom>
            </p:spPr>
          </p:pic>
          <p:sp>
            <p:nvSpPr>
              <p:cNvPr id="50" name="TextBox 49">
                <a:extLst>
                  <a:ext uri="{FF2B5EF4-FFF2-40B4-BE49-F238E27FC236}">
                    <a16:creationId xmlns:a16="http://schemas.microsoft.com/office/drawing/2014/main" id="{3E43195A-A602-A282-3E4E-F1B82660D8F3}"/>
                  </a:ext>
                </a:extLst>
              </p:cNvPr>
              <p:cNvSpPr txBox="1"/>
              <p:nvPr/>
            </p:nvSpPr>
            <p:spPr>
              <a:xfrm>
                <a:off x="5865757" y="3936396"/>
                <a:ext cx="130768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Labels</a:t>
                </a:r>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12BAD5AF-EBE9-73C4-A008-4E6A86268AB8}"/>
                      </a:ext>
                    </a:extLst>
                  </p:cNvPr>
                  <p:cNvSpPr txBox="1"/>
                  <p:nvPr/>
                </p:nvSpPr>
                <p:spPr>
                  <a:xfrm>
                    <a:off x="5950115" y="4305730"/>
                    <a:ext cx="434307" cy="349846"/>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oMath>
                      </m:oMathPara>
                    </a14:m>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51" name="TextBox 50">
                    <a:extLst>
                      <a:ext uri="{FF2B5EF4-FFF2-40B4-BE49-F238E27FC236}">
                        <a16:creationId xmlns:a16="http://schemas.microsoft.com/office/drawing/2014/main" id="{12BAD5AF-EBE9-73C4-A008-4E6A86268AB8}"/>
                      </a:ext>
                    </a:extLst>
                  </p:cNvPr>
                  <p:cNvSpPr txBox="1">
                    <a:spLocks noRot="1" noChangeAspect="1" noMove="1" noResize="1" noEditPoints="1" noAdjustHandles="1" noChangeArrowheads="1" noChangeShapeType="1" noTextEdit="1"/>
                  </p:cNvSpPr>
                  <p:nvPr/>
                </p:nvSpPr>
                <p:spPr>
                  <a:xfrm>
                    <a:off x="5950115" y="4305730"/>
                    <a:ext cx="434307" cy="349846"/>
                  </a:xfrm>
                  <a:prstGeom prst="rect">
                    <a:avLst/>
                  </a:prstGeom>
                  <a:blipFill>
                    <a:blip r:embed="rId13"/>
                    <a:stretch>
                      <a:fillRect l="-23214" t="-2222" r="-26786" b="-4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5342D4B3-7987-D61B-6AC5-8FFE2C60679D}"/>
                      </a:ext>
                    </a:extLst>
                  </p:cNvPr>
                  <p:cNvSpPr txBox="1"/>
                  <p:nvPr/>
                </p:nvSpPr>
                <p:spPr>
                  <a:xfrm>
                    <a:off x="7114333" y="4305728"/>
                    <a:ext cx="434308" cy="349846"/>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m:t>
                          </m:r>
                        </m:oMath>
                      </m:oMathPara>
                    </a14:m>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52" name="TextBox 51">
                    <a:extLst>
                      <a:ext uri="{FF2B5EF4-FFF2-40B4-BE49-F238E27FC236}">
                        <a16:creationId xmlns:a16="http://schemas.microsoft.com/office/drawing/2014/main" id="{5342D4B3-7987-D61B-6AC5-8FFE2C60679D}"/>
                      </a:ext>
                    </a:extLst>
                  </p:cNvPr>
                  <p:cNvSpPr txBox="1">
                    <a:spLocks noRot="1" noChangeAspect="1" noMove="1" noResize="1" noEditPoints="1" noAdjustHandles="1" noChangeArrowheads="1" noChangeShapeType="1" noTextEdit="1"/>
                  </p:cNvSpPr>
                  <p:nvPr/>
                </p:nvSpPr>
                <p:spPr>
                  <a:xfrm>
                    <a:off x="7114333" y="4305728"/>
                    <a:ext cx="434308" cy="349846"/>
                  </a:xfrm>
                  <a:prstGeom prst="rect">
                    <a:avLst/>
                  </a:prstGeom>
                  <a:blipFill>
                    <a:blip r:embed="rId14"/>
                    <a:stretch>
                      <a:fillRect l="-25000" t="-2222" r="-25000" b="-4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034F9145-DDD1-9A99-DBE9-0836D7E47869}"/>
                      </a:ext>
                    </a:extLst>
                  </p:cNvPr>
                  <p:cNvSpPr txBox="1"/>
                  <p:nvPr/>
                </p:nvSpPr>
                <p:spPr>
                  <a:xfrm>
                    <a:off x="8058009" y="4305727"/>
                    <a:ext cx="434308" cy="349846"/>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m:t>
                          </m:r>
                        </m:oMath>
                      </m:oMathPara>
                    </a14:m>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53" name="TextBox 52">
                    <a:extLst>
                      <a:ext uri="{FF2B5EF4-FFF2-40B4-BE49-F238E27FC236}">
                        <a16:creationId xmlns:a16="http://schemas.microsoft.com/office/drawing/2014/main" id="{034F9145-DDD1-9A99-DBE9-0836D7E47869}"/>
                      </a:ext>
                    </a:extLst>
                  </p:cNvPr>
                  <p:cNvSpPr txBox="1">
                    <a:spLocks noRot="1" noChangeAspect="1" noMove="1" noResize="1" noEditPoints="1" noAdjustHandles="1" noChangeArrowheads="1" noChangeShapeType="1" noTextEdit="1"/>
                  </p:cNvSpPr>
                  <p:nvPr/>
                </p:nvSpPr>
                <p:spPr>
                  <a:xfrm>
                    <a:off x="8058009" y="4305727"/>
                    <a:ext cx="434308" cy="349846"/>
                  </a:xfrm>
                  <a:prstGeom prst="rect">
                    <a:avLst/>
                  </a:prstGeom>
                  <a:blipFill>
                    <a:blip r:embed="rId15"/>
                    <a:stretch>
                      <a:fillRect l="-23214" t="-2222" r="-26786" b="-40000"/>
                    </a:stretch>
                  </a:blipFill>
                </p:spPr>
                <p:txBody>
                  <a:bodyPr/>
                  <a:lstStyle/>
                  <a:p>
                    <a:r>
                      <a:rPr lang="en-US">
                        <a:noFill/>
                      </a:rPr>
                      <a:t> </a:t>
                    </a:r>
                  </a:p>
                </p:txBody>
              </p:sp>
            </mc:Fallback>
          </mc:AlternateContent>
        </p:grpSp>
        <p:sp>
          <p:nvSpPr>
            <p:cNvPr id="57" name="TextBox 56">
              <a:extLst>
                <a:ext uri="{FF2B5EF4-FFF2-40B4-BE49-F238E27FC236}">
                  <a16:creationId xmlns:a16="http://schemas.microsoft.com/office/drawing/2014/main" id="{0E71D0BD-0D14-02D2-C0C1-575AC3A46516}"/>
                </a:ext>
              </a:extLst>
            </p:cNvPr>
            <p:cNvSpPr txBox="1"/>
            <p:nvPr/>
          </p:nvSpPr>
          <p:spPr>
            <a:xfrm>
              <a:off x="4856445" y="1807111"/>
              <a:ext cx="215547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Dog  or No Dog</a:t>
              </a:r>
            </a:p>
          </p:txBody>
        </p:sp>
        <p:pic>
          <p:nvPicPr>
            <p:cNvPr id="59" name="Graphic 58" descr="Chicken with solid fill">
              <a:extLst>
                <a:ext uri="{FF2B5EF4-FFF2-40B4-BE49-F238E27FC236}">
                  <a16:creationId xmlns:a16="http://schemas.microsoft.com/office/drawing/2014/main" id="{90AE3F5E-63F0-9CF7-E106-03C6B0B69C5B}"/>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5073770" y="4385747"/>
              <a:ext cx="526026" cy="526026"/>
            </a:xfrm>
            <a:prstGeom prst="rect">
              <a:avLst/>
            </a:prstGeom>
          </p:spPr>
        </p:pic>
        <p:pic>
          <p:nvPicPr>
            <p:cNvPr id="60" name="Graphic 59" descr="Chicken with solid fill">
              <a:extLst>
                <a:ext uri="{FF2B5EF4-FFF2-40B4-BE49-F238E27FC236}">
                  <a16:creationId xmlns:a16="http://schemas.microsoft.com/office/drawing/2014/main" id="{D23FF2BB-68E2-1515-56B2-E35B85E91231}"/>
                </a:ext>
              </a:extLst>
            </p:cNvPr>
            <p:cNvPicPr>
              <a:picLocks noChangeAspect="1"/>
            </p:cNvPicPr>
            <p:nvPr/>
          </p:nvPicPr>
          <p:blipFill>
            <a:blip r:embed="rId16" cstate="print">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7941597" y="2956597"/>
              <a:ext cx="373678" cy="373678"/>
            </a:xfrm>
            <a:prstGeom prst="rect">
              <a:avLst/>
            </a:prstGeom>
          </p:spPr>
        </p:pic>
      </p:grpSp>
      <p:grpSp>
        <p:nvGrpSpPr>
          <p:cNvPr id="170" name="Group 169">
            <a:extLst>
              <a:ext uri="{FF2B5EF4-FFF2-40B4-BE49-F238E27FC236}">
                <a16:creationId xmlns:a16="http://schemas.microsoft.com/office/drawing/2014/main" id="{83946F63-0C1F-AFD5-C995-23E2214D4366}"/>
              </a:ext>
            </a:extLst>
          </p:cNvPr>
          <p:cNvGrpSpPr/>
          <p:nvPr/>
        </p:nvGrpSpPr>
        <p:grpSpPr>
          <a:xfrm>
            <a:off x="4468503" y="4881866"/>
            <a:ext cx="2429743" cy="1811008"/>
            <a:chOff x="563638" y="4989055"/>
            <a:chExt cx="2429743" cy="1811008"/>
          </a:xfrm>
        </p:grpSpPr>
        <p:pic>
          <p:nvPicPr>
            <p:cNvPr id="139" name="Graphic 138" descr="Dog with solid fill">
              <a:extLst>
                <a:ext uri="{FF2B5EF4-FFF2-40B4-BE49-F238E27FC236}">
                  <a16:creationId xmlns:a16="http://schemas.microsoft.com/office/drawing/2014/main" id="{9B70F616-0457-F179-8062-B168AE527FE7}"/>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307245" y="5149854"/>
              <a:ext cx="259693" cy="259693"/>
            </a:xfrm>
            <a:prstGeom prst="rect">
              <a:avLst/>
            </a:prstGeom>
          </p:spPr>
        </p:pic>
        <p:grpSp>
          <p:nvGrpSpPr>
            <p:cNvPr id="141" name="Group 140">
              <a:extLst>
                <a:ext uri="{FF2B5EF4-FFF2-40B4-BE49-F238E27FC236}">
                  <a16:creationId xmlns:a16="http://schemas.microsoft.com/office/drawing/2014/main" id="{D13A24E6-A3B8-5B35-6D43-06A4F7905435}"/>
                </a:ext>
              </a:extLst>
            </p:cNvPr>
            <p:cNvGrpSpPr/>
            <p:nvPr/>
          </p:nvGrpSpPr>
          <p:grpSpPr>
            <a:xfrm>
              <a:off x="837908" y="5013831"/>
              <a:ext cx="2155473" cy="1700980"/>
              <a:chOff x="5064349" y="4954082"/>
              <a:chExt cx="2155473" cy="1700980"/>
            </a:xfrm>
          </p:grpSpPr>
          <p:cxnSp>
            <p:nvCxnSpPr>
              <p:cNvPr id="142" name="Straight Arrow Connector 141">
                <a:extLst>
                  <a:ext uri="{FF2B5EF4-FFF2-40B4-BE49-F238E27FC236}">
                    <a16:creationId xmlns:a16="http://schemas.microsoft.com/office/drawing/2014/main" id="{B2062998-BF3A-5B10-8257-8567DAF936CE}"/>
                  </a:ext>
                </a:extLst>
              </p:cNvPr>
              <p:cNvCxnSpPr>
                <a:cxnSpLocks/>
              </p:cNvCxnSpPr>
              <p:nvPr/>
            </p:nvCxnSpPr>
            <p:spPr>
              <a:xfrm flipH="1" flipV="1">
                <a:off x="5279922" y="4954082"/>
                <a:ext cx="33092" cy="170098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3" name="Straight Arrow Connector 142">
                <a:extLst>
                  <a:ext uri="{FF2B5EF4-FFF2-40B4-BE49-F238E27FC236}">
                    <a16:creationId xmlns:a16="http://schemas.microsoft.com/office/drawing/2014/main" id="{BE0C3FD1-8AD7-94A6-1D31-6549E39EE306}"/>
                  </a:ext>
                </a:extLst>
              </p:cNvPr>
              <p:cNvCxnSpPr>
                <a:cxnSpLocks/>
              </p:cNvCxnSpPr>
              <p:nvPr/>
            </p:nvCxnSpPr>
            <p:spPr>
              <a:xfrm>
                <a:off x="5064349" y="6492830"/>
                <a:ext cx="215547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FFA1720B-FF38-8B17-54D6-F463E5604C35}"/>
                  </a:ext>
                </a:extLst>
              </p:cNvPr>
              <p:cNvCxnSpPr>
                <a:cxnSpLocks/>
              </p:cNvCxnSpPr>
              <p:nvPr/>
            </p:nvCxnSpPr>
            <p:spPr>
              <a:xfrm>
                <a:off x="5955247" y="5012558"/>
                <a:ext cx="852850" cy="1172011"/>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grpSp>
        <p:cxnSp>
          <p:nvCxnSpPr>
            <p:cNvPr id="148" name="Straight Connector 147">
              <a:extLst>
                <a:ext uri="{FF2B5EF4-FFF2-40B4-BE49-F238E27FC236}">
                  <a16:creationId xmlns:a16="http://schemas.microsoft.com/office/drawing/2014/main" id="{0E4E3265-9BCC-0481-0526-8A2B4362EDA2}"/>
                </a:ext>
              </a:extLst>
            </p:cNvPr>
            <p:cNvCxnSpPr>
              <a:cxnSpLocks/>
            </p:cNvCxnSpPr>
            <p:nvPr/>
          </p:nvCxnSpPr>
          <p:spPr>
            <a:xfrm flipV="1">
              <a:off x="1302146" y="4989055"/>
              <a:ext cx="1275552" cy="116020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35AB0E6B-02E5-87CC-091B-1317CA78A634}"/>
                </a:ext>
              </a:extLst>
            </p:cNvPr>
            <p:cNvCxnSpPr>
              <a:cxnSpLocks/>
            </p:cNvCxnSpPr>
            <p:nvPr/>
          </p:nvCxnSpPr>
          <p:spPr>
            <a:xfrm>
              <a:off x="1189967" y="5665706"/>
              <a:ext cx="1512120" cy="19652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pic>
          <p:nvPicPr>
            <p:cNvPr id="158" name="Graphic 157" descr="Dog with solid fill">
              <a:extLst>
                <a:ext uri="{FF2B5EF4-FFF2-40B4-BE49-F238E27FC236}">
                  <a16:creationId xmlns:a16="http://schemas.microsoft.com/office/drawing/2014/main" id="{C226C2F8-FE27-F5F0-E25A-928CE18A77C9}"/>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459645" y="5302254"/>
              <a:ext cx="259693" cy="259693"/>
            </a:xfrm>
            <a:prstGeom prst="rect">
              <a:avLst/>
            </a:prstGeom>
          </p:spPr>
        </p:pic>
        <p:pic>
          <p:nvPicPr>
            <p:cNvPr id="159" name="Graphic 158" descr="Dog with solid fill">
              <a:extLst>
                <a:ext uri="{FF2B5EF4-FFF2-40B4-BE49-F238E27FC236}">
                  <a16:creationId xmlns:a16="http://schemas.microsoft.com/office/drawing/2014/main" id="{24BF1E29-EC98-C1AC-35B3-1125355F31BC}"/>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266771" y="5454654"/>
              <a:ext cx="259693" cy="259693"/>
            </a:xfrm>
            <a:prstGeom prst="rect">
              <a:avLst/>
            </a:prstGeom>
          </p:spPr>
        </p:pic>
        <p:pic>
          <p:nvPicPr>
            <p:cNvPr id="160" name="Graphic 159" descr="Chicken with solid fill">
              <a:extLst>
                <a:ext uri="{FF2B5EF4-FFF2-40B4-BE49-F238E27FC236}">
                  <a16:creationId xmlns:a16="http://schemas.microsoft.com/office/drawing/2014/main" id="{6224DE4A-3853-74AB-5CE8-F0967E33B9FA}"/>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676909" y="5831603"/>
              <a:ext cx="246676" cy="246676"/>
            </a:xfrm>
            <a:prstGeom prst="rect">
              <a:avLst/>
            </a:prstGeom>
          </p:spPr>
        </p:pic>
        <p:pic>
          <p:nvPicPr>
            <p:cNvPr id="161" name="Graphic 160" descr="Chicken with solid fill">
              <a:extLst>
                <a:ext uri="{FF2B5EF4-FFF2-40B4-BE49-F238E27FC236}">
                  <a16:creationId xmlns:a16="http://schemas.microsoft.com/office/drawing/2014/main" id="{0E084745-26A5-6FBB-F7F2-A965C4F84B6B}"/>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829309" y="5984003"/>
              <a:ext cx="246676" cy="246676"/>
            </a:xfrm>
            <a:prstGeom prst="rect">
              <a:avLst/>
            </a:prstGeom>
          </p:spPr>
        </p:pic>
        <p:pic>
          <p:nvPicPr>
            <p:cNvPr id="162" name="Graphic 161" descr="Chicken with solid fill">
              <a:extLst>
                <a:ext uri="{FF2B5EF4-FFF2-40B4-BE49-F238E27FC236}">
                  <a16:creationId xmlns:a16="http://schemas.microsoft.com/office/drawing/2014/main" id="{4E868259-1787-0709-F20C-977EB0DBEB77}"/>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923585" y="5793479"/>
              <a:ext cx="246676" cy="246676"/>
            </a:xfrm>
            <a:prstGeom prst="rect">
              <a:avLst/>
            </a:prstGeom>
          </p:spPr>
        </p:pic>
        <p:pic>
          <p:nvPicPr>
            <p:cNvPr id="163" name="Graphic 162" descr="Kitten with solid fill">
              <a:extLst>
                <a:ext uri="{FF2B5EF4-FFF2-40B4-BE49-F238E27FC236}">
                  <a16:creationId xmlns:a16="http://schemas.microsoft.com/office/drawing/2014/main" id="{2F8BBF5D-8525-0EA9-2F06-B87D851541AE}"/>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382079" y="5107050"/>
              <a:ext cx="312885" cy="312885"/>
            </a:xfrm>
            <a:prstGeom prst="rect">
              <a:avLst/>
            </a:prstGeom>
          </p:spPr>
        </p:pic>
        <p:pic>
          <p:nvPicPr>
            <p:cNvPr id="164" name="Graphic 163" descr="Kitten with solid fill">
              <a:extLst>
                <a:ext uri="{FF2B5EF4-FFF2-40B4-BE49-F238E27FC236}">
                  <a16:creationId xmlns:a16="http://schemas.microsoft.com/office/drawing/2014/main" id="{D28A9D2C-6F7A-4E66-8C63-7C27B64E2012}"/>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534479" y="5259450"/>
              <a:ext cx="312885" cy="312885"/>
            </a:xfrm>
            <a:prstGeom prst="rect">
              <a:avLst/>
            </a:prstGeom>
          </p:spPr>
        </p:pic>
        <p:pic>
          <p:nvPicPr>
            <p:cNvPr id="165" name="Graphic 164" descr="Kitten with solid fill">
              <a:extLst>
                <a:ext uri="{FF2B5EF4-FFF2-40B4-BE49-F238E27FC236}">
                  <a16:creationId xmlns:a16="http://schemas.microsoft.com/office/drawing/2014/main" id="{490EED8D-81B6-0016-5CC9-6990B523EA86}"/>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275235" y="5362857"/>
              <a:ext cx="312885" cy="312885"/>
            </a:xfrm>
            <a:prstGeom prst="rect">
              <a:avLst/>
            </a:prstGeom>
          </p:spPr>
        </p:pic>
        <mc:AlternateContent xmlns:mc="http://schemas.openxmlformats.org/markup-compatibility/2006" xmlns:a14="http://schemas.microsoft.com/office/drawing/2010/main">
          <mc:Choice Requires="a14">
            <p:sp>
              <p:nvSpPr>
                <p:cNvPr id="168" name="TextBox 167">
                  <a:extLst>
                    <a:ext uri="{FF2B5EF4-FFF2-40B4-BE49-F238E27FC236}">
                      <a16:creationId xmlns:a16="http://schemas.microsoft.com/office/drawing/2014/main" id="{49AB57B4-EA9B-3DB4-30E1-9EDD901207B5}"/>
                    </a:ext>
                  </a:extLst>
                </p:cNvPr>
                <p:cNvSpPr txBox="1"/>
                <p:nvPr/>
              </p:nvSpPr>
              <p:spPr>
                <a:xfrm>
                  <a:off x="563638" y="5719892"/>
                  <a:ext cx="548539" cy="276999"/>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𝑥</m:t>
                            </m:r>
                          </m:e>
                          <m: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sub>
                        </m:sSub>
                      </m:oMath>
                    </m:oMathPara>
                  </a14:m>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168" name="TextBox 167">
                  <a:extLst>
                    <a:ext uri="{FF2B5EF4-FFF2-40B4-BE49-F238E27FC236}">
                      <a16:creationId xmlns:a16="http://schemas.microsoft.com/office/drawing/2014/main" id="{49AB57B4-EA9B-3DB4-30E1-9EDD901207B5}"/>
                    </a:ext>
                  </a:extLst>
                </p:cNvPr>
                <p:cNvSpPr txBox="1">
                  <a:spLocks noRot="1" noChangeAspect="1" noMove="1" noResize="1" noEditPoints="1" noAdjustHandles="1" noChangeArrowheads="1" noChangeShapeType="1" noTextEdit="1"/>
                </p:cNvSpPr>
                <p:nvPr/>
              </p:nvSpPr>
              <p:spPr>
                <a:xfrm>
                  <a:off x="563638" y="5719892"/>
                  <a:ext cx="548539" cy="276999"/>
                </a:xfrm>
                <a:prstGeom prst="rect">
                  <a:avLst/>
                </a:prstGeom>
                <a:blipFill>
                  <a:blip r:embed="rId19"/>
                  <a:stretch>
                    <a:fillRect b="-1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9" name="TextBox 168">
                  <a:extLst>
                    <a:ext uri="{FF2B5EF4-FFF2-40B4-BE49-F238E27FC236}">
                      <a16:creationId xmlns:a16="http://schemas.microsoft.com/office/drawing/2014/main" id="{414F42D5-FBCD-43BE-C6AC-902863F45A53}"/>
                    </a:ext>
                  </a:extLst>
                </p:cNvPr>
                <p:cNvSpPr txBox="1"/>
                <p:nvPr/>
              </p:nvSpPr>
              <p:spPr>
                <a:xfrm>
                  <a:off x="1589252" y="6523064"/>
                  <a:ext cx="548539" cy="276999"/>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𝑥</m:t>
                            </m:r>
                          </m:e>
                          <m: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sub>
                        </m:sSub>
                      </m:oMath>
                    </m:oMathPara>
                  </a14:m>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169" name="TextBox 168">
                  <a:extLst>
                    <a:ext uri="{FF2B5EF4-FFF2-40B4-BE49-F238E27FC236}">
                      <a16:creationId xmlns:a16="http://schemas.microsoft.com/office/drawing/2014/main" id="{414F42D5-FBCD-43BE-C6AC-902863F45A53}"/>
                    </a:ext>
                  </a:extLst>
                </p:cNvPr>
                <p:cNvSpPr txBox="1">
                  <a:spLocks noRot="1" noChangeAspect="1" noMove="1" noResize="1" noEditPoints="1" noAdjustHandles="1" noChangeArrowheads="1" noChangeShapeType="1" noTextEdit="1"/>
                </p:cNvSpPr>
                <p:nvPr/>
              </p:nvSpPr>
              <p:spPr>
                <a:xfrm>
                  <a:off x="1589252" y="6523064"/>
                  <a:ext cx="548539" cy="276999"/>
                </a:xfrm>
                <a:prstGeom prst="rect">
                  <a:avLst/>
                </a:prstGeom>
                <a:blipFill>
                  <a:blip r:embed="rId20"/>
                  <a:stretch>
                    <a:fillRect b="-15217"/>
                  </a:stretch>
                </a:blipFill>
              </p:spPr>
              <p:txBody>
                <a:bodyPr/>
                <a:lstStyle/>
                <a:p>
                  <a:r>
                    <a:rPr lang="en-US">
                      <a:noFill/>
                    </a:rPr>
                    <a:t> </a:t>
                  </a:r>
                </a:p>
              </p:txBody>
            </p:sp>
          </mc:Fallback>
        </mc:AlternateContent>
      </p:grpSp>
      <p:grpSp>
        <p:nvGrpSpPr>
          <p:cNvPr id="171" name="Group 170">
            <a:extLst>
              <a:ext uri="{FF2B5EF4-FFF2-40B4-BE49-F238E27FC236}">
                <a16:creationId xmlns:a16="http://schemas.microsoft.com/office/drawing/2014/main" id="{A38FA2C8-2D62-AB47-318C-A989A3C32626}"/>
              </a:ext>
            </a:extLst>
          </p:cNvPr>
          <p:cNvGrpSpPr/>
          <p:nvPr/>
        </p:nvGrpSpPr>
        <p:grpSpPr>
          <a:xfrm>
            <a:off x="92400" y="4875735"/>
            <a:ext cx="2429743" cy="1786232"/>
            <a:chOff x="563638" y="5013831"/>
            <a:chExt cx="2429743" cy="1786232"/>
          </a:xfrm>
        </p:grpSpPr>
        <p:pic>
          <p:nvPicPr>
            <p:cNvPr id="172" name="Graphic 171" descr="Dog with solid fill">
              <a:extLst>
                <a:ext uri="{FF2B5EF4-FFF2-40B4-BE49-F238E27FC236}">
                  <a16:creationId xmlns:a16="http://schemas.microsoft.com/office/drawing/2014/main" id="{B507E184-4634-4BCB-76A2-DFF53B12B3F0}"/>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307245" y="5149854"/>
              <a:ext cx="259693" cy="259693"/>
            </a:xfrm>
            <a:prstGeom prst="rect">
              <a:avLst/>
            </a:prstGeom>
          </p:spPr>
        </p:pic>
        <p:grpSp>
          <p:nvGrpSpPr>
            <p:cNvPr id="173" name="Group 172">
              <a:extLst>
                <a:ext uri="{FF2B5EF4-FFF2-40B4-BE49-F238E27FC236}">
                  <a16:creationId xmlns:a16="http://schemas.microsoft.com/office/drawing/2014/main" id="{46258407-C5C4-27BF-6BB8-C62CA2CBE9D5}"/>
                </a:ext>
              </a:extLst>
            </p:cNvPr>
            <p:cNvGrpSpPr/>
            <p:nvPr/>
          </p:nvGrpSpPr>
          <p:grpSpPr>
            <a:xfrm>
              <a:off x="837908" y="5013831"/>
              <a:ext cx="2155473" cy="1700980"/>
              <a:chOff x="5064349" y="4954082"/>
              <a:chExt cx="2155473" cy="1700980"/>
            </a:xfrm>
          </p:grpSpPr>
          <p:cxnSp>
            <p:nvCxnSpPr>
              <p:cNvPr id="186" name="Straight Arrow Connector 185">
                <a:extLst>
                  <a:ext uri="{FF2B5EF4-FFF2-40B4-BE49-F238E27FC236}">
                    <a16:creationId xmlns:a16="http://schemas.microsoft.com/office/drawing/2014/main" id="{13888861-02EE-0F89-529D-EA00D303485C}"/>
                  </a:ext>
                </a:extLst>
              </p:cNvPr>
              <p:cNvCxnSpPr>
                <a:cxnSpLocks/>
              </p:cNvCxnSpPr>
              <p:nvPr/>
            </p:nvCxnSpPr>
            <p:spPr>
              <a:xfrm flipH="1" flipV="1">
                <a:off x="5279922" y="4954082"/>
                <a:ext cx="33092" cy="170098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7" name="Straight Arrow Connector 186">
                <a:extLst>
                  <a:ext uri="{FF2B5EF4-FFF2-40B4-BE49-F238E27FC236}">
                    <a16:creationId xmlns:a16="http://schemas.microsoft.com/office/drawing/2014/main" id="{2F92669F-BC27-096A-C911-DC73ADDE9194}"/>
                  </a:ext>
                </a:extLst>
              </p:cNvPr>
              <p:cNvCxnSpPr>
                <a:cxnSpLocks/>
              </p:cNvCxnSpPr>
              <p:nvPr/>
            </p:nvCxnSpPr>
            <p:spPr>
              <a:xfrm>
                <a:off x="5064349" y="6492830"/>
                <a:ext cx="215547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10095D2E-1C60-3389-72B5-39A3AB1D4B41}"/>
                  </a:ext>
                </a:extLst>
              </p:cNvPr>
              <p:cNvCxnSpPr>
                <a:cxnSpLocks/>
              </p:cNvCxnSpPr>
              <p:nvPr/>
            </p:nvCxnSpPr>
            <p:spPr>
              <a:xfrm>
                <a:off x="5955247" y="5012558"/>
                <a:ext cx="852850" cy="1172011"/>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grpSp>
        <p:pic>
          <p:nvPicPr>
            <p:cNvPr id="176" name="Graphic 175" descr="Dog with solid fill">
              <a:extLst>
                <a:ext uri="{FF2B5EF4-FFF2-40B4-BE49-F238E27FC236}">
                  <a16:creationId xmlns:a16="http://schemas.microsoft.com/office/drawing/2014/main" id="{8586C151-5610-9A24-3D0E-7A8AC3674E11}"/>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459645" y="5302254"/>
              <a:ext cx="259693" cy="259693"/>
            </a:xfrm>
            <a:prstGeom prst="rect">
              <a:avLst/>
            </a:prstGeom>
          </p:spPr>
        </p:pic>
        <p:pic>
          <p:nvPicPr>
            <p:cNvPr id="177" name="Graphic 176" descr="Dog with solid fill">
              <a:extLst>
                <a:ext uri="{FF2B5EF4-FFF2-40B4-BE49-F238E27FC236}">
                  <a16:creationId xmlns:a16="http://schemas.microsoft.com/office/drawing/2014/main" id="{E35D0853-8991-B7D2-964A-1EBFA2FCFB07}"/>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266771" y="5454654"/>
              <a:ext cx="259693" cy="259693"/>
            </a:xfrm>
            <a:prstGeom prst="rect">
              <a:avLst/>
            </a:prstGeom>
          </p:spPr>
        </p:pic>
        <p:pic>
          <p:nvPicPr>
            <p:cNvPr id="178" name="Graphic 177" descr="Chicken with solid fill">
              <a:extLst>
                <a:ext uri="{FF2B5EF4-FFF2-40B4-BE49-F238E27FC236}">
                  <a16:creationId xmlns:a16="http://schemas.microsoft.com/office/drawing/2014/main" id="{9A710418-3A84-062A-D0AF-FAA8A286A3D9}"/>
                </a:ext>
              </a:extLst>
            </p:cNvPr>
            <p:cNvPicPr>
              <a:picLocks noChangeAspect="1"/>
            </p:cNvPicPr>
            <p:nvPr/>
          </p:nvPicPr>
          <p:blipFill>
            <a:blip r:embed="rId16" cstate="print">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1676909" y="5831603"/>
              <a:ext cx="246676" cy="246676"/>
            </a:xfrm>
            <a:prstGeom prst="rect">
              <a:avLst/>
            </a:prstGeom>
          </p:spPr>
        </p:pic>
        <p:pic>
          <p:nvPicPr>
            <p:cNvPr id="179" name="Graphic 178" descr="Chicken with solid fill">
              <a:extLst>
                <a:ext uri="{FF2B5EF4-FFF2-40B4-BE49-F238E27FC236}">
                  <a16:creationId xmlns:a16="http://schemas.microsoft.com/office/drawing/2014/main" id="{95F75A3D-5EBB-BA2B-D815-5D43F40C5645}"/>
                </a:ext>
              </a:extLst>
            </p:cNvPr>
            <p:cNvPicPr>
              <a:picLocks noChangeAspect="1"/>
            </p:cNvPicPr>
            <p:nvPr/>
          </p:nvPicPr>
          <p:blipFill>
            <a:blip r:embed="rId16" cstate="print">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1829309" y="5984003"/>
              <a:ext cx="246676" cy="246676"/>
            </a:xfrm>
            <a:prstGeom prst="rect">
              <a:avLst/>
            </a:prstGeom>
          </p:spPr>
        </p:pic>
        <p:pic>
          <p:nvPicPr>
            <p:cNvPr id="180" name="Graphic 179" descr="Chicken with solid fill">
              <a:extLst>
                <a:ext uri="{FF2B5EF4-FFF2-40B4-BE49-F238E27FC236}">
                  <a16:creationId xmlns:a16="http://schemas.microsoft.com/office/drawing/2014/main" id="{4ADD3A39-591C-B7C3-7544-11A063083C12}"/>
                </a:ext>
              </a:extLst>
            </p:cNvPr>
            <p:cNvPicPr>
              <a:picLocks noChangeAspect="1"/>
            </p:cNvPicPr>
            <p:nvPr/>
          </p:nvPicPr>
          <p:blipFill>
            <a:blip r:embed="rId16" cstate="print">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1923585" y="5793479"/>
              <a:ext cx="246676" cy="246676"/>
            </a:xfrm>
            <a:prstGeom prst="rect">
              <a:avLst/>
            </a:prstGeom>
          </p:spPr>
        </p:pic>
        <p:pic>
          <p:nvPicPr>
            <p:cNvPr id="181" name="Graphic 180" descr="Kitten with solid fill">
              <a:extLst>
                <a:ext uri="{FF2B5EF4-FFF2-40B4-BE49-F238E27FC236}">
                  <a16:creationId xmlns:a16="http://schemas.microsoft.com/office/drawing/2014/main" id="{1BA09978-796C-584D-2FE7-87FD56519D3E}"/>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382079" y="5107050"/>
              <a:ext cx="312885" cy="312885"/>
            </a:xfrm>
            <a:prstGeom prst="rect">
              <a:avLst/>
            </a:prstGeom>
          </p:spPr>
        </p:pic>
        <p:pic>
          <p:nvPicPr>
            <p:cNvPr id="182" name="Graphic 181" descr="Kitten with solid fill">
              <a:extLst>
                <a:ext uri="{FF2B5EF4-FFF2-40B4-BE49-F238E27FC236}">
                  <a16:creationId xmlns:a16="http://schemas.microsoft.com/office/drawing/2014/main" id="{AC89F3D3-98C9-44C3-EF31-E3CB0062DC08}"/>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534479" y="5259450"/>
              <a:ext cx="312885" cy="312885"/>
            </a:xfrm>
            <a:prstGeom prst="rect">
              <a:avLst/>
            </a:prstGeom>
          </p:spPr>
        </p:pic>
        <p:pic>
          <p:nvPicPr>
            <p:cNvPr id="183" name="Graphic 182" descr="Kitten with solid fill">
              <a:extLst>
                <a:ext uri="{FF2B5EF4-FFF2-40B4-BE49-F238E27FC236}">
                  <a16:creationId xmlns:a16="http://schemas.microsoft.com/office/drawing/2014/main" id="{F278BC19-A0FD-7C9E-865F-A78D9BC36901}"/>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275235" y="5362857"/>
              <a:ext cx="312885" cy="312885"/>
            </a:xfrm>
            <a:prstGeom prst="rect">
              <a:avLst/>
            </a:prstGeom>
          </p:spPr>
        </p:pic>
        <mc:AlternateContent xmlns:mc="http://schemas.openxmlformats.org/markup-compatibility/2006" xmlns:a14="http://schemas.microsoft.com/office/drawing/2010/main">
          <mc:Choice Requires="a14">
            <p:sp>
              <p:nvSpPr>
                <p:cNvPr id="184" name="TextBox 183">
                  <a:extLst>
                    <a:ext uri="{FF2B5EF4-FFF2-40B4-BE49-F238E27FC236}">
                      <a16:creationId xmlns:a16="http://schemas.microsoft.com/office/drawing/2014/main" id="{1246952A-8007-45CB-9788-4B517EEF40C1}"/>
                    </a:ext>
                  </a:extLst>
                </p:cNvPr>
                <p:cNvSpPr txBox="1"/>
                <p:nvPr/>
              </p:nvSpPr>
              <p:spPr>
                <a:xfrm>
                  <a:off x="563638" y="5719892"/>
                  <a:ext cx="548539" cy="276999"/>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𝑥</m:t>
                            </m:r>
                          </m:e>
                          <m: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sub>
                        </m:sSub>
                      </m:oMath>
                    </m:oMathPara>
                  </a14:m>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184" name="TextBox 183">
                  <a:extLst>
                    <a:ext uri="{FF2B5EF4-FFF2-40B4-BE49-F238E27FC236}">
                      <a16:creationId xmlns:a16="http://schemas.microsoft.com/office/drawing/2014/main" id="{1246952A-8007-45CB-9788-4B517EEF40C1}"/>
                    </a:ext>
                  </a:extLst>
                </p:cNvPr>
                <p:cNvSpPr txBox="1">
                  <a:spLocks noRot="1" noChangeAspect="1" noMove="1" noResize="1" noEditPoints="1" noAdjustHandles="1" noChangeArrowheads="1" noChangeShapeType="1" noTextEdit="1"/>
                </p:cNvSpPr>
                <p:nvPr/>
              </p:nvSpPr>
              <p:spPr>
                <a:xfrm>
                  <a:off x="563638" y="5719892"/>
                  <a:ext cx="548539" cy="276999"/>
                </a:xfrm>
                <a:prstGeom prst="rect">
                  <a:avLst/>
                </a:prstGeom>
                <a:blipFill>
                  <a:blip r:embed="rId22"/>
                  <a:stretch>
                    <a:fillRect b="-1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5" name="TextBox 184">
                  <a:extLst>
                    <a:ext uri="{FF2B5EF4-FFF2-40B4-BE49-F238E27FC236}">
                      <a16:creationId xmlns:a16="http://schemas.microsoft.com/office/drawing/2014/main" id="{39FE1A3A-CED2-83DF-F79A-5061B77E0204}"/>
                    </a:ext>
                  </a:extLst>
                </p:cNvPr>
                <p:cNvSpPr txBox="1"/>
                <p:nvPr/>
              </p:nvSpPr>
              <p:spPr>
                <a:xfrm>
                  <a:off x="1589252" y="6523064"/>
                  <a:ext cx="548539" cy="276999"/>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𝑥</m:t>
                            </m:r>
                          </m:e>
                          <m: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sub>
                        </m:sSub>
                      </m:oMath>
                    </m:oMathPara>
                  </a14:m>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185" name="TextBox 184">
                  <a:extLst>
                    <a:ext uri="{FF2B5EF4-FFF2-40B4-BE49-F238E27FC236}">
                      <a16:creationId xmlns:a16="http://schemas.microsoft.com/office/drawing/2014/main" id="{39FE1A3A-CED2-83DF-F79A-5061B77E0204}"/>
                    </a:ext>
                  </a:extLst>
                </p:cNvPr>
                <p:cNvSpPr txBox="1">
                  <a:spLocks noRot="1" noChangeAspect="1" noMove="1" noResize="1" noEditPoints="1" noAdjustHandles="1" noChangeArrowheads="1" noChangeShapeType="1" noTextEdit="1"/>
                </p:cNvSpPr>
                <p:nvPr/>
              </p:nvSpPr>
              <p:spPr>
                <a:xfrm>
                  <a:off x="1589252" y="6523064"/>
                  <a:ext cx="548539" cy="276999"/>
                </a:xfrm>
                <a:prstGeom prst="rect">
                  <a:avLst/>
                </a:prstGeom>
                <a:blipFill>
                  <a:blip r:embed="rId23"/>
                  <a:stretch>
                    <a:fillRect b="-15217"/>
                  </a:stretch>
                </a:blipFill>
              </p:spPr>
              <p:txBody>
                <a:bodyPr/>
                <a:lstStyle/>
                <a:p>
                  <a:r>
                    <a:rPr lang="en-US">
                      <a:noFill/>
                    </a:rPr>
                    <a:t> </a:t>
                  </a:r>
                </a:p>
              </p:txBody>
            </p:sp>
          </mc:Fallback>
        </mc:AlternateContent>
      </p:grpSp>
      <p:cxnSp>
        <p:nvCxnSpPr>
          <p:cNvPr id="190" name="Straight Connector 189">
            <a:extLst>
              <a:ext uri="{FF2B5EF4-FFF2-40B4-BE49-F238E27FC236}">
                <a16:creationId xmlns:a16="http://schemas.microsoft.com/office/drawing/2014/main" id="{409996BA-0F80-5012-3D96-8A9D52EEDF72}"/>
              </a:ext>
            </a:extLst>
          </p:cNvPr>
          <p:cNvCxnSpPr/>
          <p:nvPr/>
        </p:nvCxnSpPr>
        <p:spPr>
          <a:xfrm>
            <a:off x="4011561" y="1446838"/>
            <a:ext cx="68826" cy="5411162"/>
          </a:xfrm>
          <a:prstGeom prst="line">
            <a:avLst/>
          </a:prstGeom>
          <a:ln w="34925"/>
        </p:spPr>
        <p:style>
          <a:lnRef idx="1">
            <a:schemeClr val="accent1"/>
          </a:lnRef>
          <a:fillRef idx="0">
            <a:schemeClr val="accent1"/>
          </a:fillRef>
          <a:effectRef idx="0">
            <a:schemeClr val="accent1"/>
          </a:effectRef>
          <a:fontRef idx="minor">
            <a:schemeClr val="tx1"/>
          </a:fontRef>
        </p:style>
      </p:cxnSp>
      <p:graphicFrame>
        <p:nvGraphicFramePr>
          <p:cNvPr id="10240" name="Diagram 10239">
            <a:extLst>
              <a:ext uri="{FF2B5EF4-FFF2-40B4-BE49-F238E27FC236}">
                <a16:creationId xmlns:a16="http://schemas.microsoft.com/office/drawing/2014/main" id="{8D2CD97F-46D1-921E-72AF-585492F07942}"/>
              </a:ext>
            </a:extLst>
          </p:cNvPr>
          <p:cNvGraphicFramePr/>
          <p:nvPr/>
        </p:nvGraphicFramePr>
        <p:xfrm>
          <a:off x="444327" y="1553341"/>
          <a:ext cx="2092671" cy="369332"/>
        </p:xfrm>
        <a:graphic>
          <a:graphicData uri="http://schemas.openxmlformats.org/drawingml/2006/diagram">
            <dgm:relIds xmlns:dgm="http://schemas.openxmlformats.org/drawingml/2006/diagram" xmlns:r="http://schemas.openxmlformats.org/officeDocument/2006/relationships" r:dm="rId24" r:lo="rId25" r:qs="rId26" r:cs="rId27"/>
          </a:graphicData>
        </a:graphic>
      </p:graphicFrame>
      <p:graphicFrame>
        <p:nvGraphicFramePr>
          <p:cNvPr id="10241" name="Diagram 10240">
            <a:extLst>
              <a:ext uri="{FF2B5EF4-FFF2-40B4-BE49-F238E27FC236}">
                <a16:creationId xmlns:a16="http://schemas.microsoft.com/office/drawing/2014/main" id="{29ECA042-E02C-6CEC-D6F5-9D243653C144}"/>
              </a:ext>
            </a:extLst>
          </p:cNvPr>
          <p:cNvGraphicFramePr/>
          <p:nvPr/>
        </p:nvGraphicFramePr>
        <p:xfrm>
          <a:off x="4305602" y="1547781"/>
          <a:ext cx="2092671" cy="369332"/>
        </p:xfrm>
        <a:graphic>
          <a:graphicData uri="http://schemas.openxmlformats.org/drawingml/2006/diagram">
            <dgm:relIds xmlns:dgm="http://schemas.openxmlformats.org/drawingml/2006/diagram" xmlns:r="http://schemas.openxmlformats.org/officeDocument/2006/relationships" r:dm="rId29" r:lo="rId30" r:qs="rId31" r:cs="rId32"/>
          </a:graphicData>
        </a:graphic>
      </p:graphicFrame>
    </p:spTree>
    <p:extLst>
      <p:ext uri="{BB962C8B-B14F-4D97-AF65-F5344CB8AC3E}">
        <p14:creationId xmlns:p14="http://schemas.microsoft.com/office/powerpoint/2010/main" val="213573272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42" name="Text Box 2">
            <a:extLst>
              <a:ext uri="{FF2B5EF4-FFF2-40B4-BE49-F238E27FC236}">
                <a16:creationId xmlns:a16="http://schemas.microsoft.com/office/drawing/2014/main" id="{E4D0B31D-4309-41CF-8C4C-B473E8F487AA}"/>
              </a:ext>
            </a:extLst>
          </p:cNvPr>
          <p:cNvSpPr txBox="1">
            <a:spLocks noChangeArrowheads="1"/>
          </p:cNvSpPr>
          <p:nvPr/>
        </p:nvSpPr>
        <p:spPr bwMode="auto">
          <a:xfrm>
            <a:off x="293895" y="121275"/>
            <a:ext cx="9691591" cy="1325563"/>
          </a:xfrm>
          <a:prstGeom prst="rect">
            <a:avLst/>
          </a:prstGeom>
        </p:spPr>
        <p:txBody>
          <a:bodyPr vert="horz" lIns="91440" tIns="45720" rIns="91440" bIns="45720" rtlCol="0" anchor="ctr">
            <a:normAutofit/>
          </a:bodyPr>
          <a:lstStyle>
            <a:lvl1pPr>
              <a:lnSpc>
                <a:spcPct val="90000"/>
              </a:lnSpc>
              <a:spcBef>
                <a:spcPct val="0"/>
              </a:spcBef>
              <a:buNone/>
              <a:defRPr sz="4400">
                <a:latin typeface="+mj-lt"/>
                <a:ea typeface="+mj-ea"/>
                <a:cs typeface="+mj-cs"/>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3600" b="0" i="0" u="none" strike="noStrike" kern="1200" cap="none" spc="-7" normalizeH="0" baseline="0" noProof="0" dirty="0">
                <a:ln>
                  <a:noFill/>
                </a:ln>
                <a:solidFill>
                  <a:prstClr val="black"/>
                </a:solidFill>
                <a:effectLst/>
                <a:uLnTx/>
                <a:uFillTx/>
                <a:latin typeface="Calibri Light" panose="020F0302020204030204"/>
                <a:ea typeface="+mj-ea"/>
                <a:cs typeface="+mj-cs"/>
              </a:rPr>
              <a:t>Multiclass Classification (</a:t>
            </a:r>
            <a:r>
              <a:rPr kumimoji="0" lang="en-US" sz="3600" b="0" i="0" u="none" strike="noStrike" kern="1200" cap="none" spc="-7" normalizeH="0" baseline="0" noProof="0" dirty="0" err="1">
                <a:ln>
                  <a:noFill/>
                </a:ln>
                <a:solidFill>
                  <a:prstClr val="black"/>
                </a:solidFill>
                <a:effectLst/>
                <a:uLnTx/>
                <a:uFillTx/>
                <a:latin typeface="Calibri Light" panose="020F0302020204030204"/>
                <a:ea typeface="+mj-ea"/>
                <a:cs typeface="+mj-cs"/>
              </a:rPr>
              <a:t>Softmax</a:t>
            </a:r>
            <a:r>
              <a:rPr kumimoji="0" lang="en-US" sz="3600" b="0" i="0" u="none" strike="noStrike" kern="1200" cap="none" spc="-7" normalizeH="0" baseline="0" noProof="0" dirty="0">
                <a:ln>
                  <a:noFill/>
                </a:ln>
                <a:solidFill>
                  <a:prstClr val="black"/>
                </a:solidFill>
                <a:effectLst/>
                <a:uLnTx/>
                <a:uFillTx/>
                <a:latin typeface="Calibri Light" panose="020F0302020204030204"/>
                <a:ea typeface="+mj-ea"/>
                <a:cs typeface="+mj-cs"/>
              </a:rPr>
              <a:t> Regression) </a:t>
            </a:r>
          </a:p>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Calibri Light" panose="020F0302020204030204"/>
                <a:ea typeface="+mj-ea"/>
                <a:cs typeface="Calibri Light"/>
              </a:rPr>
              <a:t>(pick one from more than two labels)</a:t>
            </a:r>
            <a:endParaRPr kumimoji="0" lang="en-US" altLang="en-US" sz="3600" b="0" i="0" u="none" strike="noStrike" kern="1200" cap="none" spc="0" normalizeH="0" baseline="0" noProof="0" dirty="0">
              <a:ln>
                <a:noFill/>
              </a:ln>
              <a:solidFill>
                <a:prstClr val="black"/>
              </a:solidFill>
              <a:effectLst/>
              <a:uLnTx/>
              <a:uFillTx/>
              <a:latin typeface="Calibri Light" panose="020F0302020204030204"/>
              <a:ea typeface="+mj-ea"/>
              <a:cs typeface="+mj-cs"/>
            </a:endParaRPr>
          </a:p>
        </p:txBody>
      </p:sp>
      <p:sp>
        <p:nvSpPr>
          <p:cNvPr id="144" name="Rectangle 143">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88880" y="0"/>
            <a:ext cx="210312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6" name="Oval 145">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5400" y="2358913"/>
            <a:ext cx="2140172" cy="2140172"/>
          </a:xfrm>
          <a:prstGeom prst="ellipse">
            <a:avLst/>
          </a:prstGeom>
          <a:solidFill>
            <a:srgbClr val="FFFFFF"/>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251" name="Graphic 73" descr="Brain">
            <a:extLst>
              <a:ext uri="{FF2B5EF4-FFF2-40B4-BE49-F238E27FC236}">
                <a16:creationId xmlns:a16="http://schemas.microsoft.com/office/drawing/2014/main" id="{14D034BD-DFE2-4FB3-ACAC-601BDC71EDF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13987" y="2857501"/>
            <a:ext cx="1142998" cy="1142998"/>
          </a:xfrm>
          <a:prstGeom prst="rect">
            <a:avLst/>
          </a:prstGeom>
        </p:spPr>
      </p:pic>
      <p:sp>
        <p:nvSpPr>
          <p:cNvPr id="2" name="Content Placeholder 2">
            <a:extLst>
              <a:ext uri="{FF2B5EF4-FFF2-40B4-BE49-F238E27FC236}">
                <a16:creationId xmlns:a16="http://schemas.microsoft.com/office/drawing/2014/main" id="{E0DF2969-20C1-B8E1-C678-50B09F6E2EB8}"/>
              </a:ext>
            </a:extLst>
          </p:cNvPr>
          <p:cNvSpPr txBox="1">
            <a:spLocks/>
          </p:cNvSpPr>
          <p:nvPr/>
        </p:nvSpPr>
        <p:spPr>
          <a:xfrm>
            <a:off x="539972" y="3034670"/>
            <a:ext cx="10515600" cy="4641850"/>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Calibri"/>
            </a:endParaRPr>
          </a:p>
        </p:txBody>
      </p:sp>
      <p:sp>
        <p:nvSpPr>
          <p:cNvPr id="4" name="TextBox 3">
            <a:extLst>
              <a:ext uri="{FF2B5EF4-FFF2-40B4-BE49-F238E27FC236}">
                <a16:creationId xmlns:a16="http://schemas.microsoft.com/office/drawing/2014/main" id="{AE378D0D-577A-7B2A-86EB-0DD3ABB0F10B}"/>
              </a:ext>
            </a:extLst>
          </p:cNvPr>
          <p:cNvSpPr txBox="1"/>
          <p:nvPr/>
        </p:nvSpPr>
        <p:spPr>
          <a:xfrm>
            <a:off x="712694" y="3757595"/>
            <a:ext cx="8202706" cy="181588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mc:AlternateContent xmlns:mc="http://schemas.openxmlformats.org/markup-compatibility/2006" xmlns:a14="http://schemas.microsoft.com/office/drawing/2010/main">
        <mc:Choice Requires="a14">
          <p:graphicFrame>
            <p:nvGraphicFramePr>
              <p:cNvPr id="7" name="Diagram 6">
                <a:extLst>
                  <a:ext uri="{FF2B5EF4-FFF2-40B4-BE49-F238E27FC236}">
                    <a16:creationId xmlns:a16="http://schemas.microsoft.com/office/drawing/2014/main" id="{BA1D0250-FB96-F090-4672-E69B35AB423B}"/>
                  </a:ext>
                </a:extLst>
              </p:cNvPr>
              <p:cNvGraphicFramePr/>
              <p:nvPr/>
            </p:nvGraphicFramePr>
            <p:xfrm>
              <a:off x="377808" y="1764260"/>
              <a:ext cx="8574644" cy="430126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mc:Choice>
        <mc:Fallback xmlns="">
          <p:graphicFrame>
            <p:nvGraphicFramePr>
              <p:cNvPr id="7" name="Diagram 6">
                <a:extLst>
                  <a:ext uri="{FF2B5EF4-FFF2-40B4-BE49-F238E27FC236}">
                    <a16:creationId xmlns:a16="http://schemas.microsoft.com/office/drawing/2014/main" id="{BA1D0250-FB96-F090-4672-E69B35AB423B}"/>
                  </a:ext>
                </a:extLst>
              </p:cNvPr>
              <p:cNvGraphicFramePr/>
              <p:nvPr>
                <p:extLst>
                  <p:ext uri="{D42A27DB-BD31-4B8C-83A1-F6EECF244321}">
                    <p14:modId xmlns:p14="http://schemas.microsoft.com/office/powerpoint/2010/main" val="2276713453"/>
                  </p:ext>
                </p:extLst>
              </p:nvPr>
            </p:nvGraphicFramePr>
            <p:xfrm>
              <a:off x="377808" y="1764260"/>
              <a:ext cx="8574644" cy="4301260"/>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mc:Fallback>
      </mc:AlternateContent>
    </p:spTree>
    <p:extLst>
      <p:ext uri="{BB962C8B-B14F-4D97-AF65-F5344CB8AC3E}">
        <p14:creationId xmlns:p14="http://schemas.microsoft.com/office/powerpoint/2010/main" val="273717996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42" name="Text Box 2">
            <a:extLst>
              <a:ext uri="{FF2B5EF4-FFF2-40B4-BE49-F238E27FC236}">
                <a16:creationId xmlns:a16="http://schemas.microsoft.com/office/drawing/2014/main" id="{E4D0B31D-4309-41CF-8C4C-B473E8F487AA}"/>
              </a:ext>
            </a:extLst>
          </p:cNvPr>
          <p:cNvSpPr txBox="1">
            <a:spLocks noChangeArrowheads="1"/>
          </p:cNvSpPr>
          <p:nvPr/>
        </p:nvSpPr>
        <p:spPr bwMode="auto">
          <a:xfrm>
            <a:off x="293895" y="121275"/>
            <a:ext cx="9691591" cy="744487"/>
          </a:xfrm>
          <a:prstGeom prst="rect">
            <a:avLst/>
          </a:prstGeom>
        </p:spPr>
        <p:txBody>
          <a:bodyPr vert="horz" lIns="91440" tIns="45720" rIns="91440" bIns="45720" rtlCol="0" anchor="ctr">
            <a:normAutofit/>
          </a:bodyPr>
          <a:lstStyle>
            <a:lvl1pPr>
              <a:lnSpc>
                <a:spcPct val="90000"/>
              </a:lnSpc>
              <a:spcBef>
                <a:spcPct val="0"/>
              </a:spcBef>
              <a:buNone/>
              <a:defRPr sz="4400">
                <a:latin typeface="+mj-lt"/>
                <a:ea typeface="+mj-ea"/>
                <a:cs typeface="+mj-cs"/>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3600" b="0" i="0" u="none" strike="noStrike" kern="1200" cap="none" spc="-7" normalizeH="0" baseline="0" noProof="0" dirty="0">
                <a:ln>
                  <a:noFill/>
                </a:ln>
                <a:solidFill>
                  <a:prstClr val="black"/>
                </a:solidFill>
                <a:effectLst/>
                <a:uLnTx/>
                <a:uFillTx/>
                <a:latin typeface="Calibri Light" panose="020F0302020204030204"/>
                <a:ea typeface="+mj-ea"/>
                <a:cs typeface="+mj-cs"/>
              </a:rPr>
              <a:t>Negative Log Likelihood Loss/Cross Entropy Loss</a:t>
            </a:r>
            <a:endParaRPr kumimoji="0" lang="en-US" altLang="en-US" sz="3600" b="0" i="0" u="none" strike="noStrike" kern="1200" cap="none" spc="0" normalizeH="0" baseline="0" noProof="0" dirty="0">
              <a:ln>
                <a:noFill/>
              </a:ln>
              <a:solidFill>
                <a:prstClr val="black"/>
              </a:solidFill>
              <a:effectLst/>
              <a:uLnTx/>
              <a:uFillTx/>
              <a:latin typeface="Calibri Light" panose="020F0302020204030204"/>
              <a:ea typeface="+mj-ea"/>
              <a:cs typeface="+mj-cs"/>
            </a:endParaRPr>
          </a:p>
        </p:txBody>
      </p:sp>
      <p:sp>
        <p:nvSpPr>
          <p:cNvPr id="144" name="Rectangle 143">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88880" y="0"/>
            <a:ext cx="210312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6" name="Oval 145">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5400" y="2358913"/>
            <a:ext cx="2140172" cy="2140172"/>
          </a:xfrm>
          <a:prstGeom prst="ellipse">
            <a:avLst/>
          </a:prstGeom>
          <a:solidFill>
            <a:srgbClr val="FFFFFF"/>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251" name="Graphic 73" descr="Brain">
            <a:extLst>
              <a:ext uri="{FF2B5EF4-FFF2-40B4-BE49-F238E27FC236}">
                <a16:creationId xmlns:a16="http://schemas.microsoft.com/office/drawing/2014/main" id="{14D034BD-DFE2-4FB3-ACAC-601BDC71EDF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13987" y="2857501"/>
            <a:ext cx="1142998" cy="1142998"/>
          </a:xfrm>
          <a:prstGeom prst="rect">
            <a:avLst/>
          </a:prstGeom>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60B22FB-C928-8646-DDF8-47E0740F5F5A}"/>
                  </a:ext>
                </a:extLst>
              </p:cNvPr>
              <p:cNvSpPr txBox="1"/>
              <p:nvPr/>
            </p:nvSpPr>
            <p:spPr>
              <a:xfrm>
                <a:off x="761779" y="1241333"/>
                <a:ext cx="6094378" cy="87126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𝐽</m:t>
                      </m:r>
                      <m:d>
                        <m:d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ctrlPr>
                        </m:dPr>
                        <m:e>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𝜃</m:t>
                          </m:r>
                        </m:e>
                      </m:d>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m:t>
                      </m:r>
                      <m:f>
                        <m:f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ctrlPr>
                        </m:fPr>
                        <m:num>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1</m:t>
                          </m:r>
                        </m:num>
                        <m:den>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𝑚</m:t>
                          </m:r>
                        </m:den>
                      </m:f>
                      <m:nary>
                        <m:naryPr>
                          <m:chr m:val="∑"/>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ctrlPr>
                        </m:naryPr>
                        <m: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𝑖</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=1</m:t>
                          </m:r>
                        </m:sub>
                        <m:sup>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𝑚</m:t>
                          </m:r>
                        </m:sup>
                        <m:e>
                          <m:nary>
                            <m:naryPr>
                              <m:chr m:val="∑"/>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ctrlPr>
                            </m:naryPr>
                            <m:sub>
                              <m:r>
                                <m:rPr>
                                  <m:brk m:alnAt="23"/>
                                </m:r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𝑘</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=1</m:t>
                              </m:r>
                            </m:sub>
                            <m:sup>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𝐾</m:t>
                              </m:r>
                            </m:sup>
                            <m:e>
                              <m:sSubSup>
                                <m:sSubSup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ctrlPr>
                                </m:sSubSupPr>
                                <m:e>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𝑦</m:t>
                                  </m:r>
                                </m:e>
                                <m: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𝑘</m:t>
                                  </m:r>
                                </m:sub>
                                <m:sup>
                                  <m:d>
                                    <m:d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ctrlPr>
                                    </m:dPr>
                                    <m:e>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𝑖</m:t>
                                      </m:r>
                                    </m:e>
                                  </m:d>
                                </m:sup>
                              </m:sSubSup>
                            </m:e>
                          </m:nary>
                        </m:e>
                      </m:nary>
                      <m:r>
                        <m:rPr>
                          <m:sty m:val="p"/>
                        </m:rPr>
                        <a:rPr kumimoji="0" lang="en-US" sz="18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log</m:t>
                      </m:r>
                      <m:r>
                        <a:rPr kumimoji="0" lang="en-US" sz="18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m:t>
                      </m:r>
                      <m:sSubSup>
                        <m:sSubSup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ctrlPr>
                        </m:sSubSupPr>
                        <m:e>
                          <m:acc>
                            <m:accPr>
                              <m:chr m:val="̂"/>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ctrlPr>
                            </m:accPr>
                            <m:e>
                              <m:r>
                                <m:rPr>
                                  <m:sty m:val="p"/>
                                </m:rP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mn-ea"/>
                                  <a:cs typeface="Times New Roman" panose="02020603050405020304" pitchFamily="18" charset="0"/>
                                </a:rPr>
                                <m:t>p</m:t>
                              </m:r>
                            </m:e>
                          </m:acc>
                        </m:e>
                        <m:sub>
                          <m:r>
                            <m:rPr>
                              <m:sty m:val="p"/>
                            </m:rPr>
                            <a:rPr kumimoji="0" lang="en-US" sz="18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k</m:t>
                          </m:r>
                        </m:sub>
                        <m:sup>
                          <m:r>
                            <a:rPr kumimoji="0" lang="en-US" sz="18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m:t>
                          </m:r>
                          <m:r>
                            <m:rPr>
                              <m:sty m:val="p"/>
                            </m:rPr>
                            <a:rPr kumimoji="0" lang="en-US" sz="18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i</m:t>
                          </m:r>
                          <m:r>
                            <a:rPr kumimoji="0" lang="en-US" sz="18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m:t>
                          </m:r>
                        </m:sup>
                      </m:sSubSup>
                      <m:r>
                        <a:rPr kumimoji="0" lang="en-US" sz="18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m:t>
                      </m:r>
                    </m:oMath>
                  </m:oMathPara>
                </a14:m>
                <a:endPar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mc:Choice>
        <mc:Fallback xmlns="">
          <p:sp>
            <p:nvSpPr>
              <p:cNvPr id="5" name="TextBox 4">
                <a:extLst>
                  <a:ext uri="{FF2B5EF4-FFF2-40B4-BE49-F238E27FC236}">
                    <a16:creationId xmlns:a16="http://schemas.microsoft.com/office/drawing/2014/main" id="{360B22FB-C928-8646-DDF8-47E0740F5F5A}"/>
                  </a:ext>
                </a:extLst>
              </p:cNvPr>
              <p:cNvSpPr txBox="1">
                <a:spLocks noRot="1" noChangeAspect="1" noMove="1" noResize="1" noEditPoints="1" noAdjustHandles="1" noChangeArrowheads="1" noChangeShapeType="1" noTextEdit="1"/>
              </p:cNvSpPr>
              <p:nvPr/>
            </p:nvSpPr>
            <p:spPr>
              <a:xfrm>
                <a:off x="761779" y="1241333"/>
                <a:ext cx="6094378" cy="871264"/>
              </a:xfrm>
              <a:prstGeom prst="rect">
                <a:avLst/>
              </a:prstGeom>
              <a:blipFill>
                <a:blip r:embed="rId4"/>
                <a:stretch>
                  <a:fillRect/>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A675209E-D6F6-628E-9E1F-7DAA2EED1CB0}"/>
              </a:ext>
            </a:extLst>
          </p:cNvPr>
          <p:cNvSpPr txBox="1"/>
          <p:nvPr/>
        </p:nvSpPr>
        <p:spPr>
          <a:xfrm>
            <a:off x="761779" y="2488169"/>
            <a:ext cx="293775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For two classes: </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876E1B6-687A-EC16-8CA8-3EE179257AB6}"/>
                  </a:ext>
                </a:extLst>
              </p:cNvPr>
              <p:cNvSpPr txBox="1"/>
              <p:nvPr/>
            </p:nvSpPr>
            <p:spPr>
              <a:xfrm>
                <a:off x="761779" y="2797441"/>
                <a:ext cx="6094378" cy="271279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𝐽</m:t>
                      </m:r>
                      <m:d>
                        <m:d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ctrlPr>
                        </m:dPr>
                        <m:e>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𝜃</m:t>
                          </m:r>
                        </m:e>
                      </m:d>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m:t>
                      </m:r>
                      <m:f>
                        <m:f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ctrlPr>
                        </m:fPr>
                        <m:num>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1</m:t>
                          </m:r>
                        </m:num>
                        <m:den>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𝑚</m:t>
                          </m:r>
                        </m:den>
                      </m:f>
                      <m:nary>
                        <m:naryPr>
                          <m:chr m:val="∑"/>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ctrlPr>
                        </m:naryPr>
                        <m: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𝑖</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=1</m:t>
                          </m:r>
                        </m:sub>
                        <m:sup>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𝑚</m:t>
                          </m:r>
                        </m:sup>
                        <m:e>
                          <m:sSubSup>
                            <m:sSubSup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ctrlPr>
                            </m:sSubSupPr>
                            <m:e>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𝑦</m:t>
                              </m:r>
                            </m:e>
                            <m: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1</m:t>
                              </m:r>
                            </m:sub>
                            <m:sup>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𝑖</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m:t>
                              </m:r>
                            </m:sup>
                          </m:sSubSup>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𝑙𝑜𝑔</m:t>
                          </m:r>
                        </m:e>
                      </m:nary>
                      <m:d>
                        <m:d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ctrlPr>
                        </m:dPr>
                        <m:e>
                          <m:sSubSup>
                            <m:sSubSup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ctrlPr>
                            </m:sSubSupPr>
                            <m:e>
                              <m:acc>
                                <m:accPr>
                                  <m:chr m:val="̂"/>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ctrlPr>
                                </m:accPr>
                                <m:e>
                                  <m:r>
                                    <m:rPr>
                                      <m:sty m:val="p"/>
                                    </m:rP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mn-ea"/>
                                      <a:cs typeface="Times New Roman" panose="02020603050405020304" pitchFamily="18" charset="0"/>
                                    </a:rPr>
                                    <m:t>p</m:t>
                                  </m:r>
                                </m:e>
                              </m:acc>
                            </m:e>
                            <m:sub>
                              <m:r>
                                <a:rPr kumimoji="0" lang="en-US" sz="18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1</m:t>
                              </m:r>
                            </m:sub>
                            <m:sup>
                              <m:r>
                                <a:rPr kumimoji="0" lang="en-US" sz="18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m:t>
                              </m:r>
                              <m:r>
                                <m:rPr>
                                  <m:sty m:val="p"/>
                                </m:rPr>
                                <a:rPr kumimoji="0" lang="en-US" sz="18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i</m:t>
                              </m:r>
                              <m:r>
                                <a:rPr kumimoji="0" lang="en-US" sz="18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m:t>
                              </m:r>
                            </m:sup>
                          </m:sSubSup>
                        </m:e>
                      </m:d>
                      <m:r>
                        <a:rPr kumimoji="0" lang="en-US" sz="18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m:t>
                      </m:r>
                      <m:sSubSup>
                        <m:sSubSup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ctrlPr>
                        </m:sSubSupPr>
                        <m:e>
                          <m:r>
                            <m:rPr>
                              <m:sty m:val="p"/>
                            </m:rPr>
                            <a:rPr kumimoji="0" lang="en-US" sz="18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y</m:t>
                          </m:r>
                        </m:e>
                        <m:sub>
                          <m:r>
                            <a:rPr kumimoji="0" lang="en-US" sz="18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2</m:t>
                          </m:r>
                        </m:sub>
                        <m:sup>
                          <m:r>
                            <a:rPr kumimoji="0" lang="en-US" sz="18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m:t>
                          </m:r>
                          <m:r>
                            <m:rPr>
                              <m:sty m:val="p"/>
                            </m:rPr>
                            <a:rPr kumimoji="0" lang="en-US" sz="18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i</m:t>
                          </m:r>
                          <m:r>
                            <a:rPr kumimoji="0" lang="en-US" sz="18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m:t>
                          </m:r>
                        </m:sup>
                      </m:sSubSup>
                      <m:r>
                        <m:rPr>
                          <m:sty m:val="p"/>
                        </m:rPr>
                        <a:rPr kumimoji="0" lang="en-US" sz="18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log</m:t>
                      </m:r>
                      <m:r>
                        <a:rPr kumimoji="0" lang="en-US" sz="18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m:t>
                      </m:r>
                      <m:sSubSup>
                        <m:sSubSup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Times New Roman" panose="02020603050405020304" pitchFamily="18" charset="0"/>
                            </a:rPr>
                          </m:ctrlPr>
                        </m:sSubSupPr>
                        <m:e>
                          <m:acc>
                            <m:accPr>
                              <m:chr m:val="̂"/>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Times New Roman" panose="02020603050405020304" pitchFamily="18" charset="0"/>
                                </a:rPr>
                              </m:ctrlPr>
                            </m:accPr>
                            <m:e>
                              <m:r>
                                <m:rPr>
                                  <m:sty m:val="p"/>
                                </m:rP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mn-ea"/>
                                  <a:cs typeface="Times New Roman" panose="02020603050405020304" pitchFamily="18" charset="0"/>
                                </a:rPr>
                                <m:t>p</m:t>
                              </m:r>
                            </m:e>
                          </m:acc>
                        </m:e>
                        <m: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2</m:t>
                          </m:r>
                        </m:sub>
                        <m:sup>
                          <m:r>
                            <a:rPr kumimoji="0" lang="en-US" sz="18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m:t>
                          </m:r>
                          <m:r>
                            <m:rPr>
                              <m:sty m:val="p"/>
                            </m:rP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mn-ea"/>
                              <a:cs typeface="Times New Roman" panose="02020603050405020304" pitchFamily="18" charset="0"/>
                            </a:rPr>
                            <m:t>i</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m:t>
                          </m:r>
                        </m:sup>
                      </m:sSubSup>
                      <m:r>
                        <a:rPr kumimoji="0" lang="en-US" sz="18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m:t>
                      </m:r>
                    </m:oMath>
                  </m:oMathPara>
                </a14:m>
                <a:endPar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ctrlPr>
                        </m:sSubPr>
                        <m:e>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𝑦</m:t>
                          </m:r>
                        </m:e>
                        <m: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2</m:t>
                          </m:r>
                        </m:sub>
                      </m:s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=1−</m:t>
                      </m:r>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ctrlPr>
                        </m:sSubPr>
                        <m:e>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𝑦</m:t>
                          </m:r>
                        </m:e>
                        <m: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1</m:t>
                          </m:r>
                        </m:sub>
                      </m:sSub>
                    </m:oMath>
                  </m:oMathPara>
                </a14:m>
                <a:endPar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ctrlPr>
                        </m:sSubPr>
                        <m:e>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𝑝</m:t>
                          </m:r>
                        </m:e>
                        <m: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2</m:t>
                          </m:r>
                        </m:sub>
                      </m:s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=1−</m:t>
                      </m:r>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ctrlPr>
                        </m:sSubPr>
                        <m:e>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𝑝</m:t>
                          </m:r>
                        </m:e>
                        <m: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1</m:t>
                          </m:r>
                        </m:sub>
                      </m:sSub>
                    </m:oMath>
                  </m:oMathPara>
                </a14:m>
                <a:endPar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𝐽</m:t>
                      </m:r>
                      <m:d>
                        <m:d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ctrlPr>
                        </m:dPr>
                        <m:e>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𝜃</m:t>
                          </m:r>
                        </m:e>
                      </m:d>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m:t>
                      </m:r>
                      <m:f>
                        <m:f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ctrlPr>
                        </m:fPr>
                        <m:num>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1</m:t>
                          </m:r>
                        </m:num>
                        <m:den>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𝑚</m:t>
                          </m:r>
                        </m:den>
                      </m:f>
                      <m:nary>
                        <m:naryPr>
                          <m:chr m:val="∑"/>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ctrlPr>
                        </m:naryPr>
                        <m: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𝑖</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=1</m:t>
                          </m:r>
                        </m:sub>
                        <m:sup>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𝑚</m:t>
                          </m:r>
                        </m:sup>
                        <m:e>
                          <m:d>
                            <m:dPr>
                              <m:begChr m:val="["/>
                              <m:endChr m:val="]"/>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ctrlPr>
                            </m:dPr>
                            <m:e>
                              <m:sSup>
                                <m:sSup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Times New Roman" panose="02020603050405020304" pitchFamily="18" charset="0"/>
                                    </a:rPr>
                                  </m:ctrlPr>
                                </m:sSupPr>
                                <m:e>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Times New Roman" panose="02020603050405020304" pitchFamily="18" charset="0"/>
                                    </a:rPr>
                                    <m:t>𝑦</m:t>
                                  </m:r>
                                </m:e>
                                <m:sup>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Times New Roman" panose="02020603050405020304" pitchFamily="18" charset="0"/>
                                    </a:rPr>
                                    <m:t>𝑖</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m:t>
                                  </m:r>
                                </m:sup>
                              </m:sSup>
                              <m:func>
                                <m:func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Times New Roman" panose="02020603050405020304" pitchFamily="18" charset="0"/>
                                    </a:rPr>
                                  </m:ctrlPr>
                                </m:funcPr>
                                <m:fName>
                                  <m:r>
                                    <m:rPr>
                                      <m:sty m:val="p"/>
                                    </m:rP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mn-ea"/>
                                      <a:cs typeface="Times New Roman" panose="02020603050405020304" pitchFamily="18" charset="0"/>
                                    </a:rPr>
                                    <m:t>log</m:t>
                                  </m:r>
                                </m:fName>
                                <m:e>
                                  <m:d>
                                    <m:d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Times New Roman" panose="02020603050405020304" pitchFamily="18" charset="0"/>
                                        </a:rPr>
                                      </m:ctrlPr>
                                    </m:dPr>
                                    <m:e>
                                      <m:sSup>
                                        <m:sSup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Times New Roman" panose="02020603050405020304" pitchFamily="18" charset="0"/>
                                            </a:rPr>
                                          </m:ctrlPr>
                                        </m:sSupPr>
                                        <m:e>
                                          <m:acc>
                                            <m:accPr>
                                              <m:chr m:val="̂"/>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Times New Roman" panose="02020603050405020304" pitchFamily="18" charset="0"/>
                                                </a:rPr>
                                              </m:ctrlPr>
                                            </m:accPr>
                                            <m:e>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Times New Roman" panose="02020603050405020304" pitchFamily="18" charset="0"/>
                                                </a:rPr>
                                                <m:t>𝑝</m:t>
                                              </m:r>
                                            </m:e>
                                          </m:acc>
                                        </m:e>
                                        <m:sup>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Times New Roman" panose="02020603050405020304" pitchFamily="18" charset="0"/>
                                            </a:rPr>
                                            <m:t>(</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Times New Roman" panose="02020603050405020304" pitchFamily="18" charset="0"/>
                                            </a:rPr>
                                            <m:t>𝑖</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Times New Roman" panose="02020603050405020304" pitchFamily="18" charset="0"/>
                                            </a:rPr>
                                            <m:t>)</m:t>
                                          </m:r>
                                        </m:sup>
                                      </m:sSup>
                                    </m:e>
                                  </m:d>
                                </m:e>
                              </m:func>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Times New Roman" panose="02020603050405020304" pitchFamily="18" charset="0"/>
                                </a:rPr>
                                <m:t>+(1−</m:t>
                              </m:r>
                              <m:sSup>
                                <m:sSup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Times New Roman" panose="02020603050405020304" pitchFamily="18" charset="0"/>
                                    </a:rPr>
                                  </m:ctrlPr>
                                </m:sSupPr>
                                <m:e>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Times New Roman" panose="02020603050405020304" pitchFamily="18" charset="0"/>
                                    </a:rPr>
                                    <m:t>𝑦</m:t>
                                  </m:r>
                                </m:e>
                                <m:sup>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Times New Roman" panose="02020603050405020304" pitchFamily="18" charset="0"/>
                                    </a:rPr>
                                    <m:t>(</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Times New Roman" panose="02020603050405020304" pitchFamily="18" charset="0"/>
                                    </a:rPr>
                                    <m:t>𝑖</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Times New Roman" panose="02020603050405020304" pitchFamily="18" charset="0"/>
                                    </a:rPr>
                                    <m:t>)</m:t>
                                  </m:r>
                                </m:sup>
                              </m:sSup>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Times New Roman" panose="02020603050405020304" pitchFamily="18" charset="0"/>
                                </a:rPr>
                                <m:t>)</m:t>
                              </m:r>
                              <m:func>
                                <m:func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Times New Roman" panose="02020603050405020304" pitchFamily="18" charset="0"/>
                                    </a:rPr>
                                  </m:ctrlPr>
                                </m:funcPr>
                                <m:fName>
                                  <m:r>
                                    <m:rPr>
                                      <m:sty m:val="p"/>
                                    </m:rP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mn-ea"/>
                                      <a:cs typeface="Times New Roman" panose="02020603050405020304" pitchFamily="18" charset="0"/>
                                    </a:rPr>
                                    <m:t>log</m:t>
                                  </m:r>
                                </m:fName>
                                <m:e>
                                  <m:d>
                                    <m:d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Times New Roman" panose="02020603050405020304" pitchFamily="18" charset="0"/>
                                        </a:rPr>
                                      </m:ctrlPr>
                                    </m:dPr>
                                    <m:e>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Times New Roman" panose="02020603050405020304" pitchFamily="18" charset="0"/>
                                        </a:rPr>
                                        <m:t>1−</m:t>
                                      </m:r>
                                      <m:sSup>
                                        <m:sSup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Times New Roman" panose="02020603050405020304" pitchFamily="18" charset="0"/>
                                            </a:rPr>
                                          </m:ctrlPr>
                                        </m:sSupPr>
                                        <m:e>
                                          <m:acc>
                                            <m:accPr>
                                              <m:chr m:val="̂"/>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Times New Roman" panose="02020603050405020304" pitchFamily="18" charset="0"/>
                                                </a:rPr>
                                              </m:ctrlPr>
                                            </m:accPr>
                                            <m:e>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Times New Roman" panose="02020603050405020304" pitchFamily="18" charset="0"/>
                                                </a:rPr>
                                                <m:t>𝑝</m:t>
                                              </m:r>
                                            </m:e>
                                          </m:acc>
                                        </m:e>
                                        <m:sup>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Times New Roman" panose="02020603050405020304" pitchFamily="18" charset="0"/>
                                            </a:rPr>
                                            <m:t>(</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Times New Roman" panose="02020603050405020304" pitchFamily="18" charset="0"/>
                                            </a:rPr>
                                            <m:t>𝑖</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Times New Roman" panose="02020603050405020304" pitchFamily="18" charset="0"/>
                                            </a:rPr>
                                            <m:t>)</m:t>
                                          </m:r>
                                        </m:sup>
                                      </m:sSup>
                                    </m:e>
                                  </m:d>
                                </m:e>
                              </m:func>
                            </m:e>
                          </m:d>
                        </m:e>
                      </m:nary>
                    </m:oMath>
                  </m:oMathPara>
                </a14:m>
                <a:endPar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mc:Choice>
        <mc:Fallback xmlns="">
          <p:sp>
            <p:nvSpPr>
              <p:cNvPr id="8" name="TextBox 7">
                <a:extLst>
                  <a:ext uri="{FF2B5EF4-FFF2-40B4-BE49-F238E27FC236}">
                    <a16:creationId xmlns:a16="http://schemas.microsoft.com/office/drawing/2014/main" id="{B876E1B6-687A-EC16-8CA8-3EE179257AB6}"/>
                  </a:ext>
                </a:extLst>
              </p:cNvPr>
              <p:cNvSpPr txBox="1">
                <a:spLocks noRot="1" noChangeAspect="1" noMove="1" noResize="1" noEditPoints="1" noAdjustHandles="1" noChangeArrowheads="1" noChangeShapeType="1" noTextEdit="1"/>
              </p:cNvSpPr>
              <p:nvPr/>
            </p:nvSpPr>
            <p:spPr>
              <a:xfrm>
                <a:off x="761779" y="2797441"/>
                <a:ext cx="6094378" cy="2712794"/>
              </a:xfrm>
              <a:prstGeom prst="rect">
                <a:avLst/>
              </a:prstGeom>
              <a:blipFill>
                <a:blip r:embed="rId5"/>
                <a:stretch>
                  <a:fillRect/>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DF7682FC-711C-5FC6-A11A-34276609A9FE}"/>
              </a:ext>
            </a:extLst>
          </p:cNvPr>
          <p:cNvSpPr txBox="1"/>
          <p:nvPr/>
        </p:nvSpPr>
        <p:spPr>
          <a:xfrm>
            <a:off x="6371616" y="4902740"/>
            <a:ext cx="264527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Binary Cross Entropy Loss</a:t>
            </a:r>
          </a:p>
        </p:txBody>
      </p:sp>
    </p:spTree>
    <p:extLst>
      <p:ext uri="{BB962C8B-B14F-4D97-AF65-F5344CB8AC3E}">
        <p14:creationId xmlns:p14="http://schemas.microsoft.com/office/powerpoint/2010/main" val="345881180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42" name="Text Box 2">
            <a:extLst>
              <a:ext uri="{FF2B5EF4-FFF2-40B4-BE49-F238E27FC236}">
                <a16:creationId xmlns:a16="http://schemas.microsoft.com/office/drawing/2014/main" id="{E4D0B31D-4309-41CF-8C4C-B473E8F487AA}"/>
              </a:ext>
            </a:extLst>
          </p:cNvPr>
          <p:cNvSpPr txBox="1">
            <a:spLocks noChangeArrowheads="1"/>
          </p:cNvSpPr>
          <p:nvPr/>
        </p:nvSpPr>
        <p:spPr bwMode="auto">
          <a:xfrm>
            <a:off x="293895" y="121275"/>
            <a:ext cx="9691591" cy="744487"/>
          </a:xfrm>
          <a:prstGeom prst="rect">
            <a:avLst/>
          </a:prstGeom>
        </p:spPr>
        <p:txBody>
          <a:bodyPr vert="horz" lIns="91440" tIns="45720" rIns="91440" bIns="45720" rtlCol="0" anchor="ctr">
            <a:normAutofit/>
          </a:bodyPr>
          <a:lstStyle>
            <a:lvl1pPr>
              <a:lnSpc>
                <a:spcPct val="90000"/>
              </a:lnSpc>
              <a:spcBef>
                <a:spcPct val="0"/>
              </a:spcBef>
              <a:buNone/>
              <a:defRPr sz="4400">
                <a:latin typeface="+mj-lt"/>
                <a:ea typeface="+mj-ea"/>
                <a:cs typeface="+mj-cs"/>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3600" b="0" i="0" u="none" strike="noStrike" kern="1200" cap="none" spc="-7" normalizeH="0" baseline="0" noProof="0" dirty="0">
                <a:ln>
                  <a:noFill/>
                </a:ln>
                <a:solidFill>
                  <a:prstClr val="black"/>
                </a:solidFill>
                <a:effectLst/>
                <a:uLnTx/>
                <a:uFillTx/>
                <a:latin typeface="Calibri Light" panose="020F0302020204030204"/>
                <a:ea typeface="+mj-ea"/>
                <a:cs typeface="+mj-cs"/>
              </a:rPr>
              <a:t>Negative Log Likelihood Loss/Cross Entropy Loss</a:t>
            </a:r>
            <a:endParaRPr kumimoji="0" lang="en-US" altLang="en-US" sz="3600" b="0" i="0" u="none" strike="noStrike" kern="1200" cap="none" spc="0" normalizeH="0" baseline="0" noProof="0" dirty="0">
              <a:ln>
                <a:noFill/>
              </a:ln>
              <a:solidFill>
                <a:prstClr val="black"/>
              </a:solidFill>
              <a:effectLst/>
              <a:uLnTx/>
              <a:uFillTx/>
              <a:latin typeface="Calibri Light" panose="020F0302020204030204"/>
              <a:ea typeface="+mj-ea"/>
              <a:cs typeface="+mj-cs"/>
            </a:endParaRPr>
          </a:p>
        </p:txBody>
      </p:sp>
      <p:sp>
        <p:nvSpPr>
          <p:cNvPr id="144" name="Rectangle 143">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88880" y="0"/>
            <a:ext cx="210312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6" name="Oval 145">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5400" y="2358913"/>
            <a:ext cx="2140172" cy="2140172"/>
          </a:xfrm>
          <a:prstGeom prst="ellipse">
            <a:avLst/>
          </a:prstGeom>
          <a:solidFill>
            <a:srgbClr val="FFFFFF"/>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251" name="Graphic 73" descr="Brain">
            <a:extLst>
              <a:ext uri="{FF2B5EF4-FFF2-40B4-BE49-F238E27FC236}">
                <a16:creationId xmlns:a16="http://schemas.microsoft.com/office/drawing/2014/main" id="{14D034BD-DFE2-4FB3-ACAC-601BDC71EDF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13987" y="2857501"/>
            <a:ext cx="1142998" cy="1142998"/>
          </a:xfrm>
          <a:prstGeom prst="rect">
            <a:avLst/>
          </a:prstGeom>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60B22FB-C928-8646-DDF8-47E0740F5F5A}"/>
                  </a:ext>
                </a:extLst>
              </p:cNvPr>
              <p:cNvSpPr txBox="1"/>
              <p:nvPr/>
            </p:nvSpPr>
            <p:spPr>
              <a:xfrm>
                <a:off x="833120" y="865762"/>
                <a:ext cx="6094378" cy="87126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𝐽</m:t>
                      </m:r>
                      <m:d>
                        <m:d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ctrlPr>
                        </m:dPr>
                        <m:e>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𝜃</m:t>
                          </m:r>
                        </m:e>
                      </m:d>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m:t>
                      </m:r>
                      <m:f>
                        <m:f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ctrlPr>
                        </m:fPr>
                        <m:num>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1</m:t>
                          </m:r>
                        </m:num>
                        <m:den>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𝑚</m:t>
                          </m:r>
                        </m:den>
                      </m:f>
                      <m:nary>
                        <m:naryPr>
                          <m:chr m:val="∑"/>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ctrlPr>
                        </m:naryPr>
                        <m: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𝑖</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=1</m:t>
                          </m:r>
                        </m:sub>
                        <m:sup>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𝑚</m:t>
                          </m:r>
                        </m:sup>
                        <m:e>
                          <m:nary>
                            <m:naryPr>
                              <m:chr m:val="∑"/>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ctrlPr>
                            </m:naryPr>
                            <m:sub>
                              <m:r>
                                <m:rPr>
                                  <m:brk m:alnAt="23"/>
                                </m:r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𝑘</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=1</m:t>
                              </m:r>
                            </m:sub>
                            <m:sup>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𝐾</m:t>
                              </m:r>
                            </m:sup>
                            <m:e>
                              <m:sSubSup>
                                <m:sSubSup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ctrlPr>
                                </m:sSubSupPr>
                                <m:e>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𝑦</m:t>
                                  </m:r>
                                </m:e>
                                <m: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𝑘</m:t>
                                  </m:r>
                                </m:sub>
                                <m:sup>
                                  <m:d>
                                    <m:d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ctrlPr>
                                    </m:dPr>
                                    <m:e>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𝑖</m:t>
                                      </m:r>
                                    </m:e>
                                  </m:d>
                                </m:sup>
                              </m:sSubSup>
                            </m:e>
                          </m:nary>
                        </m:e>
                      </m:nary>
                      <m:r>
                        <m:rPr>
                          <m:sty m:val="p"/>
                        </m:rPr>
                        <a:rPr kumimoji="0" lang="en-US" sz="18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log</m:t>
                      </m:r>
                      <m:r>
                        <a:rPr kumimoji="0" lang="en-US" sz="18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m:t>
                      </m:r>
                      <m:sSubSup>
                        <m:sSubSup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ctrlPr>
                        </m:sSubSupPr>
                        <m:e>
                          <m:acc>
                            <m:accPr>
                              <m:chr m:val="̂"/>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ctrlPr>
                            </m:accPr>
                            <m:e>
                              <m:r>
                                <m:rPr>
                                  <m:sty m:val="p"/>
                                </m:rP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mn-ea"/>
                                  <a:cs typeface="Times New Roman" panose="02020603050405020304" pitchFamily="18" charset="0"/>
                                </a:rPr>
                                <m:t>p</m:t>
                              </m:r>
                            </m:e>
                          </m:acc>
                        </m:e>
                        <m:sub>
                          <m:r>
                            <m:rPr>
                              <m:sty m:val="p"/>
                            </m:rPr>
                            <a:rPr kumimoji="0" lang="en-US" sz="18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k</m:t>
                          </m:r>
                        </m:sub>
                        <m:sup>
                          <m:r>
                            <a:rPr kumimoji="0" lang="en-US" sz="18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m:t>
                          </m:r>
                          <m:r>
                            <m:rPr>
                              <m:sty m:val="p"/>
                            </m:rPr>
                            <a:rPr kumimoji="0" lang="en-US" sz="18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i</m:t>
                          </m:r>
                          <m:r>
                            <a:rPr kumimoji="0" lang="en-US" sz="18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m:t>
                          </m:r>
                        </m:sup>
                      </m:sSubSup>
                      <m:r>
                        <a:rPr kumimoji="0" lang="en-US" sz="18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m:t>
                      </m:r>
                    </m:oMath>
                  </m:oMathPara>
                </a14:m>
                <a:endPar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mc:Choice>
        <mc:Fallback xmlns="">
          <p:sp>
            <p:nvSpPr>
              <p:cNvPr id="5" name="TextBox 4">
                <a:extLst>
                  <a:ext uri="{FF2B5EF4-FFF2-40B4-BE49-F238E27FC236}">
                    <a16:creationId xmlns:a16="http://schemas.microsoft.com/office/drawing/2014/main" id="{360B22FB-C928-8646-DDF8-47E0740F5F5A}"/>
                  </a:ext>
                </a:extLst>
              </p:cNvPr>
              <p:cNvSpPr txBox="1">
                <a:spLocks noRot="1" noChangeAspect="1" noMove="1" noResize="1" noEditPoints="1" noAdjustHandles="1" noChangeArrowheads="1" noChangeShapeType="1" noTextEdit="1"/>
              </p:cNvSpPr>
              <p:nvPr/>
            </p:nvSpPr>
            <p:spPr>
              <a:xfrm>
                <a:off x="833120" y="865762"/>
                <a:ext cx="6094378" cy="871264"/>
              </a:xfrm>
              <a:prstGeom prst="rect">
                <a:avLst/>
              </a:prstGeom>
              <a:blipFill>
                <a:blip r:embed="rId4"/>
                <a:stretch>
                  <a:fillRect/>
                </a:stretch>
              </a:blipFill>
            </p:spPr>
            <p:txBody>
              <a:bodyPr/>
              <a:lstStyle/>
              <a:p>
                <a:r>
                  <a:rPr lang="en-US">
                    <a:noFill/>
                  </a:rPr>
                  <a:t> </a:t>
                </a:r>
              </a:p>
            </p:txBody>
          </p:sp>
        </mc:Fallback>
      </mc:AlternateContent>
      <p:pic>
        <p:nvPicPr>
          <p:cNvPr id="12" name="Picture 11">
            <a:extLst>
              <a:ext uri="{FF2B5EF4-FFF2-40B4-BE49-F238E27FC236}">
                <a16:creationId xmlns:a16="http://schemas.microsoft.com/office/drawing/2014/main" id="{06AD7198-78BC-5899-0DA5-0D6E7F197A27}"/>
              </a:ext>
            </a:extLst>
          </p:cNvPr>
          <p:cNvPicPr>
            <a:picLocks noChangeAspect="1"/>
          </p:cNvPicPr>
          <p:nvPr/>
        </p:nvPicPr>
        <p:blipFill>
          <a:blip r:embed="rId5"/>
          <a:stretch>
            <a:fillRect/>
          </a:stretch>
        </p:blipFill>
        <p:spPr>
          <a:xfrm>
            <a:off x="629108" y="2238973"/>
            <a:ext cx="8535591" cy="2972215"/>
          </a:xfrm>
          <a:prstGeom prst="rect">
            <a:avLst/>
          </a:prstGeom>
        </p:spPr>
      </p:pic>
      <p:grpSp>
        <p:nvGrpSpPr>
          <p:cNvPr id="13" name="Group 12">
            <a:extLst>
              <a:ext uri="{FF2B5EF4-FFF2-40B4-BE49-F238E27FC236}">
                <a16:creationId xmlns:a16="http://schemas.microsoft.com/office/drawing/2014/main" id="{BB900E5B-F587-D3D4-4B23-945AC4A605BD}"/>
              </a:ext>
            </a:extLst>
          </p:cNvPr>
          <p:cNvGrpSpPr/>
          <p:nvPr/>
        </p:nvGrpSpPr>
        <p:grpSpPr>
          <a:xfrm>
            <a:off x="293895" y="5206937"/>
            <a:ext cx="9436034" cy="1272960"/>
            <a:chOff x="0" y="8520"/>
            <a:chExt cx="9436034" cy="1272960"/>
          </a:xfrm>
        </p:grpSpPr>
        <p:sp>
          <p:nvSpPr>
            <p:cNvPr id="14" name="Rectangle: Rounded Corners 13">
              <a:extLst>
                <a:ext uri="{FF2B5EF4-FFF2-40B4-BE49-F238E27FC236}">
                  <a16:creationId xmlns:a16="http://schemas.microsoft.com/office/drawing/2014/main" id="{E3FD424A-9FFA-DD04-83AF-7CC8ECEDB38D}"/>
                </a:ext>
              </a:extLst>
            </p:cNvPr>
            <p:cNvSpPr/>
            <p:nvPr/>
          </p:nvSpPr>
          <p:spPr>
            <a:xfrm>
              <a:off x="0" y="8520"/>
              <a:ext cx="9436034" cy="1272960"/>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Rounded Corners 4">
              <a:extLst>
                <a:ext uri="{FF2B5EF4-FFF2-40B4-BE49-F238E27FC236}">
                  <a16:creationId xmlns:a16="http://schemas.microsoft.com/office/drawing/2014/main" id="{F24BF520-12ED-FB61-B8BD-45BD2A1F53B2}"/>
                </a:ext>
              </a:extLst>
            </p:cNvPr>
            <p:cNvSpPr txBox="1"/>
            <p:nvPr/>
          </p:nvSpPr>
          <p:spPr>
            <a:xfrm>
              <a:off x="62141" y="70661"/>
              <a:ext cx="9311752" cy="114867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21920" tIns="121920" rIns="121920" bIns="121920" numCol="1" spcCol="1270" anchor="ctr" anchorCtr="0">
              <a:noAutofit/>
            </a:bodyPr>
            <a:lstStyle/>
            <a:p>
              <a:pPr marL="0" marR="0" lvl="0" indent="0" algn="l" defTabSz="1422400" rtl="0" eaLnBrk="1" fontAlgn="auto" latinLnBrk="0" hangingPunct="1">
                <a:lnSpc>
                  <a:spcPct val="90000"/>
                </a:lnSpc>
                <a:spcBef>
                  <a:spcPct val="0"/>
                </a:spcBef>
                <a:spcAft>
                  <a:spcPct val="35000"/>
                </a:spcAft>
                <a:buClrTx/>
                <a:buSzTx/>
                <a:buFontTx/>
                <a:buNone/>
                <a:tabLst/>
                <a:defRPr/>
              </a:pPr>
              <a:r>
                <a:rPr kumimoji="0" lang="en-US" sz="3200" b="1" i="0" u="none" strike="noStrike" kern="1200" cap="none" spc="0" normalizeH="0" baseline="0" noProof="0">
                  <a:ln>
                    <a:noFill/>
                  </a:ln>
                  <a:solidFill>
                    <a:prstClr val="white"/>
                  </a:solidFill>
                  <a:effectLst/>
                  <a:uLnTx/>
                  <a:uFillTx/>
                  <a:latin typeface="Calibri" panose="020F0502020204030204"/>
                  <a:ea typeface="+mn-ea"/>
                  <a:cs typeface="+mn-cs"/>
                </a:rPr>
                <a:t>Intuition: Minimizing the loss will maximize the probability of the true label (class)</a:t>
              </a:r>
              <a:endParaRPr kumimoji="0" lang="en-US" sz="32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2" name="TextBox 1">
            <a:extLst>
              <a:ext uri="{FF2B5EF4-FFF2-40B4-BE49-F238E27FC236}">
                <a16:creationId xmlns:a16="http://schemas.microsoft.com/office/drawing/2014/main" id="{705343D4-3BB3-8E80-BCCA-7FAB6E0AE09C}"/>
              </a:ext>
            </a:extLst>
          </p:cNvPr>
          <p:cNvSpPr txBox="1"/>
          <p:nvPr/>
        </p:nvSpPr>
        <p:spPr>
          <a:xfrm>
            <a:off x="374142" y="1887534"/>
            <a:ext cx="579201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Example for two observations, m = 2 and two classes, k = 2 </a:t>
            </a:r>
          </a:p>
        </p:txBody>
      </p:sp>
      <p:sp>
        <p:nvSpPr>
          <p:cNvPr id="3" name="TextBox 2">
            <a:extLst>
              <a:ext uri="{FF2B5EF4-FFF2-40B4-BE49-F238E27FC236}">
                <a16:creationId xmlns:a16="http://schemas.microsoft.com/office/drawing/2014/main" id="{CA163BE8-AC9E-0B45-9941-E06C05D0A8D4}"/>
              </a:ext>
            </a:extLst>
          </p:cNvPr>
          <p:cNvSpPr txBox="1"/>
          <p:nvPr/>
        </p:nvSpPr>
        <p:spPr>
          <a:xfrm>
            <a:off x="374142" y="3772513"/>
            <a:ext cx="201324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Observation # 1</a:t>
            </a:r>
          </a:p>
        </p:txBody>
      </p:sp>
      <p:sp>
        <p:nvSpPr>
          <p:cNvPr id="4" name="TextBox 3">
            <a:extLst>
              <a:ext uri="{FF2B5EF4-FFF2-40B4-BE49-F238E27FC236}">
                <a16:creationId xmlns:a16="http://schemas.microsoft.com/office/drawing/2014/main" id="{21881C79-CC9B-0D6F-1A97-2BC8F68DA17E}"/>
              </a:ext>
            </a:extLst>
          </p:cNvPr>
          <p:cNvSpPr txBox="1"/>
          <p:nvPr/>
        </p:nvSpPr>
        <p:spPr>
          <a:xfrm>
            <a:off x="374142" y="4338352"/>
            <a:ext cx="201324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Observation # 2</a:t>
            </a:r>
          </a:p>
        </p:txBody>
      </p:sp>
    </p:spTree>
    <p:extLst>
      <p:ext uri="{BB962C8B-B14F-4D97-AF65-F5344CB8AC3E}">
        <p14:creationId xmlns:p14="http://schemas.microsoft.com/office/powerpoint/2010/main" val="320070058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42" name="Text Box 2">
            <a:extLst>
              <a:ext uri="{FF2B5EF4-FFF2-40B4-BE49-F238E27FC236}">
                <a16:creationId xmlns:a16="http://schemas.microsoft.com/office/drawing/2014/main" id="{E4D0B31D-4309-41CF-8C4C-B473E8F487AA}"/>
              </a:ext>
            </a:extLst>
          </p:cNvPr>
          <p:cNvSpPr txBox="1">
            <a:spLocks noChangeArrowheads="1"/>
          </p:cNvSpPr>
          <p:nvPr/>
        </p:nvSpPr>
        <p:spPr bwMode="auto">
          <a:xfrm>
            <a:off x="196645" y="254780"/>
            <a:ext cx="10252004" cy="691534"/>
          </a:xfrm>
          <a:prstGeom prst="rect">
            <a:avLst/>
          </a:prstGeom>
        </p:spPr>
        <p:txBody>
          <a:bodyPr vert="horz" lIns="91440" tIns="45720" rIns="91440" bIns="45720" rtlCol="0" anchor="ctr">
            <a:normAutofit/>
          </a:bodyPr>
          <a:lstStyle>
            <a:lvl1pPr>
              <a:lnSpc>
                <a:spcPct val="90000"/>
              </a:lnSpc>
              <a:spcBef>
                <a:spcPct val="0"/>
              </a:spcBef>
              <a:buNone/>
              <a:defRPr sz="4400">
                <a:latin typeface="+mj-lt"/>
                <a:ea typeface="+mj-ea"/>
                <a:cs typeface="+mj-cs"/>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3200" b="0" i="0" u="none" strike="noStrike" kern="1200" cap="none" spc="-7" normalizeH="0" baseline="0" noProof="0" dirty="0">
                <a:ln>
                  <a:noFill/>
                </a:ln>
                <a:solidFill>
                  <a:prstClr val="black"/>
                </a:solidFill>
                <a:effectLst/>
                <a:uLnTx/>
                <a:uFillTx/>
                <a:latin typeface="Calibri Light" panose="020F0302020204030204"/>
                <a:ea typeface="+mj-ea"/>
                <a:cs typeface="+mj-cs"/>
              </a:rPr>
              <a:t>Multiclass Classification </a:t>
            </a:r>
            <a:r>
              <a:rPr kumimoji="0" lang="en-US" sz="3200" b="0" i="0" u="none" strike="noStrike" kern="1200" cap="none" spc="0" normalizeH="0" baseline="0" noProof="0" dirty="0">
                <a:ln>
                  <a:noFill/>
                </a:ln>
                <a:solidFill>
                  <a:prstClr val="black"/>
                </a:solidFill>
                <a:effectLst/>
                <a:uLnTx/>
                <a:uFillTx/>
                <a:latin typeface="Calibri Light" panose="020F0302020204030204"/>
                <a:ea typeface="+mj-ea"/>
                <a:cs typeface="+mj-cs"/>
              </a:rPr>
              <a:t>as a </a:t>
            </a:r>
            <a:r>
              <a:rPr kumimoji="0" lang="en-US" sz="3200" b="0" i="0" u="none" strike="noStrike" kern="1200" cap="none" spc="-7" normalizeH="0" baseline="0" noProof="0" dirty="0">
                <a:ln>
                  <a:noFill/>
                </a:ln>
                <a:solidFill>
                  <a:prstClr val="black"/>
                </a:solidFill>
                <a:effectLst/>
                <a:uLnTx/>
                <a:uFillTx/>
                <a:latin typeface="Calibri Light" panose="020F0302020204030204"/>
                <a:ea typeface="+mj-ea"/>
                <a:cs typeface="+mj-cs"/>
              </a:rPr>
              <a:t>Single-layer Neural</a:t>
            </a:r>
            <a:r>
              <a:rPr kumimoji="0" lang="en-US" sz="3200" b="0" i="0" u="none" strike="noStrike" kern="1200" cap="none" spc="20" normalizeH="0" baseline="0" noProof="0" dirty="0">
                <a:ln>
                  <a:noFill/>
                </a:ln>
                <a:solidFill>
                  <a:prstClr val="black"/>
                </a:solidFill>
                <a:effectLst/>
                <a:uLnTx/>
                <a:uFillTx/>
                <a:latin typeface="Calibri Light" panose="020F0302020204030204"/>
                <a:ea typeface="+mj-ea"/>
                <a:cs typeface="+mj-cs"/>
              </a:rPr>
              <a:t> </a:t>
            </a:r>
            <a:r>
              <a:rPr kumimoji="0" lang="en-US" sz="3200" b="0" i="0" u="none" strike="noStrike" kern="1200" cap="none" spc="-7" normalizeH="0" baseline="0" noProof="0" dirty="0">
                <a:ln>
                  <a:noFill/>
                </a:ln>
                <a:solidFill>
                  <a:prstClr val="black"/>
                </a:solidFill>
                <a:effectLst/>
                <a:uLnTx/>
                <a:uFillTx/>
                <a:latin typeface="Calibri Light" panose="020F0302020204030204"/>
                <a:ea typeface="+mj-ea"/>
                <a:cs typeface="+mj-cs"/>
              </a:rPr>
              <a:t>Network</a:t>
            </a:r>
            <a:endParaRPr kumimoji="0" lang="en-US" altLang="en-US" sz="3200" b="0" i="0" u="none" strike="noStrike" kern="1200" cap="none" spc="0" normalizeH="0" baseline="0" noProof="0" dirty="0">
              <a:ln>
                <a:noFill/>
              </a:ln>
              <a:solidFill>
                <a:prstClr val="black"/>
              </a:solidFill>
              <a:effectLst/>
              <a:uLnTx/>
              <a:uFillTx/>
              <a:latin typeface="Calibri Light" panose="020F0302020204030204"/>
              <a:ea typeface="+mj-ea"/>
              <a:cs typeface="+mj-cs"/>
            </a:endParaRPr>
          </a:p>
        </p:txBody>
      </p:sp>
      <p:sp>
        <p:nvSpPr>
          <p:cNvPr id="144" name="Rectangle 143">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88880" y="0"/>
            <a:ext cx="210312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6" name="Oval 145">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5400" y="2358913"/>
            <a:ext cx="2140172" cy="2140172"/>
          </a:xfrm>
          <a:prstGeom prst="ellipse">
            <a:avLst/>
          </a:prstGeom>
          <a:solidFill>
            <a:srgbClr val="FFFFFF"/>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251" name="Graphic 73" descr="Brain">
            <a:extLst>
              <a:ext uri="{FF2B5EF4-FFF2-40B4-BE49-F238E27FC236}">
                <a16:creationId xmlns:a16="http://schemas.microsoft.com/office/drawing/2014/main" id="{14D034BD-DFE2-4FB3-ACAC-601BDC71EDF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13987" y="2857501"/>
            <a:ext cx="1142998" cy="1142998"/>
          </a:xfrm>
          <a:prstGeom prst="rect">
            <a:avLst/>
          </a:prstGeom>
        </p:spPr>
      </p:pic>
      <mc:AlternateContent xmlns:mc="http://schemas.openxmlformats.org/markup-compatibility/2006">
        <mc:Choice xmlns:a14="http://schemas.microsoft.com/office/drawing/2010/main" Requires="a14">
          <p:graphicFrame>
            <p:nvGraphicFramePr>
              <p:cNvPr id="10" name="Diagram 9">
                <a:extLst>
                  <a:ext uri="{FF2B5EF4-FFF2-40B4-BE49-F238E27FC236}">
                    <a16:creationId xmlns:a16="http://schemas.microsoft.com/office/drawing/2014/main" id="{1918981D-3ABA-8748-4C62-4D36D8086F46}"/>
                  </a:ext>
                </a:extLst>
              </p:cNvPr>
              <p:cNvGraphicFramePr/>
              <p:nvPr>
                <p:extLst>
                  <p:ext uri="{D42A27DB-BD31-4B8C-83A1-F6EECF244321}">
                    <p14:modId xmlns:p14="http://schemas.microsoft.com/office/powerpoint/2010/main" val="1609350942"/>
                  </p:ext>
                </p:extLst>
              </p:nvPr>
            </p:nvGraphicFramePr>
            <p:xfrm>
              <a:off x="405689" y="4764128"/>
              <a:ext cx="8641994" cy="204062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mc:Choice>
        <mc:Fallback>
          <p:graphicFrame>
            <p:nvGraphicFramePr>
              <p:cNvPr id="10" name="Diagram 9">
                <a:extLst>
                  <a:ext uri="{FF2B5EF4-FFF2-40B4-BE49-F238E27FC236}">
                    <a16:creationId xmlns:a16="http://schemas.microsoft.com/office/drawing/2014/main" id="{1918981D-3ABA-8748-4C62-4D36D8086F46}"/>
                  </a:ext>
                </a:extLst>
              </p:cNvPr>
              <p:cNvGraphicFramePr/>
              <p:nvPr>
                <p:extLst>
                  <p:ext uri="{D42A27DB-BD31-4B8C-83A1-F6EECF244321}">
                    <p14:modId xmlns:p14="http://schemas.microsoft.com/office/powerpoint/2010/main" val="1609350942"/>
                  </p:ext>
                </p:extLst>
              </p:nvPr>
            </p:nvGraphicFramePr>
            <p:xfrm>
              <a:off x="405689" y="4764128"/>
              <a:ext cx="8641994" cy="2040620"/>
            </p:xfrm>
            <a:graphic>
              <a:graphicData uri="http://schemas.openxmlformats.org/drawingml/2006/diagram">
                <dgm:relIds xmlns:dgm="http://schemas.openxmlformats.org/drawingml/2006/diagram" xmlns:r="http://schemas.openxmlformats.org/officeDocument/2006/relationships" r:dm="rId9" r:lo="rId5" r:qs="rId6" r:cs="rId7"/>
              </a:graphicData>
            </a:graphic>
          </p:graphicFrame>
        </mc:Fallback>
      </mc:AlternateContent>
      <p:sp>
        <p:nvSpPr>
          <p:cNvPr id="3" name="TextBox 2">
            <a:extLst>
              <a:ext uri="{FF2B5EF4-FFF2-40B4-BE49-F238E27FC236}">
                <a16:creationId xmlns:a16="http://schemas.microsoft.com/office/drawing/2014/main" id="{94306A4D-FFF4-E724-95D7-E24AADCED451}"/>
              </a:ext>
            </a:extLst>
          </p:cNvPr>
          <p:cNvSpPr txBox="1"/>
          <p:nvPr/>
        </p:nvSpPr>
        <p:spPr>
          <a:xfrm>
            <a:off x="4064709" y="4198916"/>
            <a:ext cx="32004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ED7D31"/>
                </a:solidFill>
                <a:effectLst/>
                <a:uLnTx/>
                <a:uFillTx/>
                <a:latin typeface="Calibri" panose="020F0502020204030204"/>
                <a:ea typeface="+mn-ea"/>
                <a:cs typeface="+mn-cs"/>
              </a:rPr>
              <a:t>Probabilities will sum to 1</a:t>
            </a:r>
          </a:p>
        </p:txBody>
      </p:sp>
      <p:sp>
        <p:nvSpPr>
          <p:cNvPr id="6" name="Rectangle 5">
            <a:extLst>
              <a:ext uri="{FF2B5EF4-FFF2-40B4-BE49-F238E27FC236}">
                <a16:creationId xmlns:a16="http://schemas.microsoft.com/office/drawing/2014/main" id="{2F5B442A-0820-86F8-9B40-F6E31E47D6A2}"/>
              </a:ext>
            </a:extLst>
          </p:cNvPr>
          <p:cNvSpPr/>
          <p:nvPr/>
        </p:nvSpPr>
        <p:spPr>
          <a:xfrm>
            <a:off x="3744092" y="1542833"/>
            <a:ext cx="451988" cy="245217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4" name="Group 13">
            <a:extLst>
              <a:ext uri="{FF2B5EF4-FFF2-40B4-BE49-F238E27FC236}">
                <a16:creationId xmlns:a16="http://schemas.microsoft.com/office/drawing/2014/main" id="{3BC594DA-850E-F3BC-92AA-547C03C6723A}"/>
              </a:ext>
            </a:extLst>
          </p:cNvPr>
          <p:cNvGrpSpPr/>
          <p:nvPr/>
        </p:nvGrpSpPr>
        <p:grpSpPr>
          <a:xfrm>
            <a:off x="263811" y="1043629"/>
            <a:ext cx="9825069" cy="3623184"/>
            <a:chOff x="223150" y="1140944"/>
            <a:chExt cx="9825069" cy="3623184"/>
          </a:xfrm>
        </p:grpSpPr>
        <p:grpSp>
          <p:nvGrpSpPr>
            <p:cNvPr id="4" name="Group 3">
              <a:extLst>
                <a:ext uri="{FF2B5EF4-FFF2-40B4-BE49-F238E27FC236}">
                  <a16:creationId xmlns:a16="http://schemas.microsoft.com/office/drawing/2014/main" id="{C34E955B-A92E-CA50-C2FC-CC53E49C0DC9}"/>
                </a:ext>
              </a:extLst>
            </p:cNvPr>
            <p:cNvGrpSpPr/>
            <p:nvPr/>
          </p:nvGrpSpPr>
          <p:grpSpPr>
            <a:xfrm>
              <a:off x="223150" y="1140944"/>
              <a:ext cx="9825069" cy="3623184"/>
              <a:chOff x="223150" y="1140944"/>
              <a:chExt cx="9825069" cy="3623184"/>
            </a:xfrm>
          </p:grpSpPr>
          <p:grpSp>
            <p:nvGrpSpPr>
              <p:cNvPr id="34" name="Group 33">
                <a:extLst>
                  <a:ext uri="{FF2B5EF4-FFF2-40B4-BE49-F238E27FC236}">
                    <a16:creationId xmlns:a16="http://schemas.microsoft.com/office/drawing/2014/main" id="{23E898BC-4554-B63F-CAAC-6781CF01C6EE}"/>
                  </a:ext>
                </a:extLst>
              </p:cNvPr>
              <p:cNvGrpSpPr/>
              <p:nvPr/>
            </p:nvGrpSpPr>
            <p:grpSpPr>
              <a:xfrm>
                <a:off x="223150" y="1140944"/>
                <a:ext cx="9825069" cy="3623184"/>
                <a:chOff x="239286" y="1130755"/>
                <a:chExt cx="9825069" cy="3623184"/>
              </a:xfrm>
            </p:grpSpPr>
            <p:pic>
              <p:nvPicPr>
                <p:cNvPr id="32" name="Picture 31">
                  <a:extLst>
                    <a:ext uri="{FF2B5EF4-FFF2-40B4-BE49-F238E27FC236}">
                      <a16:creationId xmlns:a16="http://schemas.microsoft.com/office/drawing/2014/main" id="{FFCE9D4B-AC86-41DC-CC12-AF174FD6F483}"/>
                    </a:ext>
                  </a:extLst>
                </p:cNvPr>
                <p:cNvPicPr>
                  <a:picLocks noChangeAspect="1"/>
                </p:cNvPicPr>
                <p:nvPr/>
              </p:nvPicPr>
              <p:blipFill>
                <a:blip r:embed="rId10"/>
                <a:stretch>
                  <a:fillRect/>
                </a:stretch>
              </p:blipFill>
              <p:spPr>
                <a:xfrm>
                  <a:off x="239286" y="1269254"/>
                  <a:ext cx="8364998" cy="3484685"/>
                </a:xfrm>
                <a:prstGeom prst="rect">
                  <a:avLst/>
                </a:prstGeom>
              </p:spPr>
            </p:pic>
            <p:grpSp>
              <p:nvGrpSpPr>
                <p:cNvPr id="33" name="Group 32">
                  <a:extLst>
                    <a:ext uri="{FF2B5EF4-FFF2-40B4-BE49-F238E27FC236}">
                      <a16:creationId xmlns:a16="http://schemas.microsoft.com/office/drawing/2014/main" id="{B53530E0-A856-16E1-7D7D-8580B2D47936}"/>
                    </a:ext>
                  </a:extLst>
                </p:cNvPr>
                <p:cNvGrpSpPr/>
                <p:nvPr/>
              </p:nvGrpSpPr>
              <p:grpSpPr>
                <a:xfrm>
                  <a:off x="3945221" y="1130755"/>
                  <a:ext cx="758483" cy="2862093"/>
                  <a:chOff x="3945221" y="1130755"/>
                  <a:chExt cx="758483" cy="2862093"/>
                </a:xfrm>
              </p:grpSpPr>
              <p:sp>
                <p:nvSpPr>
                  <p:cNvPr id="16" name="TextBox 15">
                    <a:extLst>
                      <a:ext uri="{FF2B5EF4-FFF2-40B4-BE49-F238E27FC236}">
                        <a16:creationId xmlns:a16="http://schemas.microsoft.com/office/drawing/2014/main" id="{11CA45C9-1EA6-7AC6-B45E-C1BDB1654108}"/>
                      </a:ext>
                    </a:extLst>
                  </p:cNvPr>
                  <p:cNvSpPr txBox="1"/>
                  <p:nvPr/>
                </p:nvSpPr>
                <p:spPr>
                  <a:xfrm>
                    <a:off x="4421786" y="1540676"/>
                    <a:ext cx="28191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a:t>
                    </a:r>
                  </a:p>
                </p:txBody>
              </p:sp>
              <p:sp>
                <p:nvSpPr>
                  <p:cNvPr id="17" name="TextBox 16">
                    <a:extLst>
                      <a:ext uri="{FF2B5EF4-FFF2-40B4-BE49-F238E27FC236}">
                        <a16:creationId xmlns:a16="http://schemas.microsoft.com/office/drawing/2014/main" id="{7A8C96E4-0D42-A3D7-A3DF-6038066F05EE}"/>
                      </a:ext>
                    </a:extLst>
                  </p:cNvPr>
                  <p:cNvSpPr txBox="1"/>
                  <p:nvPr/>
                </p:nvSpPr>
                <p:spPr>
                  <a:xfrm>
                    <a:off x="4421786" y="2214917"/>
                    <a:ext cx="28191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0</a:t>
                    </a:r>
                  </a:p>
                </p:txBody>
              </p:sp>
              <p:sp>
                <p:nvSpPr>
                  <p:cNvPr id="18" name="TextBox 17">
                    <a:extLst>
                      <a:ext uri="{FF2B5EF4-FFF2-40B4-BE49-F238E27FC236}">
                        <a16:creationId xmlns:a16="http://schemas.microsoft.com/office/drawing/2014/main" id="{94ACD270-3699-9A13-B17E-E1A64A1B63F2}"/>
                      </a:ext>
                    </a:extLst>
                  </p:cNvPr>
                  <p:cNvSpPr txBox="1"/>
                  <p:nvPr/>
                </p:nvSpPr>
                <p:spPr>
                  <a:xfrm>
                    <a:off x="4421786" y="2930834"/>
                    <a:ext cx="28191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0</a:t>
                    </a:r>
                  </a:p>
                </p:txBody>
              </p:sp>
              <p:sp>
                <p:nvSpPr>
                  <p:cNvPr id="19" name="TextBox 18">
                    <a:extLst>
                      <a:ext uri="{FF2B5EF4-FFF2-40B4-BE49-F238E27FC236}">
                        <a16:creationId xmlns:a16="http://schemas.microsoft.com/office/drawing/2014/main" id="{566A4332-908C-1D20-B42D-FC6ABA5096A0}"/>
                      </a:ext>
                    </a:extLst>
                  </p:cNvPr>
                  <p:cNvSpPr txBox="1"/>
                  <p:nvPr/>
                </p:nvSpPr>
                <p:spPr>
                  <a:xfrm>
                    <a:off x="4421786" y="3623516"/>
                    <a:ext cx="28191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0</a:t>
                    </a:r>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2CC380FB-D3EE-6A30-7212-C84F2EC96355}"/>
                          </a:ext>
                        </a:extLst>
                      </p:cNvPr>
                      <p:cNvSpPr txBox="1"/>
                      <p:nvPr/>
                    </p:nvSpPr>
                    <p:spPr>
                      <a:xfrm>
                        <a:off x="4469385" y="1130755"/>
                        <a:ext cx="186718" cy="276999"/>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accPr>
                                <m:e>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𝑦</m:t>
                                  </m:r>
                                </m:e>
                              </m:acc>
                            </m:oMath>
                          </m:oMathPara>
                        </a14:m>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23" name="TextBox 22">
                        <a:extLst>
                          <a:ext uri="{FF2B5EF4-FFF2-40B4-BE49-F238E27FC236}">
                            <a16:creationId xmlns:a16="http://schemas.microsoft.com/office/drawing/2014/main" id="{2CC380FB-D3EE-6A30-7212-C84F2EC96355}"/>
                          </a:ext>
                        </a:extLst>
                      </p:cNvPr>
                      <p:cNvSpPr txBox="1">
                        <a:spLocks noRot="1" noChangeAspect="1" noMove="1" noResize="1" noEditPoints="1" noAdjustHandles="1" noChangeArrowheads="1" noChangeShapeType="1" noTextEdit="1"/>
                      </p:cNvSpPr>
                      <p:nvPr/>
                    </p:nvSpPr>
                    <p:spPr>
                      <a:xfrm>
                        <a:off x="4469385" y="1130755"/>
                        <a:ext cx="186718" cy="276999"/>
                      </a:xfrm>
                      <a:prstGeom prst="rect">
                        <a:avLst/>
                      </a:prstGeom>
                      <a:blipFill>
                        <a:blip r:embed="rId14"/>
                        <a:stretch>
                          <a:fillRect l="-33333" t="-23913" r="-80000" b="-239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0353D33A-F8F1-F146-34AD-58D0D7B23467}"/>
                          </a:ext>
                        </a:extLst>
                      </p:cNvPr>
                      <p:cNvSpPr txBox="1"/>
                      <p:nvPr/>
                    </p:nvSpPr>
                    <p:spPr>
                      <a:xfrm>
                        <a:off x="3945221" y="1135464"/>
                        <a:ext cx="183960" cy="276999"/>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accPr>
                                <m:e>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𝑝</m:t>
                                  </m:r>
                                </m:e>
                              </m:acc>
                            </m:oMath>
                          </m:oMathPara>
                        </a14:m>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24" name="TextBox 23">
                        <a:extLst>
                          <a:ext uri="{FF2B5EF4-FFF2-40B4-BE49-F238E27FC236}">
                            <a16:creationId xmlns:a16="http://schemas.microsoft.com/office/drawing/2014/main" id="{0353D33A-F8F1-F146-34AD-58D0D7B23467}"/>
                          </a:ext>
                        </a:extLst>
                      </p:cNvPr>
                      <p:cNvSpPr txBox="1">
                        <a:spLocks noRot="1" noChangeAspect="1" noMove="1" noResize="1" noEditPoints="1" noAdjustHandles="1" noChangeArrowheads="1" noChangeShapeType="1" noTextEdit="1"/>
                      </p:cNvSpPr>
                      <p:nvPr/>
                    </p:nvSpPr>
                    <p:spPr>
                      <a:xfrm>
                        <a:off x="3945221" y="1135464"/>
                        <a:ext cx="183960" cy="276999"/>
                      </a:xfrm>
                      <a:prstGeom prst="rect">
                        <a:avLst/>
                      </a:prstGeom>
                      <a:blipFill>
                        <a:blip r:embed="rId15"/>
                        <a:stretch>
                          <a:fillRect l="-33333" t="-26667" r="-123333" b="-26667"/>
                        </a:stretch>
                      </a:blipFill>
                    </p:spPr>
                    <p:txBody>
                      <a:bodyPr/>
                      <a:lstStyle/>
                      <a:p>
                        <a:r>
                          <a:rPr lang="en-US">
                            <a:noFill/>
                          </a:rPr>
                          <a:t> </a:t>
                        </a:r>
                      </a:p>
                    </p:txBody>
                  </p:sp>
                </mc:Fallback>
              </mc:AlternateContent>
            </p:grpSp>
            <p:cxnSp>
              <p:nvCxnSpPr>
                <p:cNvPr id="13" name="Straight Arrow Connector 12">
                  <a:extLst>
                    <a:ext uri="{FF2B5EF4-FFF2-40B4-BE49-F238E27FC236}">
                      <a16:creationId xmlns:a16="http://schemas.microsoft.com/office/drawing/2014/main" id="{615D7A5D-2E7F-495B-FB74-4AFD39C9940C}"/>
                    </a:ext>
                  </a:extLst>
                </p:cNvPr>
                <p:cNvCxnSpPr>
                  <a:cxnSpLocks/>
                </p:cNvCxnSpPr>
                <p:nvPr/>
              </p:nvCxnSpPr>
              <p:spPr>
                <a:xfrm>
                  <a:off x="7958907" y="3219394"/>
                  <a:ext cx="565661" cy="1064940"/>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D8D4EB98-C38E-2AEE-5BE4-028092B20812}"/>
                    </a:ext>
                  </a:extLst>
                </p:cNvPr>
                <p:cNvSpPr txBox="1"/>
                <p:nvPr/>
              </p:nvSpPr>
              <p:spPr>
                <a:xfrm>
                  <a:off x="7618691" y="4256672"/>
                  <a:ext cx="2445664"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rPr>
                    <a:t>One for each output </a:t>
                  </a:r>
                </a:p>
              </p:txBody>
            </p:sp>
          </p:grpSp>
          <p:sp>
            <p:nvSpPr>
              <p:cNvPr id="5" name="Rectangle 4">
                <a:extLst>
                  <a:ext uri="{FF2B5EF4-FFF2-40B4-BE49-F238E27FC236}">
                    <a16:creationId xmlns:a16="http://schemas.microsoft.com/office/drawing/2014/main" id="{2BF17484-C435-AD56-0F52-CA3D14D4BBDC}"/>
                  </a:ext>
                </a:extLst>
              </p:cNvPr>
              <p:cNvSpPr/>
              <p:nvPr/>
            </p:nvSpPr>
            <p:spPr>
              <a:xfrm>
                <a:off x="4405649" y="1550865"/>
                <a:ext cx="281918" cy="245217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11" name="Rectangle 10">
              <a:extLst>
                <a:ext uri="{FF2B5EF4-FFF2-40B4-BE49-F238E27FC236}">
                  <a16:creationId xmlns:a16="http://schemas.microsoft.com/office/drawing/2014/main" id="{9877B460-5DFB-3746-FF66-2B35B8124F33}"/>
                </a:ext>
              </a:extLst>
            </p:cNvPr>
            <p:cNvSpPr/>
            <p:nvPr/>
          </p:nvSpPr>
          <p:spPr>
            <a:xfrm>
              <a:off x="911480" y="4238963"/>
              <a:ext cx="293373" cy="31464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F87BA58-1D8B-52F2-CFA6-C8DFF0F5A41D}"/>
                </a:ext>
              </a:extLst>
            </p:cNvPr>
            <p:cNvSpPr/>
            <p:nvPr/>
          </p:nvSpPr>
          <p:spPr>
            <a:xfrm>
              <a:off x="2139646" y="4326815"/>
              <a:ext cx="424331" cy="31464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6012746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42" name="Text Box 2">
            <a:extLst>
              <a:ext uri="{FF2B5EF4-FFF2-40B4-BE49-F238E27FC236}">
                <a16:creationId xmlns:a16="http://schemas.microsoft.com/office/drawing/2014/main" id="{E4D0B31D-4309-41CF-8C4C-B473E8F487AA}"/>
              </a:ext>
            </a:extLst>
          </p:cNvPr>
          <p:cNvSpPr txBox="1">
            <a:spLocks noChangeArrowheads="1"/>
          </p:cNvSpPr>
          <p:nvPr/>
        </p:nvSpPr>
        <p:spPr bwMode="auto">
          <a:xfrm>
            <a:off x="293895" y="121275"/>
            <a:ext cx="9691591" cy="1325563"/>
          </a:xfrm>
          <a:prstGeom prst="rect">
            <a:avLst/>
          </a:prstGeom>
        </p:spPr>
        <p:txBody>
          <a:bodyPr vert="horz" lIns="91440" tIns="45720" rIns="91440" bIns="45720" rtlCol="0" anchor="ctr">
            <a:normAutofit/>
          </a:bodyPr>
          <a:lstStyle>
            <a:lvl1pPr>
              <a:lnSpc>
                <a:spcPct val="90000"/>
              </a:lnSpc>
              <a:spcBef>
                <a:spcPct val="0"/>
              </a:spcBef>
              <a:buNone/>
              <a:defRPr sz="4400">
                <a:latin typeface="+mj-lt"/>
                <a:ea typeface="+mj-ea"/>
                <a:cs typeface="+mj-cs"/>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altLang="en-US" sz="3600" b="0" i="0" u="none" strike="noStrike" kern="1200" cap="none" spc="-7" normalizeH="0" baseline="0" noProof="0" dirty="0">
                <a:ln>
                  <a:noFill/>
                </a:ln>
                <a:solidFill>
                  <a:prstClr val="black"/>
                </a:solidFill>
                <a:effectLst/>
                <a:uLnTx/>
                <a:uFillTx/>
                <a:latin typeface="Calibri Light" panose="020F0302020204030204"/>
                <a:ea typeface="+mj-ea"/>
                <a:cs typeface="+mj-cs"/>
              </a:rPr>
              <a:t>Binary Classification with </a:t>
            </a:r>
            <a:r>
              <a:rPr kumimoji="0" lang="en-US" altLang="en-US" sz="3600" b="0" i="0" u="none" strike="noStrike" kern="1200" cap="none" spc="-7" normalizeH="0" baseline="0" noProof="0" dirty="0" err="1">
                <a:ln>
                  <a:noFill/>
                </a:ln>
                <a:solidFill>
                  <a:prstClr val="black"/>
                </a:solidFill>
                <a:effectLst/>
                <a:uLnTx/>
                <a:uFillTx/>
                <a:latin typeface="Calibri Light" panose="020F0302020204030204"/>
                <a:ea typeface="+mj-ea"/>
                <a:cs typeface="+mj-cs"/>
              </a:rPr>
              <a:t>Softmax</a:t>
            </a:r>
            <a:r>
              <a:rPr kumimoji="0" lang="en-US" altLang="en-US" sz="3600" b="0" i="0" u="none" strike="noStrike" kern="1200" cap="none" spc="-7" normalizeH="0" baseline="0" noProof="0" dirty="0">
                <a:ln>
                  <a:noFill/>
                </a:ln>
                <a:solidFill>
                  <a:prstClr val="black"/>
                </a:solidFill>
                <a:effectLst/>
                <a:uLnTx/>
                <a:uFillTx/>
                <a:latin typeface="Calibri Light" panose="020F0302020204030204"/>
                <a:ea typeface="+mj-ea"/>
                <a:cs typeface="+mj-cs"/>
              </a:rPr>
              <a:t> and Cross Entropy Loss function</a:t>
            </a:r>
            <a:endParaRPr kumimoji="0" lang="en-US" altLang="en-US" sz="3600" b="0" i="0" u="none" strike="noStrike" kern="1200" cap="none" spc="0" normalizeH="0" baseline="0" noProof="0" dirty="0">
              <a:ln>
                <a:noFill/>
              </a:ln>
              <a:solidFill>
                <a:prstClr val="black"/>
              </a:solidFill>
              <a:effectLst/>
              <a:uLnTx/>
              <a:uFillTx/>
              <a:latin typeface="Calibri Light" panose="020F0302020204030204"/>
              <a:ea typeface="+mj-ea"/>
              <a:cs typeface="+mj-cs"/>
            </a:endParaRPr>
          </a:p>
        </p:txBody>
      </p:sp>
      <p:sp>
        <p:nvSpPr>
          <p:cNvPr id="144" name="Rectangle 143">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88880" y="0"/>
            <a:ext cx="210312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6" name="Oval 145">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5400" y="2358913"/>
            <a:ext cx="2140172" cy="2140172"/>
          </a:xfrm>
          <a:prstGeom prst="ellipse">
            <a:avLst/>
          </a:prstGeom>
          <a:solidFill>
            <a:srgbClr val="FFFFFF"/>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251" name="Graphic 73" descr="Brain">
            <a:extLst>
              <a:ext uri="{FF2B5EF4-FFF2-40B4-BE49-F238E27FC236}">
                <a16:creationId xmlns:a16="http://schemas.microsoft.com/office/drawing/2014/main" id="{14D034BD-DFE2-4FB3-ACAC-601BDC71EDF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13987" y="2857501"/>
            <a:ext cx="1142998" cy="1142998"/>
          </a:xfrm>
          <a:prstGeom prst="rect">
            <a:avLst/>
          </a:prstGeom>
        </p:spPr>
      </p:pic>
      <mc:AlternateContent xmlns:mc="http://schemas.openxmlformats.org/markup-compatibility/2006">
        <mc:Choice xmlns:a14="http://schemas.microsoft.com/office/drawing/2010/main" Requires="a14">
          <p:graphicFrame>
            <p:nvGraphicFramePr>
              <p:cNvPr id="2" name="Diagram 1">
                <a:extLst>
                  <a:ext uri="{FF2B5EF4-FFF2-40B4-BE49-F238E27FC236}">
                    <a16:creationId xmlns:a16="http://schemas.microsoft.com/office/drawing/2014/main" id="{9F626954-DB90-5AF8-9F64-C74E4795CCB9}"/>
                  </a:ext>
                </a:extLst>
              </p:cNvPr>
              <p:cNvGraphicFramePr/>
              <p:nvPr>
                <p:extLst>
                  <p:ext uri="{D42A27DB-BD31-4B8C-83A1-F6EECF244321}">
                    <p14:modId xmlns:p14="http://schemas.microsoft.com/office/powerpoint/2010/main" val="1263343588"/>
                  </p:ext>
                </p:extLst>
              </p:nvPr>
            </p:nvGraphicFramePr>
            <p:xfrm>
              <a:off x="464684" y="4696105"/>
              <a:ext cx="8641994" cy="204062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mc:Choice>
        <mc:Fallback>
          <p:graphicFrame>
            <p:nvGraphicFramePr>
              <p:cNvPr id="2" name="Diagram 1">
                <a:extLst>
                  <a:ext uri="{FF2B5EF4-FFF2-40B4-BE49-F238E27FC236}">
                    <a16:creationId xmlns:a16="http://schemas.microsoft.com/office/drawing/2014/main" id="{9F626954-DB90-5AF8-9F64-C74E4795CCB9}"/>
                  </a:ext>
                </a:extLst>
              </p:cNvPr>
              <p:cNvGraphicFramePr/>
              <p:nvPr>
                <p:extLst>
                  <p:ext uri="{D42A27DB-BD31-4B8C-83A1-F6EECF244321}">
                    <p14:modId xmlns:p14="http://schemas.microsoft.com/office/powerpoint/2010/main" val="1263343588"/>
                  </p:ext>
                </p:extLst>
              </p:nvPr>
            </p:nvGraphicFramePr>
            <p:xfrm>
              <a:off x="464684" y="4696105"/>
              <a:ext cx="8641994" cy="2040620"/>
            </p:xfrm>
            <a:graphic>
              <a:graphicData uri="http://schemas.openxmlformats.org/drawingml/2006/diagram">
                <dgm:relIds xmlns:dgm="http://schemas.openxmlformats.org/drawingml/2006/diagram" xmlns:r="http://schemas.openxmlformats.org/officeDocument/2006/relationships" r:dm="rId9" r:lo="rId5" r:qs="rId6" r:cs="rId7"/>
              </a:graphicData>
            </a:graphic>
          </p:graphicFrame>
        </mc:Fallback>
      </mc:AlternateContent>
      <p:grpSp>
        <p:nvGrpSpPr>
          <p:cNvPr id="6" name="Group 5">
            <a:extLst>
              <a:ext uri="{FF2B5EF4-FFF2-40B4-BE49-F238E27FC236}">
                <a16:creationId xmlns:a16="http://schemas.microsoft.com/office/drawing/2014/main" id="{5DDED060-BBAC-28B9-CB93-02A330D11D22}"/>
              </a:ext>
            </a:extLst>
          </p:cNvPr>
          <p:cNvGrpSpPr/>
          <p:nvPr/>
        </p:nvGrpSpPr>
        <p:grpSpPr>
          <a:xfrm>
            <a:off x="165421" y="1336289"/>
            <a:ext cx="8183117" cy="3181794"/>
            <a:chOff x="165421" y="1336289"/>
            <a:chExt cx="8183117" cy="3181794"/>
          </a:xfrm>
        </p:grpSpPr>
        <p:grpSp>
          <p:nvGrpSpPr>
            <p:cNvPr id="15" name="Group 14">
              <a:extLst>
                <a:ext uri="{FF2B5EF4-FFF2-40B4-BE49-F238E27FC236}">
                  <a16:creationId xmlns:a16="http://schemas.microsoft.com/office/drawing/2014/main" id="{FFDF63C2-6868-CAAA-61EE-761582893A1A}"/>
                </a:ext>
              </a:extLst>
            </p:cNvPr>
            <p:cNvGrpSpPr/>
            <p:nvPr/>
          </p:nvGrpSpPr>
          <p:grpSpPr>
            <a:xfrm>
              <a:off x="165421" y="1336289"/>
              <a:ext cx="8183117" cy="3181794"/>
              <a:chOff x="165421" y="1336289"/>
              <a:chExt cx="8183117" cy="3181794"/>
            </a:xfrm>
          </p:grpSpPr>
          <p:pic>
            <p:nvPicPr>
              <p:cNvPr id="14" name="Picture 13">
                <a:extLst>
                  <a:ext uri="{FF2B5EF4-FFF2-40B4-BE49-F238E27FC236}">
                    <a16:creationId xmlns:a16="http://schemas.microsoft.com/office/drawing/2014/main" id="{CECCC384-C3BC-5E46-84FB-01A0ADCF01F5}"/>
                  </a:ext>
                </a:extLst>
              </p:cNvPr>
              <p:cNvPicPr>
                <a:picLocks noChangeAspect="1"/>
              </p:cNvPicPr>
              <p:nvPr/>
            </p:nvPicPr>
            <p:blipFill>
              <a:blip r:embed="rId10"/>
              <a:stretch>
                <a:fillRect/>
              </a:stretch>
            </p:blipFill>
            <p:spPr>
              <a:xfrm>
                <a:off x="165421" y="1336289"/>
                <a:ext cx="8183117" cy="3181794"/>
              </a:xfrm>
              <a:prstGeom prst="rect">
                <a:avLst/>
              </a:prstGeom>
            </p:spPr>
          </p:pic>
          <p:grpSp>
            <p:nvGrpSpPr>
              <p:cNvPr id="12" name="Group 11">
                <a:extLst>
                  <a:ext uri="{FF2B5EF4-FFF2-40B4-BE49-F238E27FC236}">
                    <a16:creationId xmlns:a16="http://schemas.microsoft.com/office/drawing/2014/main" id="{0298A362-5CFD-3870-7DE0-7997C6372D6A}"/>
                  </a:ext>
                </a:extLst>
              </p:cNvPr>
              <p:cNvGrpSpPr/>
              <p:nvPr/>
            </p:nvGrpSpPr>
            <p:grpSpPr>
              <a:xfrm>
                <a:off x="3895577" y="1884896"/>
                <a:ext cx="890104" cy="1593453"/>
                <a:chOff x="3895577" y="1884896"/>
                <a:chExt cx="890104" cy="1593453"/>
              </a:xfrm>
            </p:grpSpPr>
            <p:sp>
              <p:nvSpPr>
                <p:cNvPr id="5" name="Rectangle 4">
                  <a:extLst>
                    <a:ext uri="{FF2B5EF4-FFF2-40B4-BE49-F238E27FC236}">
                      <a16:creationId xmlns:a16="http://schemas.microsoft.com/office/drawing/2014/main" id="{63113216-11DB-6DA0-16CC-CCA133CE58FF}"/>
                    </a:ext>
                  </a:extLst>
                </p:cNvPr>
                <p:cNvSpPr/>
                <p:nvPr/>
              </p:nvSpPr>
              <p:spPr>
                <a:xfrm>
                  <a:off x="4343229" y="2278020"/>
                  <a:ext cx="287765" cy="120032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CC388586-B29C-65DF-A485-66CDCA308642}"/>
                        </a:ext>
                      </a:extLst>
                    </p:cNvPr>
                    <p:cNvSpPr txBox="1"/>
                    <p:nvPr/>
                  </p:nvSpPr>
                  <p:spPr>
                    <a:xfrm>
                      <a:off x="3895577" y="1884896"/>
                      <a:ext cx="183960" cy="276999"/>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accPr>
                              <m:e>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𝑝</m:t>
                                </m:r>
                              </m:e>
                            </m:acc>
                          </m:oMath>
                        </m:oMathPara>
                      </a14:m>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10" name="TextBox 9">
                      <a:extLst>
                        <a:ext uri="{FF2B5EF4-FFF2-40B4-BE49-F238E27FC236}">
                          <a16:creationId xmlns:a16="http://schemas.microsoft.com/office/drawing/2014/main" id="{CC388586-B29C-65DF-A485-66CDCA308642}"/>
                        </a:ext>
                      </a:extLst>
                    </p:cNvPr>
                    <p:cNvSpPr txBox="1">
                      <a:spLocks noRot="1" noChangeAspect="1" noMove="1" noResize="1" noEditPoints="1" noAdjustHandles="1" noChangeArrowheads="1" noChangeShapeType="1" noTextEdit="1"/>
                    </p:cNvSpPr>
                    <p:nvPr/>
                  </p:nvSpPr>
                  <p:spPr>
                    <a:xfrm>
                      <a:off x="3895577" y="1884896"/>
                      <a:ext cx="183960" cy="276999"/>
                    </a:xfrm>
                    <a:prstGeom prst="rect">
                      <a:avLst/>
                    </a:prstGeom>
                    <a:blipFill>
                      <a:blip r:embed="rId14"/>
                      <a:stretch>
                        <a:fillRect l="-33333" t="-23913" r="-126667" b="-239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0D5510B7-6A84-7763-50DA-23324C356732}"/>
                        </a:ext>
                      </a:extLst>
                    </p:cNvPr>
                    <p:cNvSpPr txBox="1"/>
                    <p:nvPr/>
                  </p:nvSpPr>
                  <p:spPr>
                    <a:xfrm>
                      <a:off x="4395131" y="1917216"/>
                      <a:ext cx="186718" cy="276999"/>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accPr>
                              <m:e>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𝑦</m:t>
                                </m:r>
                              </m:e>
                            </m:acc>
                          </m:oMath>
                        </m:oMathPara>
                      </a14:m>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11" name="TextBox 10">
                      <a:extLst>
                        <a:ext uri="{FF2B5EF4-FFF2-40B4-BE49-F238E27FC236}">
                          <a16:creationId xmlns:a16="http://schemas.microsoft.com/office/drawing/2014/main" id="{0D5510B7-6A84-7763-50DA-23324C356732}"/>
                        </a:ext>
                      </a:extLst>
                    </p:cNvPr>
                    <p:cNvSpPr txBox="1">
                      <a:spLocks noRot="1" noChangeAspect="1" noMove="1" noResize="1" noEditPoints="1" noAdjustHandles="1" noChangeArrowheads="1" noChangeShapeType="1" noTextEdit="1"/>
                    </p:cNvSpPr>
                    <p:nvPr/>
                  </p:nvSpPr>
                  <p:spPr>
                    <a:xfrm>
                      <a:off x="4395131" y="1917216"/>
                      <a:ext cx="186718" cy="276999"/>
                    </a:xfrm>
                    <a:prstGeom prst="rect">
                      <a:avLst/>
                    </a:prstGeom>
                    <a:blipFill>
                      <a:blip r:embed="rId15"/>
                      <a:stretch>
                        <a:fillRect l="-32258" t="-26667" r="-74194" b="-26667"/>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A4C98007-0CD3-E910-E8DE-AFD0B28CDAA5}"/>
                    </a:ext>
                  </a:extLst>
                </p:cNvPr>
                <p:cNvSpPr txBox="1"/>
                <p:nvPr/>
              </p:nvSpPr>
              <p:spPr>
                <a:xfrm>
                  <a:off x="4343229" y="2257336"/>
                  <a:ext cx="442452"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0</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a:t>
                  </a:r>
                </a:p>
              </p:txBody>
            </p:sp>
          </p:grpSp>
        </p:grpSp>
        <p:sp>
          <p:nvSpPr>
            <p:cNvPr id="3" name="Rectangle 2">
              <a:extLst>
                <a:ext uri="{FF2B5EF4-FFF2-40B4-BE49-F238E27FC236}">
                  <a16:creationId xmlns:a16="http://schemas.microsoft.com/office/drawing/2014/main" id="{3479C0D8-B023-6A17-DB7E-D2596DA26BDC}"/>
                </a:ext>
              </a:extLst>
            </p:cNvPr>
            <p:cNvSpPr/>
            <p:nvPr/>
          </p:nvSpPr>
          <p:spPr>
            <a:xfrm>
              <a:off x="976025" y="4163657"/>
              <a:ext cx="454742" cy="31464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B7DCB1F4-CB76-E40B-BAD9-A283B24AF38A}"/>
                </a:ext>
              </a:extLst>
            </p:cNvPr>
            <p:cNvSpPr/>
            <p:nvPr/>
          </p:nvSpPr>
          <p:spPr>
            <a:xfrm>
              <a:off x="2208562" y="4196884"/>
              <a:ext cx="556153" cy="31464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52954890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A686B7-56B5-440B-A67E-3BD61ABC4B3F}"/>
              </a:ext>
            </a:extLst>
          </p:cNvPr>
          <p:cNvSpPr>
            <a:spLocks noGrp="1"/>
          </p:cNvSpPr>
          <p:nvPr>
            <p:ph type="title"/>
          </p:nvPr>
        </p:nvSpPr>
        <p:spPr/>
        <p:txBody>
          <a:bodyPr>
            <a:normAutofit/>
          </a:bodyPr>
          <a:lstStyle/>
          <a:p>
            <a:r>
              <a:rPr lang="en-US" b="0" dirty="0"/>
              <a:t>Multiclass Classification: One-vs-all</a:t>
            </a:r>
            <a:r>
              <a:rPr lang="en-US" dirty="0">
                <a:cs typeface="Calibri Light"/>
              </a:rPr>
              <a:t> </a:t>
            </a:r>
            <a:endParaRPr lang="en-US"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F5B02B5B-0578-4FC3-80B3-44B69592095B}"/>
                  </a:ext>
                </a:extLst>
              </p:cNvPr>
              <p:cNvSpPr>
                <a:spLocks noGrp="1"/>
              </p:cNvSpPr>
              <p:nvPr>
                <p:ph idx="1"/>
              </p:nvPr>
            </p:nvSpPr>
            <p:spPr/>
            <p:txBody>
              <a:bodyPr vert="horz" lIns="91440" tIns="45720" rIns="91440" bIns="45720" rtlCol="0" anchor="t">
                <a:normAutofit/>
              </a:bodyPr>
              <a:lstStyle/>
              <a:p>
                <a:r>
                  <a:rPr lang="en-US" dirty="0">
                    <a:latin typeface="Times New Roman" panose="02020603050405020304" pitchFamily="18" charset="0"/>
                    <a:cs typeface="Times New Roman" panose="02020603050405020304" pitchFamily="18" charset="0"/>
                  </a:rPr>
                  <a:t>If there are </a:t>
                </a:r>
                <a14:m>
                  <m:oMath xmlns:m="http://schemas.openxmlformats.org/officeDocument/2006/math">
                    <m:r>
                      <a:rPr lang="en-US" b="0" i="1" smtClean="0">
                        <a:latin typeface="Cambria Math" panose="02040503050406030204" pitchFamily="18" charset="0"/>
                        <a:cs typeface="Times New Roman" panose="02020603050405020304" pitchFamily="18" charset="0"/>
                      </a:rPr>
                      <m:t>𝐾</m:t>
                    </m:r>
                    <m:r>
                      <a:rPr lang="en-US" b="0" i="1" smtClean="0">
                        <a:latin typeface="Cambria Math" panose="02040503050406030204" pitchFamily="18" charset="0"/>
                        <a:cs typeface="Times New Roman" panose="02020603050405020304" pitchFamily="18" charset="0"/>
                      </a:rPr>
                      <m:t> </m:t>
                    </m:r>
                  </m:oMath>
                </a14:m>
                <a:r>
                  <a:rPr lang="en-US" dirty="0">
                    <a:latin typeface="Times New Roman" panose="02020603050405020304" pitchFamily="18" charset="0"/>
                    <a:cs typeface="Times New Roman" panose="02020603050405020304" pitchFamily="18" charset="0"/>
                  </a:rPr>
                  <a:t>classes in output, fit </a:t>
                </a:r>
                <a14:m>
                  <m:oMath xmlns:m="http://schemas.openxmlformats.org/officeDocument/2006/math">
                    <m:r>
                      <a:rPr lang="en-US" b="0" i="1" smtClean="0">
                        <a:latin typeface="Cambria Math" panose="02040503050406030204" pitchFamily="18" charset="0"/>
                        <a:cs typeface="Times New Roman" panose="02020603050405020304" pitchFamily="18" charset="0"/>
                      </a:rPr>
                      <m:t>𝐾</m:t>
                    </m:r>
                    <m:r>
                      <a:rPr lang="en-US" b="0" i="1" smtClean="0">
                        <a:latin typeface="Cambria Math" panose="02040503050406030204" pitchFamily="18" charset="0"/>
                        <a:cs typeface="Times New Roman" panose="02020603050405020304" pitchFamily="18" charset="0"/>
                      </a:rPr>
                      <m:t> </m:t>
                    </m:r>
                  </m:oMath>
                </a14:m>
                <a:r>
                  <a:rPr lang="en-US" dirty="0">
                    <a:latin typeface="Times New Roman" panose="02020603050405020304" pitchFamily="18" charset="0"/>
                    <a:cs typeface="Times New Roman" panose="02020603050405020304" pitchFamily="18" charset="0"/>
                  </a:rPr>
                  <a:t>binary logistic regressions</a:t>
                </a:r>
                <a:endParaRPr lang="en-US" dirty="0"/>
              </a:p>
              <a:p>
                <a:pPr marL="457200" lvl="1" indent="0">
                  <a:buNone/>
                </a:pPr>
                <a:endParaRPr lang="en-US" dirty="0">
                  <a:latin typeface="Times New Roman" panose="02020603050405020304" pitchFamily="18" charset="0"/>
                  <a:cs typeface="Times New Roman" panose="02020603050405020304" pitchFamily="18" charset="0"/>
                </a:endParaRPr>
              </a:p>
              <a:p>
                <a:pPr marL="457200" lvl="1" indent="0">
                  <a:buNone/>
                </a:pPr>
                <a:r>
                  <a:rPr lang="en-US" dirty="0">
                    <a:latin typeface="Times New Roman" panose="02020603050405020304" pitchFamily="18" charset="0"/>
                    <a:cs typeface="Times New Roman" panose="02020603050405020304" pitchFamily="18" charset="0"/>
                  </a:rPr>
                  <a:t>Choose one class and then lump all the others into a single second class. Do this repeatedly, applying binary logistic regression to each case. For each observation, the class with the highest predicted probability is the prediction for that observation.</a:t>
                </a:r>
              </a:p>
            </p:txBody>
          </p:sp>
        </mc:Choice>
        <mc:Fallback>
          <p:sp>
            <p:nvSpPr>
              <p:cNvPr id="3" name="Content Placeholder 2">
                <a:extLst>
                  <a:ext uri="{FF2B5EF4-FFF2-40B4-BE49-F238E27FC236}">
                    <a16:creationId xmlns:a16="http://schemas.microsoft.com/office/drawing/2014/main" id="{F5B02B5B-0578-4FC3-80B3-44B69592095B}"/>
                  </a:ext>
                </a:extLst>
              </p:cNvPr>
              <p:cNvSpPr>
                <a:spLocks noGrp="1" noRot="1" noChangeAspect="1" noMove="1" noResize="1" noEditPoints="1" noAdjustHandles="1" noChangeArrowheads="1" noChangeShapeType="1" noTextEdit="1"/>
              </p:cNvSpPr>
              <p:nvPr>
                <p:ph idx="1"/>
              </p:nvPr>
            </p:nvSpPr>
            <p:spPr>
              <a:blipFill>
                <a:blip r:embed="rId3"/>
                <a:stretch>
                  <a:fillRect l="-1043" t="-2521" r="-522"/>
                </a:stretch>
              </a:blipFill>
            </p:spPr>
            <p:txBody>
              <a:bodyPr/>
              <a:lstStyle/>
              <a:p>
                <a:r>
                  <a:rPr lang="en-US">
                    <a:noFill/>
                  </a:rPr>
                  <a:t> </a:t>
                </a:r>
              </a:p>
            </p:txBody>
          </p:sp>
        </mc:Fallback>
      </mc:AlternateContent>
    </p:spTree>
    <p:extLst>
      <p:ext uri="{BB962C8B-B14F-4D97-AF65-F5344CB8AC3E}">
        <p14:creationId xmlns:p14="http://schemas.microsoft.com/office/powerpoint/2010/main" val="90435651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42" name="Text Box 2">
            <a:extLst>
              <a:ext uri="{FF2B5EF4-FFF2-40B4-BE49-F238E27FC236}">
                <a16:creationId xmlns:a16="http://schemas.microsoft.com/office/drawing/2014/main" id="{E4D0B31D-4309-41CF-8C4C-B473E8F487AA}"/>
              </a:ext>
            </a:extLst>
          </p:cNvPr>
          <p:cNvSpPr txBox="1">
            <a:spLocks noChangeArrowheads="1"/>
          </p:cNvSpPr>
          <p:nvPr/>
        </p:nvSpPr>
        <p:spPr bwMode="auto">
          <a:xfrm>
            <a:off x="195573" y="-6985"/>
            <a:ext cx="9691591" cy="1211847"/>
          </a:xfrm>
          <a:prstGeom prst="rect">
            <a:avLst/>
          </a:prstGeom>
        </p:spPr>
        <p:txBody>
          <a:bodyPr vert="horz" lIns="91440" tIns="45720" rIns="91440" bIns="45720" rtlCol="0" anchor="ctr">
            <a:normAutofit/>
          </a:bodyPr>
          <a:lstStyle>
            <a:lvl1pPr>
              <a:lnSpc>
                <a:spcPct val="90000"/>
              </a:lnSpc>
              <a:spcBef>
                <a:spcPct val="0"/>
              </a:spcBef>
              <a:buNone/>
              <a:defRPr sz="4400">
                <a:latin typeface="+mj-lt"/>
                <a:ea typeface="+mj-ea"/>
                <a:cs typeface="+mj-cs"/>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3200" b="0" i="0" u="none" strike="noStrike" kern="1200" cap="none" spc="-7" normalizeH="0" baseline="0" noProof="0" dirty="0" err="1">
                <a:ln>
                  <a:noFill/>
                </a:ln>
                <a:solidFill>
                  <a:prstClr val="black"/>
                </a:solidFill>
                <a:effectLst/>
                <a:uLnTx/>
                <a:uFillTx/>
                <a:latin typeface="Calibri Light" panose="020F0302020204030204"/>
                <a:ea typeface="+mj-ea"/>
                <a:cs typeface="+mj-cs"/>
              </a:rPr>
              <a:t>MultiClass</a:t>
            </a:r>
            <a:r>
              <a:rPr kumimoji="0" lang="en-US" sz="3200" b="0" i="0" u="none" strike="noStrike" kern="1200" cap="none" spc="-7" normalizeH="0" baseline="0" noProof="0" dirty="0">
                <a:ln>
                  <a:noFill/>
                </a:ln>
                <a:solidFill>
                  <a:prstClr val="black"/>
                </a:solidFill>
                <a:effectLst/>
                <a:uLnTx/>
                <a:uFillTx/>
                <a:latin typeface="Calibri Light" panose="020F0302020204030204"/>
                <a:ea typeface="+mj-ea"/>
                <a:cs typeface="+mj-cs"/>
              </a:rPr>
              <a:t> Classification – One vs All</a:t>
            </a:r>
            <a:endParaRPr kumimoji="0" lang="en-US" altLang="en-US" sz="3200" b="0" i="0" u="none" strike="noStrike" kern="1200" cap="none" spc="0" normalizeH="0" baseline="0" noProof="0" dirty="0">
              <a:ln>
                <a:noFill/>
              </a:ln>
              <a:solidFill>
                <a:prstClr val="black"/>
              </a:solidFill>
              <a:effectLst/>
              <a:uLnTx/>
              <a:uFillTx/>
              <a:latin typeface="Calibri Light" panose="020F0302020204030204"/>
              <a:ea typeface="+mj-ea"/>
              <a:cs typeface="+mj-cs"/>
            </a:endParaRPr>
          </a:p>
        </p:txBody>
      </p:sp>
      <p:sp>
        <p:nvSpPr>
          <p:cNvPr id="144" name="Rectangle 143">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88880" y="0"/>
            <a:ext cx="210312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6" name="Oval 145">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5400" y="2358913"/>
            <a:ext cx="2140172" cy="2140172"/>
          </a:xfrm>
          <a:prstGeom prst="ellipse">
            <a:avLst/>
          </a:prstGeom>
          <a:solidFill>
            <a:srgbClr val="FFFFFF"/>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251" name="Graphic 73" descr="Brain">
            <a:extLst>
              <a:ext uri="{FF2B5EF4-FFF2-40B4-BE49-F238E27FC236}">
                <a16:creationId xmlns:a16="http://schemas.microsoft.com/office/drawing/2014/main" id="{14D034BD-DFE2-4FB3-ACAC-601BDC71EDF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13987" y="2857501"/>
            <a:ext cx="1142998" cy="1142998"/>
          </a:xfrm>
          <a:prstGeom prst="rect">
            <a:avLst/>
          </a:prstGeom>
        </p:spPr>
      </p:pic>
      <p:grpSp>
        <p:nvGrpSpPr>
          <p:cNvPr id="11" name="Group 10">
            <a:extLst>
              <a:ext uri="{FF2B5EF4-FFF2-40B4-BE49-F238E27FC236}">
                <a16:creationId xmlns:a16="http://schemas.microsoft.com/office/drawing/2014/main" id="{75F3B2C7-507D-8260-48CC-2D6A7AB6DB50}"/>
              </a:ext>
            </a:extLst>
          </p:cNvPr>
          <p:cNvGrpSpPr/>
          <p:nvPr/>
        </p:nvGrpSpPr>
        <p:grpSpPr>
          <a:xfrm>
            <a:off x="195573" y="1046462"/>
            <a:ext cx="8641995" cy="3622077"/>
            <a:chOff x="259939" y="1401324"/>
            <a:chExt cx="8641995" cy="3622077"/>
          </a:xfrm>
        </p:grpSpPr>
        <p:pic>
          <p:nvPicPr>
            <p:cNvPr id="9" name="Picture 8">
              <a:extLst>
                <a:ext uri="{FF2B5EF4-FFF2-40B4-BE49-F238E27FC236}">
                  <a16:creationId xmlns:a16="http://schemas.microsoft.com/office/drawing/2014/main" id="{5F33A86C-DB61-6837-1CEB-F4C0E16FCFE1}"/>
                </a:ext>
              </a:extLst>
            </p:cNvPr>
            <p:cNvPicPr>
              <a:picLocks noChangeAspect="1"/>
            </p:cNvPicPr>
            <p:nvPr/>
          </p:nvPicPr>
          <p:blipFill>
            <a:blip r:embed="rId4"/>
            <a:stretch>
              <a:fillRect/>
            </a:stretch>
          </p:blipFill>
          <p:spPr>
            <a:xfrm>
              <a:off x="259939" y="1401324"/>
              <a:ext cx="8641995" cy="3622077"/>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FA382AE8-35E0-A195-0539-FCF0221506EB}"/>
                    </a:ext>
                  </a:extLst>
                </p:cNvPr>
                <p:cNvSpPr txBox="1"/>
                <p:nvPr/>
              </p:nvSpPr>
              <p:spPr>
                <a:xfrm>
                  <a:off x="4058152" y="1432164"/>
                  <a:ext cx="183960" cy="276999"/>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accPr>
                          <m:e>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𝑝</m:t>
                            </m:r>
                          </m:e>
                        </m:acc>
                      </m:oMath>
                    </m:oMathPara>
                  </a14:m>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8" name="TextBox 7">
                  <a:extLst>
                    <a:ext uri="{FF2B5EF4-FFF2-40B4-BE49-F238E27FC236}">
                      <a16:creationId xmlns:a16="http://schemas.microsoft.com/office/drawing/2014/main" id="{FA382AE8-35E0-A195-0539-FCF0221506EB}"/>
                    </a:ext>
                  </a:extLst>
                </p:cNvPr>
                <p:cNvSpPr txBox="1">
                  <a:spLocks noRot="1" noChangeAspect="1" noMove="1" noResize="1" noEditPoints="1" noAdjustHandles="1" noChangeArrowheads="1" noChangeShapeType="1" noTextEdit="1"/>
                </p:cNvSpPr>
                <p:nvPr/>
              </p:nvSpPr>
              <p:spPr>
                <a:xfrm>
                  <a:off x="4058152" y="1432164"/>
                  <a:ext cx="183960" cy="276999"/>
                </a:xfrm>
                <a:prstGeom prst="rect">
                  <a:avLst/>
                </a:prstGeom>
                <a:blipFill>
                  <a:blip r:embed="rId5"/>
                  <a:stretch>
                    <a:fillRect l="-32258" t="-23913" r="-119355" b="-23913"/>
                  </a:stretch>
                </a:blipFill>
              </p:spPr>
              <p:txBody>
                <a:bodyPr/>
                <a:lstStyle/>
                <a:p>
                  <a:r>
                    <a:rPr lang="en-US">
                      <a:noFill/>
                    </a:rPr>
                    <a:t> </a:t>
                  </a:r>
                </a:p>
              </p:txBody>
            </p:sp>
          </mc:Fallback>
        </mc:AlternateContent>
        <p:grpSp>
          <p:nvGrpSpPr>
            <p:cNvPr id="19" name="Group 18">
              <a:extLst>
                <a:ext uri="{FF2B5EF4-FFF2-40B4-BE49-F238E27FC236}">
                  <a16:creationId xmlns:a16="http://schemas.microsoft.com/office/drawing/2014/main" id="{B1B55E4F-E858-AC1C-76C9-7F50B1F65734}"/>
                </a:ext>
              </a:extLst>
            </p:cNvPr>
            <p:cNvGrpSpPr/>
            <p:nvPr/>
          </p:nvGrpSpPr>
          <p:grpSpPr>
            <a:xfrm>
              <a:off x="4439978" y="1432164"/>
              <a:ext cx="284756" cy="2922103"/>
              <a:chOff x="4593633" y="2116127"/>
              <a:chExt cx="284756" cy="2922103"/>
            </a:xfrm>
          </p:grpSpPr>
          <p:sp>
            <p:nvSpPr>
              <p:cNvPr id="4" name="TextBox 3">
                <a:extLst>
                  <a:ext uri="{FF2B5EF4-FFF2-40B4-BE49-F238E27FC236}">
                    <a16:creationId xmlns:a16="http://schemas.microsoft.com/office/drawing/2014/main" id="{1A189AD5-C229-25FD-185E-A57A42BB9629}"/>
                  </a:ext>
                </a:extLst>
              </p:cNvPr>
              <p:cNvSpPr txBox="1"/>
              <p:nvPr/>
            </p:nvSpPr>
            <p:spPr>
              <a:xfrm>
                <a:off x="4593634" y="2586058"/>
                <a:ext cx="28191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0</a:t>
                </a:r>
              </a:p>
            </p:txBody>
          </p:sp>
          <p:sp>
            <p:nvSpPr>
              <p:cNvPr id="5" name="TextBox 4">
                <a:extLst>
                  <a:ext uri="{FF2B5EF4-FFF2-40B4-BE49-F238E27FC236}">
                    <a16:creationId xmlns:a16="http://schemas.microsoft.com/office/drawing/2014/main" id="{4B13C533-B0DE-C54F-AFF2-7D39F527B759}"/>
                  </a:ext>
                </a:extLst>
              </p:cNvPr>
              <p:cNvSpPr txBox="1"/>
              <p:nvPr/>
            </p:nvSpPr>
            <p:spPr>
              <a:xfrm>
                <a:off x="4593634" y="3260299"/>
                <a:ext cx="28191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0</a:t>
                </a:r>
              </a:p>
            </p:txBody>
          </p:sp>
          <p:sp>
            <p:nvSpPr>
              <p:cNvPr id="6" name="TextBox 5">
                <a:extLst>
                  <a:ext uri="{FF2B5EF4-FFF2-40B4-BE49-F238E27FC236}">
                    <a16:creationId xmlns:a16="http://schemas.microsoft.com/office/drawing/2014/main" id="{164781F5-B7B9-B72F-006A-06EABA60B96C}"/>
                  </a:ext>
                </a:extLst>
              </p:cNvPr>
              <p:cNvSpPr txBox="1"/>
              <p:nvPr/>
            </p:nvSpPr>
            <p:spPr>
              <a:xfrm>
                <a:off x="4593634" y="3976216"/>
                <a:ext cx="28191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a:t>
                </a:r>
              </a:p>
            </p:txBody>
          </p:sp>
          <p:sp>
            <p:nvSpPr>
              <p:cNvPr id="7" name="Rectangle 6">
                <a:extLst>
                  <a:ext uri="{FF2B5EF4-FFF2-40B4-BE49-F238E27FC236}">
                    <a16:creationId xmlns:a16="http://schemas.microsoft.com/office/drawing/2014/main" id="{4D37DCD4-321B-3A35-D5DA-89EF29C3EAA2}"/>
                  </a:ext>
                </a:extLst>
              </p:cNvPr>
              <p:cNvSpPr/>
              <p:nvPr/>
            </p:nvSpPr>
            <p:spPr>
              <a:xfrm>
                <a:off x="4596471" y="2509611"/>
                <a:ext cx="281918" cy="245217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8E415B94-FA41-78A8-172A-70F811630158}"/>
                  </a:ext>
                </a:extLst>
              </p:cNvPr>
              <p:cNvSpPr txBox="1"/>
              <p:nvPr/>
            </p:nvSpPr>
            <p:spPr>
              <a:xfrm>
                <a:off x="4593633" y="4668898"/>
                <a:ext cx="28191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0</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01B50329-85FE-934A-CAC1-0EB614039A60}"/>
                      </a:ext>
                    </a:extLst>
                  </p:cNvPr>
                  <p:cNvSpPr txBox="1"/>
                  <p:nvPr/>
                </p:nvSpPr>
                <p:spPr>
                  <a:xfrm>
                    <a:off x="4641233" y="2116127"/>
                    <a:ext cx="186718" cy="276999"/>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accPr>
                            <m:e>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𝑦</m:t>
                              </m:r>
                            </m:e>
                          </m:acc>
                        </m:oMath>
                      </m:oMathPara>
                    </a14:m>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13" name="TextBox 12">
                    <a:extLst>
                      <a:ext uri="{FF2B5EF4-FFF2-40B4-BE49-F238E27FC236}">
                        <a16:creationId xmlns:a16="http://schemas.microsoft.com/office/drawing/2014/main" id="{01B50329-85FE-934A-CAC1-0EB614039A60}"/>
                      </a:ext>
                    </a:extLst>
                  </p:cNvPr>
                  <p:cNvSpPr txBox="1">
                    <a:spLocks noRot="1" noChangeAspect="1" noMove="1" noResize="1" noEditPoints="1" noAdjustHandles="1" noChangeArrowheads="1" noChangeShapeType="1" noTextEdit="1"/>
                  </p:cNvSpPr>
                  <p:nvPr/>
                </p:nvSpPr>
                <p:spPr>
                  <a:xfrm>
                    <a:off x="4641233" y="2116127"/>
                    <a:ext cx="186718" cy="276999"/>
                  </a:xfrm>
                  <a:prstGeom prst="rect">
                    <a:avLst/>
                  </a:prstGeom>
                  <a:blipFill>
                    <a:blip r:embed="rId6"/>
                    <a:stretch>
                      <a:fillRect l="-32258" t="-26667" r="-74194" b="-26667"/>
                    </a:stretch>
                  </a:blipFill>
                </p:spPr>
                <p:txBody>
                  <a:bodyPr/>
                  <a:lstStyle/>
                  <a:p>
                    <a:r>
                      <a:rPr lang="en-US">
                        <a:noFill/>
                      </a:rPr>
                      <a:t> </a:t>
                    </a:r>
                  </a:p>
                </p:txBody>
              </p:sp>
            </mc:Fallback>
          </mc:AlternateContent>
        </p:grpSp>
      </p:grpSp>
      <mc:AlternateContent xmlns:mc="http://schemas.openxmlformats.org/markup-compatibility/2006">
        <mc:Choice xmlns:a14="http://schemas.microsoft.com/office/drawing/2010/main" Requires="a14">
          <p:graphicFrame>
            <p:nvGraphicFramePr>
              <p:cNvPr id="21" name="Diagram 20">
                <a:extLst>
                  <a:ext uri="{FF2B5EF4-FFF2-40B4-BE49-F238E27FC236}">
                    <a16:creationId xmlns:a16="http://schemas.microsoft.com/office/drawing/2014/main" id="{760E62A3-C741-567D-1222-5B994A3DD10F}"/>
                  </a:ext>
                </a:extLst>
              </p:cNvPr>
              <p:cNvGraphicFramePr/>
              <p:nvPr>
                <p:extLst>
                  <p:ext uri="{D42A27DB-BD31-4B8C-83A1-F6EECF244321}">
                    <p14:modId xmlns:p14="http://schemas.microsoft.com/office/powerpoint/2010/main" val="702756059"/>
                  </p:ext>
                </p:extLst>
              </p:nvPr>
            </p:nvGraphicFramePr>
            <p:xfrm>
              <a:off x="464684" y="4696105"/>
              <a:ext cx="8641994" cy="204062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mc:Choice>
        <mc:Fallback>
          <p:graphicFrame>
            <p:nvGraphicFramePr>
              <p:cNvPr id="21" name="Diagram 20">
                <a:extLst>
                  <a:ext uri="{FF2B5EF4-FFF2-40B4-BE49-F238E27FC236}">
                    <a16:creationId xmlns:a16="http://schemas.microsoft.com/office/drawing/2014/main" id="{760E62A3-C741-567D-1222-5B994A3DD10F}"/>
                  </a:ext>
                </a:extLst>
              </p:cNvPr>
              <p:cNvGraphicFramePr/>
              <p:nvPr>
                <p:extLst>
                  <p:ext uri="{D42A27DB-BD31-4B8C-83A1-F6EECF244321}">
                    <p14:modId xmlns:p14="http://schemas.microsoft.com/office/powerpoint/2010/main" val="702756059"/>
                  </p:ext>
                </p:extLst>
              </p:nvPr>
            </p:nvGraphicFramePr>
            <p:xfrm>
              <a:off x="464684" y="4696105"/>
              <a:ext cx="8641994" cy="2040620"/>
            </p:xfrm>
            <a:graphic>
              <a:graphicData uri="http://schemas.openxmlformats.org/drawingml/2006/diagram">
                <dgm:relIds xmlns:dgm="http://schemas.openxmlformats.org/drawingml/2006/diagram" xmlns:r="http://schemas.openxmlformats.org/officeDocument/2006/relationships" r:dm="rId12" r:lo="rId8" r:qs="rId9" r:cs="rId10"/>
              </a:graphicData>
            </a:graphic>
          </p:graphicFrame>
        </mc:Fallback>
      </mc:AlternateContent>
      <p:sp>
        <p:nvSpPr>
          <p:cNvPr id="3" name="TextBox 2">
            <a:extLst>
              <a:ext uri="{FF2B5EF4-FFF2-40B4-BE49-F238E27FC236}">
                <a16:creationId xmlns:a16="http://schemas.microsoft.com/office/drawing/2014/main" id="{22A67F5E-E8D4-8DBE-5BF2-29B2D20AA44A}"/>
              </a:ext>
            </a:extLst>
          </p:cNvPr>
          <p:cNvSpPr txBox="1"/>
          <p:nvPr/>
        </p:nvSpPr>
        <p:spPr>
          <a:xfrm>
            <a:off x="3840480" y="4176872"/>
            <a:ext cx="42164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ED7D31"/>
                </a:solidFill>
                <a:effectLst/>
                <a:uLnTx/>
                <a:uFillTx/>
                <a:latin typeface="Calibri" panose="020F0502020204030204"/>
                <a:ea typeface="+mn-ea"/>
                <a:cs typeface="+mn-cs"/>
              </a:rPr>
              <a:t>Probabilities will not sum to 1</a:t>
            </a:r>
          </a:p>
        </p:txBody>
      </p:sp>
      <p:cxnSp>
        <p:nvCxnSpPr>
          <p:cNvPr id="14" name="Straight Arrow Connector 13">
            <a:extLst>
              <a:ext uri="{FF2B5EF4-FFF2-40B4-BE49-F238E27FC236}">
                <a16:creationId xmlns:a16="http://schemas.microsoft.com/office/drawing/2014/main" id="{C541006B-CC5D-1335-36C3-D92F221B6464}"/>
              </a:ext>
            </a:extLst>
          </p:cNvPr>
          <p:cNvCxnSpPr>
            <a:cxnSpLocks/>
          </p:cNvCxnSpPr>
          <p:nvPr/>
        </p:nvCxnSpPr>
        <p:spPr>
          <a:xfrm flipH="1" flipV="1">
            <a:off x="4154720" y="4048866"/>
            <a:ext cx="228166" cy="198157"/>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05AFD8D2-B79D-4EA9-A427-A67944B77F73}"/>
              </a:ext>
            </a:extLst>
          </p:cNvPr>
          <p:cNvSpPr/>
          <p:nvPr/>
        </p:nvSpPr>
        <p:spPr>
          <a:xfrm>
            <a:off x="3854320" y="1518109"/>
            <a:ext cx="397408" cy="245217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8165039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ll Times New Roma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14575</TotalTime>
  <Words>5065</Words>
  <Application>Microsoft Office PowerPoint</Application>
  <PresentationFormat>Widescreen</PresentationFormat>
  <Paragraphs>895</Paragraphs>
  <Slides>103</Slides>
  <Notes>38</Notes>
  <HiddenSlides>0</HiddenSlides>
  <MMClips>0</MMClips>
  <ScaleCrop>false</ScaleCrop>
  <HeadingPairs>
    <vt:vector size="8" baseType="variant">
      <vt:variant>
        <vt:lpstr>Fonts Used</vt:lpstr>
      </vt:variant>
      <vt:variant>
        <vt:i4>9</vt:i4>
      </vt:variant>
      <vt:variant>
        <vt:lpstr>Theme</vt:lpstr>
      </vt:variant>
      <vt:variant>
        <vt:i4>2</vt:i4>
      </vt:variant>
      <vt:variant>
        <vt:lpstr>Embedded OLE Servers</vt:lpstr>
      </vt:variant>
      <vt:variant>
        <vt:i4>1</vt:i4>
      </vt:variant>
      <vt:variant>
        <vt:lpstr>Slide Titles</vt:lpstr>
      </vt:variant>
      <vt:variant>
        <vt:i4>103</vt:i4>
      </vt:variant>
    </vt:vector>
  </HeadingPairs>
  <TitlesOfParts>
    <vt:vector size="115" baseType="lpstr">
      <vt:lpstr>Arial</vt:lpstr>
      <vt:lpstr>Calibri</vt:lpstr>
      <vt:lpstr>Calibri Light</vt:lpstr>
      <vt:lpstr>Cambria Math</vt:lpstr>
      <vt:lpstr>Helvetica Neue Light</vt:lpstr>
      <vt:lpstr>Museo Sans 500</vt:lpstr>
      <vt:lpstr>OpenSans</vt:lpstr>
      <vt:lpstr>Söhne</vt:lpstr>
      <vt:lpstr>Times New Roman</vt:lpstr>
      <vt:lpstr>Office Theme</vt:lpstr>
      <vt:lpstr>1_office theme</vt:lpstr>
      <vt:lpstr>Equation</vt:lpstr>
      <vt:lpstr>Applied  Machine Learning (BUAN 6341)  Lecture Linear Models</vt:lpstr>
      <vt:lpstr>Acknowledgement</vt:lpstr>
      <vt:lpstr>Linear Regression</vt:lpstr>
      <vt:lpstr>PowerPoint Presentation</vt:lpstr>
      <vt:lpstr>PowerPoint Presentation</vt:lpstr>
      <vt:lpstr>Math (Linear Regression)</vt:lpstr>
      <vt:lpstr>Linear Model?</vt:lpstr>
      <vt:lpstr>Linear Regression?</vt:lpstr>
      <vt:lpstr>Linear Model?</vt:lpstr>
      <vt:lpstr>Linear Model Evaluation</vt:lpstr>
      <vt:lpstr>Train a Linear Model</vt:lpstr>
      <vt:lpstr>Cost Function</vt:lpstr>
      <vt:lpstr>PowerPoint Presentation</vt:lpstr>
      <vt:lpstr>PowerPoint Presentation</vt:lpstr>
      <vt:lpstr>Loss Function</vt:lpstr>
      <vt:lpstr>Least Squares Normal Equation </vt:lpstr>
      <vt:lpstr>In Python </vt:lpstr>
      <vt:lpstr>Least Squares Normal Equation </vt:lpstr>
      <vt:lpstr>Normal Equation Pros and Cons</vt:lpstr>
      <vt:lpstr>Gradient Descent</vt:lpstr>
      <vt:lpstr>Loss Function</vt:lpstr>
      <vt:lpstr>PowerPoint Presentation</vt:lpstr>
      <vt:lpstr>Gradient Descent</vt:lpstr>
      <vt:lpstr>Gradient Descent- Two Parameters</vt:lpstr>
      <vt:lpstr>Gradient Descent- Two Parameters</vt:lpstr>
      <vt:lpstr>PowerPoint Presentation</vt:lpstr>
      <vt:lpstr>Effect of learning rate - code</vt:lpstr>
      <vt:lpstr>Pros and Cons</vt:lpstr>
      <vt:lpstr>Feature Scale</vt:lpstr>
      <vt:lpstr>Gradient Descent- Two Parameters</vt:lpstr>
      <vt:lpstr>Gradient Descent- Mini Batch</vt:lpstr>
      <vt:lpstr>PowerPoint Presentation</vt:lpstr>
      <vt:lpstr>Gradient Descent Variations</vt:lpstr>
      <vt:lpstr>Variations</vt:lpstr>
      <vt:lpstr>Summary</vt:lpstr>
      <vt:lpstr>Other Regressions</vt:lpstr>
      <vt:lpstr>Polynomial Regression</vt:lpstr>
      <vt:lpstr>Example I: Polynomial Features</vt:lpstr>
      <vt:lpstr>Example I: Polynomial Features</vt:lpstr>
      <vt:lpstr>Example I: Polynomial Features</vt:lpstr>
      <vt:lpstr>Model Generalization</vt:lpstr>
      <vt:lpstr>PowerPoint Presentation</vt:lpstr>
      <vt:lpstr>PowerPoint Presentation</vt:lpstr>
      <vt:lpstr>PowerPoint Presentation</vt:lpstr>
      <vt:lpstr>PowerPoint Presentation</vt:lpstr>
      <vt:lpstr>Generalization</vt:lpstr>
      <vt:lpstr>Generalization</vt:lpstr>
      <vt:lpstr>Need for Validation Set</vt:lpstr>
      <vt:lpstr>PowerPoint Presentation</vt:lpstr>
      <vt:lpstr>PowerPoint Presentation</vt:lpstr>
      <vt:lpstr>Data Division- Summary</vt:lpstr>
      <vt:lpstr>Learning Curves</vt:lpstr>
      <vt:lpstr>Learning Curves</vt:lpstr>
      <vt:lpstr>Learning Curves</vt:lpstr>
      <vt:lpstr>Learning Curves- Underfitting</vt:lpstr>
      <vt:lpstr>Learning Curves-Overfitting</vt:lpstr>
      <vt:lpstr>Regularization</vt:lpstr>
      <vt:lpstr>Regularization- Early Stopping</vt:lpstr>
      <vt:lpstr>Regularization- Early Stopping</vt:lpstr>
      <vt:lpstr>Regularization- Early Stopping</vt:lpstr>
      <vt:lpstr>Regularization- Early Stopping</vt:lpstr>
      <vt:lpstr>Large coefficient</vt:lpstr>
      <vt:lpstr>Ridge Regression</vt:lpstr>
      <vt:lpstr>Hyper parameter : λ</vt:lpstr>
      <vt:lpstr>Ridge Regression</vt:lpstr>
      <vt:lpstr>Solutions Ridge</vt:lpstr>
      <vt:lpstr>Ridge - Sklearn</vt:lpstr>
      <vt:lpstr>Ridge – effect on co-efficients</vt:lpstr>
      <vt:lpstr>Ridge - Sklearn</vt:lpstr>
      <vt:lpstr>Ridge - Sklearn</vt:lpstr>
      <vt:lpstr>Ridge – Learning Curves</vt:lpstr>
      <vt:lpstr>Lasso</vt:lpstr>
      <vt:lpstr>Solutions Lasso</vt:lpstr>
      <vt:lpstr>Lasso-sklearn</vt:lpstr>
      <vt:lpstr>L1 vs L2</vt:lpstr>
      <vt:lpstr>L1 vs L2</vt:lpstr>
      <vt:lpstr>Key Difference</vt:lpstr>
      <vt:lpstr>Typical Use Cases</vt:lpstr>
      <vt:lpstr>Presence of Highly Correlated Features</vt:lpstr>
      <vt:lpstr>ElasticNet </vt:lpstr>
      <vt:lpstr>Key Takeaways</vt:lpstr>
      <vt:lpstr>Gradient Descent</vt:lpstr>
      <vt:lpstr>Model Geenralization</vt:lpstr>
      <vt:lpstr>Binary Classification (pick one from two labels)</vt:lpstr>
      <vt:lpstr>Math (Logistic Regression)</vt:lpstr>
      <vt:lpstr>Logit (Sigmoid) Function </vt:lpstr>
      <vt:lpstr>Binary Cross Entropy Loss/Logistic Loss function</vt:lpstr>
      <vt:lpstr>PowerPoint Presentation</vt:lpstr>
      <vt:lpstr>Gradient Descent Logistic Regression </vt:lpstr>
      <vt:lpstr>Logistic Regression- Regularization </vt:lpstr>
      <vt:lpstr>Logistic Regression- Regularization </vt:lpstr>
      <vt:lpstr>PowerPoint Presentation</vt:lpstr>
      <vt:lpstr>PowerPoint Presentation</vt:lpstr>
      <vt:lpstr>PowerPoint Presentation</vt:lpstr>
      <vt:lpstr>PowerPoint Presentation</vt:lpstr>
      <vt:lpstr>PowerPoint Presentation</vt:lpstr>
      <vt:lpstr>PowerPoint Presentation</vt:lpstr>
      <vt:lpstr>Multiclass Classification: One-vs-all </vt:lpstr>
      <vt:lpstr>PowerPoint Presentation</vt:lpstr>
      <vt:lpstr>PowerPoint Presentation</vt:lpstr>
      <vt:lpstr>PowerPoint Presentation</vt:lpstr>
      <vt:lpstr>PowerPoint Presentation</vt:lpstr>
      <vt:lpstr>Acknowledgement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title>
  <dc:creator>Yingjie</dc:creator>
  <cp:lastModifiedBy>Singh, Harpreet</cp:lastModifiedBy>
  <cp:revision>1043</cp:revision>
  <cp:lastPrinted>2017-11-21T03:03:44Z</cp:lastPrinted>
  <dcterms:created xsi:type="dcterms:W3CDTF">2017-10-06T02:46:19Z</dcterms:created>
  <dcterms:modified xsi:type="dcterms:W3CDTF">2023-09-25T14:24:03Z</dcterms:modified>
</cp:coreProperties>
</file>